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6" r:id="rId3"/>
    <p:sldId id="256" r:id="rId4"/>
    <p:sldId id="257" r:id="rId5"/>
    <p:sldId id="260" r:id="rId6"/>
    <p:sldId id="258" r:id="rId7"/>
    <p:sldId id="259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CA6B-ECC4-43C3-B634-0E2EFA6DC4C9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9C87-C3BF-4107-AD94-C5F61EE91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222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CA6B-ECC4-43C3-B634-0E2EFA6DC4C9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9C87-C3BF-4107-AD94-C5F61EE91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16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CA6B-ECC4-43C3-B634-0E2EFA6DC4C9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9C87-C3BF-4107-AD94-C5F61EE91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086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CA6B-ECC4-43C3-B634-0E2EFA6DC4C9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9C87-C3BF-4107-AD94-C5F61EE91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98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CA6B-ECC4-43C3-B634-0E2EFA6DC4C9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9C87-C3BF-4107-AD94-C5F61EE91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4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CA6B-ECC4-43C3-B634-0E2EFA6DC4C9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9C87-C3BF-4107-AD94-C5F61EE91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614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CA6B-ECC4-43C3-B634-0E2EFA6DC4C9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9C87-C3BF-4107-AD94-C5F61EE91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641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CA6B-ECC4-43C3-B634-0E2EFA6DC4C9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9C87-C3BF-4107-AD94-C5F61EE91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041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CA6B-ECC4-43C3-B634-0E2EFA6DC4C9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9C87-C3BF-4107-AD94-C5F61EE91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6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CA6B-ECC4-43C3-B634-0E2EFA6DC4C9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9C87-C3BF-4107-AD94-C5F61EE91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220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CA6B-ECC4-43C3-B634-0E2EFA6DC4C9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9C87-C3BF-4107-AD94-C5F61EE91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68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9CA6B-ECC4-43C3-B634-0E2EFA6DC4C9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59C87-C3BF-4107-AD94-C5F61EE91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6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608" y="2815717"/>
            <a:ext cx="10515600" cy="1325563"/>
          </a:xfrm>
        </p:spPr>
        <p:txBody>
          <a:bodyPr/>
          <a:lstStyle/>
          <a:p>
            <a:r>
              <a:rPr lang="en-US" dirty="0"/>
              <a:t>Simulating a sample from univariate distributions using SAS/IML</a:t>
            </a:r>
          </a:p>
        </p:txBody>
      </p:sp>
    </p:spTree>
    <p:extLst>
      <p:ext uri="{BB962C8B-B14F-4D97-AF65-F5344CB8AC3E}">
        <p14:creationId xmlns:p14="http://schemas.microsoft.com/office/powerpoint/2010/main" val="2538251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1679" y="1"/>
            <a:ext cx="2733136" cy="905774"/>
          </a:xfrm>
        </p:spPr>
        <p:txBody>
          <a:bodyPr/>
          <a:lstStyle/>
          <a:p>
            <a:r>
              <a:rPr lang="en-US" dirty="0"/>
              <a:t>Binomial</a:t>
            </a:r>
          </a:p>
        </p:txBody>
      </p:sp>
      <p:sp>
        <p:nvSpPr>
          <p:cNvPr id="3" name="Rectangle 2"/>
          <p:cNvSpPr/>
          <p:nvPr/>
        </p:nvSpPr>
        <p:spPr>
          <a:xfrm>
            <a:off x="439947" y="1054178"/>
            <a:ext cx="858328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x=j(&amp;obs,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randseed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randgen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(x,</a:t>
            </a:r>
            <a:r>
              <a:rPr lang="en-US" sz="20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"binomial"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.25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temp </a:t>
            </a:r>
            <a:r>
              <a:rPr lang="en-US" sz="20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{x};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append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close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temp; </a:t>
            </a:r>
            <a:r>
              <a:rPr lang="en-US" sz="20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/*necessary to allow access*/</a:t>
            </a:r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freq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=temp;</a:t>
            </a:r>
          </a:p>
          <a:p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tables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=temp;</a:t>
            </a:r>
          </a:p>
          <a:p>
            <a:r>
              <a:rPr lang="en-US" sz="20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054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5634" y="0"/>
            <a:ext cx="2336321" cy="1325563"/>
          </a:xfrm>
        </p:spPr>
        <p:txBody>
          <a:bodyPr/>
          <a:lstStyle/>
          <a:p>
            <a:r>
              <a:rPr lang="en-US" dirty="0"/>
              <a:t>Poisson</a:t>
            </a:r>
          </a:p>
        </p:txBody>
      </p:sp>
      <p:sp>
        <p:nvSpPr>
          <p:cNvPr id="3" name="Rectangle 2"/>
          <p:cNvSpPr/>
          <p:nvPr/>
        </p:nvSpPr>
        <p:spPr>
          <a:xfrm>
            <a:off x="405441" y="1430966"/>
            <a:ext cx="1107631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x=j(&amp;obs,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randseed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randgen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(x,</a:t>
            </a:r>
            <a:r>
              <a:rPr lang="en-US" sz="20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"poisson"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temp </a:t>
            </a:r>
            <a:r>
              <a:rPr lang="en-US" sz="20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{x};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append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close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temp; </a:t>
            </a:r>
            <a:r>
              <a:rPr lang="en-US" sz="20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/*necessary to allow access*/</a:t>
            </a:r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=temp;</a:t>
            </a:r>
          </a:p>
          <a:p>
            <a:r>
              <a:rPr lang="en-US" sz="20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511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0245" y="0"/>
            <a:ext cx="5165785" cy="1325563"/>
          </a:xfrm>
        </p:spPr>
        <p:txBody>
          <a:bodyPr/>
          <a:lstStyle/>
          <a:p>
            <a:r>
              <a:rPr lang="en-US" dirty="0"/>
              <a:t>Tabled Distribution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491705" y="1166843"/>
            <a:ext cx="1061911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x=j(&amp;obs,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randseed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={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.4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randgen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(x,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"table"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temp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{x};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append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close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temp;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/*necessary to allow access*/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freq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=temp;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965028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9296" y="0"/>
            <a:ext cx="5992368" cy="1325563"/>
          </a:xfrm>
        </p:spPr>
        <p:txBody>
          <a:bodyPr/>
          <a:lstStyle/>
          <a:p>
            <a:r>
              <a:rPr lang="en-US" dirty="0"/>
              <a:t>PROC IML (IML Studio)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52144" y="1618488"/>
            <a:ext cx="100217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 matrix oriented language – similar to </a:t>
            </a:r>
            <a:r>
              <a:rPr lang="en-US" sz="3600" dirty="0" err="1"/>
              <a:t>matlab</a:t>
            </a:r>
            <a:r>
              <a:rPr lang="en-US" sz="3600" dirty="0"/>
              <a:t> and 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5098" y="2816352"/>
            <a:ext cx="115384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If you have no background in matrix oriented languages,</a:t>
            </a:r>
          </a:p>
          <a:p>
            <a:r>
              <a:rPr lang="en-US" sz="3600" dirty="0"/>
              <a:t>a primer is available (due to </a:t>
            </a:r>
            <a:r>
              <a:rPr lang="en-US" sz="3600" dirty="0" err="1"/>
              <a:t>Wicklin</a:t>
            </a:r>
            <a:r>
              <a:rPr lang="en-US" sz="3600" dirty="0"/>
              <a:t>) on the web page (lecture subdirectory)</a:t>
            </a:r>
          </a:p>
        </p:txBody>
      </p:sp>
    </p:spTree>
    <p:extLst>
      <p:ext uri="{BB962C8B-B14F-4D97-AF65-F5344CB8AC3E}">
        <p14:creationId xmlns:p14="http://schemas.microsoft.com/office/powerpoint/2010/main" val="3182178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99913" y="0"/>
            <a:ext cx="5648864" cy="1325563"/>
          </a:xfrm>
        </p:spPr>
        <p:txBody>
          <a:bodyPr/>
          <a:lstStyle/>
          <a:p>
            <a:r>
              <a:rPr lang="en-US" b="1" dirty="0"/>
              <a:t>Why vectorization?</a:t>
            </a:r>
            <a:br>
              <a:rPr lang="en-US" b="1" dirty="0"/>
            </a:br>
            <a:r>
              <a:rPr lang="en-US" b="1" dirty="0"/>
              <a:t>A motivating example.</a:t>
            </a:r>
          </a:p>
        </p:txBody>
      </p:sp>
      <p:sp>
        <p:nvSpPr>
          <p:cNvPr id="5" name="Rectangle 4"/>
          <p:cNvSpPr/>
          <p:nvPr/>
        </p:nvSpPr>
        <p:spPr>
          <a:xfrm>
            <a:off x="492424" y="1444589"/>
            <a:ext cx="1046384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=100000000;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seed=34561;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l-PL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pl-PL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i=</a:t>
            </a:r>
            <a:r>
              <a:rPr lang="pl-PL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&amp;obs;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	x=rand(</a:t>
            </a:r>
            <a:r>
              <a:rPr lang="en-US" sz="20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t0=time();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x=j(&amp;obs,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randgen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x,</a:t>
            </a:r>
            <a:r>
              <a:rPr lang="en-US" sz="2000" b="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"normal</a:t>
            </a:r>
            <a:r>
              <a:rPr lang="en-US" sz="20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t1=time()-t0;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t1 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197941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3928" y="-23082"/>
            <a:ext cx="3716547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Submit</a:t>
            </a:r>
            <a:r>
              <a:rPr lang="en-US" b="1" dirty="0"/>
              <a:t> Block</a:t>
            </a:r>
          </a:p>
        </p:txBody>
      </p:sp>
      <p:sp>
        <p:nvSpPr>
          <p:cNvPr id="3" name="Rectangle 2"/>
          <p:cNvSpPr/>
          <p:nvPr/>
        </p:nvSpPr>
        <p:spPr>
          <a:xfrm>
            <a:off x="207034" y="1302481"/>
            <a:ext cx="1122296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seed=34561;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x=j(&amp;obs,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randseed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&amp;seed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randgen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x,</a:t>
            </a:r>
            <a:r>
              <a:rPr lang="en-US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"normal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  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temp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{x};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append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close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temp;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/*necessary to allow access*/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Lucida Console" panose="020B0609040504020204" pitchFamily="49" charset="0"/>
              </a:rPr>
              <a:t>submit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histogram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goodnessoffit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=temp;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x/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normal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endsubmit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78971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336" y="0"/>
            <a:ext cx="4639574" cy="1325563"/>
          </a:xfrm>
        </p:spPr>
        <p:txBody>
          <a:bodyPr/>
          <a:lstStyle/>
          <a:p>
            <a:r>
              <a:rPr lang="en-US" dirty="0"/>
              <a:t>Chi-square (4 </a:t>
            </a:r>
            <a:r>
              <a:rPr lang="en-US" dirty="0" err="1"/>
              <a:t>df</a:t>
            </a:r>
            <a:r>
              <a:rPr lang="en-US" dirty="0"/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207034" y="1325563"/>
            <a:ext cx="1136961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x=j(&amp;obs,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randseed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randgen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(x,</a:t>
            </a:r>
            <a:r>
              <a:rPr lang="en-US" sz="20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"chisq"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temp </a:t>
            </a:r>
            <a:r>
              <a:rPr lang="en-US" sz="20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{x};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append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close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temp; </a:t>
            </a:r>
            <a:r>
              <a:rPr lang="en-US" sz="20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/*necessary to allow access*/</a:t>
            </a:r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histogram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goodnessoffit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=temp;</a:t>
            </a:r>
          </a:p>
          <a:p>
            <a:r>
              <a:rPr lang="en-US" sz="20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x/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gamma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alpha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sigma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kernel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color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=red);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678338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9562" y="1322985"/>
            <a:ext cx="1050697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seed=34561;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x=j(&amp;obs,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randseed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&amp;seed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randgen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x,</a:t>
            </a:r>
            <a:r>
              <a:rPr lang="en-US" sz="2000" b="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"exponential</a:t>
            </a:r>
            <a:r>
              <a:rPr lang="en-US" sz="20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  create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temp </a:t>
            </a:r>
            <a:r>
              <a:rPr lang="en-US" sz="20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{x};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append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close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temp; 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histogram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goodnessoffit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=exponentials;</a:t>
            </a:r>
          </a:p>
          <a:p>
            <a:r>
              <a:rPr lang="en-US" sz="20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x/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exponential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49691" y="0"/>
            <a:ext cx="3966713" cy="1325563"/>
          </a:xfrm>
        </p:spPr>
        <p:txBody>
          <a:bodyPr/>
          <a:lstStyle/>
          <a:p>
            <a:r>
              <a:rPr lang="en-US" dirty="0"/>
              <a:t>Exponentials</a:t>
            </a:r>
          </a:p>
        </p:txBody>
      </p:sp>
    </p:spTree>
    <p:extLst>
      <p:ext uri="{BB962C8B-B14F-4D97-AF65-F5344CB8AC3E}">
        <p14:creationId xmlns:p14="http://schemas.microsoft.com/office/powerpoint/2010/main" val="3639871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4645" y="63200"/>
            <a:ext cx="2733136" cy="1325563"/>
          </a:xfrm>
        </p:spPr>
        <p:txBody>
          <a:bodyPr/>
          <a:lstStyle/>
          <a:p>
            <a:r>
              <a:rPr lang="en-US" dirty="0"/>
              <a:t>Weibull</a:t>
            </a:r>
          </a:p>
        </p:txBody>
      </p:sp>
      <p:sp>
        <p:nvSpPr>
          <p:cNvPr id="3" name="Rectangle 2"/>
          <p:cNvSpPr/>
          <p:nvPr/>
        </p:nvSpPr>
        <p:spPr>
          <a:xfrm>
            <a:off x="771144" y="1051757"/>
            <a:ext cx="1054912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t0=time();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x=j(&amp;obs,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randseed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randgen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(x,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"weibull"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t1=time()-t0;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t1 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temp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{x};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append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close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temp;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/*necessary to allow access*/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histogram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goodnessoffit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=temp;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x/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exponential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07850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286000"/>
            <a:ext cx="8229600" cy="1143000"/>
          </a:xfrm>
        </p:spPr>
        <p:txBody>
          <a:bodyPr/>
          <a:lstStyle/>
          <a:p>
            <a:r>
              <a:rPr lang="en-US" b="1" dirty="0"/>
              <a:t>Discrete Distributions</a:t>
            </a:r>
          </a:p>
        </p:txBody>
      </p:sp>
    </p:spTree>
    <p:extLst>
      <p:ext uri="{BB962C8B-B14F-4D97-AF65-F5344CB8AC3E}">
        <p14:creationId xmlns:p14="http://schemas.microsoft.com/office/powerpoint/2010/main" val="1163487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0744" y="0"/>
            <a:ext cx="2690004" cy="1325563"/>
          </a:xfrm>
        </p:spPr>
        <p:txBody>
          <a:bodyPr/>
          <a:lstStyle/>
          <a:p>
            <a:r>
              <a:rPr lang="en-US" dirty="0"/>
              <a:t>Bernoulli</a:t>
            </a:r>
          </a:p>
        </p:txBody>
      </p:sp>
      <p:sp>
        <p:nvSpPr>
          <p:cNvPr id="3" name="Rectangle 2"/>
          <p:cNvSpPr/>
          <p:nvPr/>
        </p:nvSpPr>
        <p:spPr>
          <a:xfrm>
            <a:off x="741871" y="1914046"/>
            <a:ext cx="8686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x=j(&amp;obs,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randseed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randgen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(x,</a:t>
            </a:r>
            <a:r>
              <a:rPr lang="en-US" sz="20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"bernoulli"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.25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temp </a:t>
            </a:r>
            <a:r>
              <a:rPr lang="en-US" sz="20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{x};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append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close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temp; </a:t>
            </a:r>
            <a:r>
              <a:rPr lang="en-US" sz="20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/*necessary to allow access*/</a:t>
            </a:r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freq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=temp;</a:t>
            </a:r>
          </a:p>
          <a:p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tables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745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641</Words>
  <Application>Microsoft Office PowerPoint</Application>
  <PresentationFormat>Widescreen</PresentationFormat>
  <Paragraphs>158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Lucida Console</vt:lpstr>
      <vt:lpstr>Office Theme</vt:lpstr>
      <vt:lpstr>Simulating a sample from univariate distributions using SAS/IML</vt:lpstr>
      <vt:lpstr>PROC IML (IML Studio)</vt:lpstr>
      <vt:lpstr>Why vectorization? A motivating example.</vt:lpstr>
      <vt:lpstr>Submit Block</vt:lpstr>
      <vt:lpstr>Chi-square (4 df)</vt:lpstr>
      <vt:lpstr>Exponentials</vt:lpstr>
      <vt:lpstr>Weibull</vt:lpstr>
      <vt:lpstr>Discrete Distributions</vt:lpstr>
      <vt:lpstr>Bernoulli</vt:lpstr>
      <vt:lpstr>Binomial</vt:lpstr>
      <vt:lpstr>Poisson</vt:lpstr>
      <vt:lpstr>Tabled Distribution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motivating example.</dc:title>
  <dc:creator>Dan McGee</dc:creator>
  <cp:lastModifiedBy>Dan McGee</cp:lastModifiedBy>
  <cp:revision>11</cp:revision>
  <dcterms:created xsi:type="dcterms:W3CDTF">2017-02-23T18:45:15Z</dcterms:created>
  <dcterms:modified xsi:type="dcterms:W3CDTF">2017-02-24T19:15:20Z</dcterms:modified>
</cp:coreProperties>
</file>