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67" r:id="rId9"/>
    <p:sldId id="266" r:id="rId10"/>
    <p:sldId id="268" r:id="rId11"/>
    <p:sldId id="262" r:id="rId12"/>
    <p:sldId id="270" r:id="rId13"/>
    <p:sldId id="269" r:id="rId14"/>
    <p:sldId id="271" r:id="rId15"/>
    <p:sldId id="272" r:id="rId16"/>
    <p:sldId id="263" r:id="rId17"/>
    <p:sldId id="277" r:id="rId18"/>
    <p:sldId id="264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17" autoAdjust="0"/>
  </p:normalViewPr>
  <p:slideViewPr>
    <p:cSldViewPr snapToGrid="0">
      <p:cViewPr varScale="1">
        <p:scale>
          <a:sx n="60" d="100"/>
          <a:sy n="60" d="100"/>
        </p:scale>
        <p:origin x="88" y="48"/>
      </p:cViewPr>
      <p:guideLst/>
    </p:cSldViewPr>
  </p:slideViewPr>
  <p:outlineViewPr>
    <p:cViewPr>
      <p:scale>
        <a:sx n="33" d="100"/>
        <a:sy n="33" d="100"/>
      </p:scale>
      <p:origin x="0" y="-62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5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06D98-5238-41D2-95C4-D43A5C50FDEA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5D8CD-6023-4BF3-B61B-0565B3C6D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78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basic idea is that we can characterize the distribution of the statistic in all possible samples. If we draw a single random sample we usually use it to draw inferences about a statistic (e.g. the mean) based on what (theoretically) would happen if we drew lots of (infinitely many) random samples. This distribution of values of a statistic in all possible samples is the sampling distribution of the statistics. Sometimes theoretical arguments lead to a mathematical representation of the sampling distribution but, in general, we can't enumerate the values of the statistic in all possible samples.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1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Simulation allows us to actually randomly draw multiple samples and examine empirically what occurs in these samples. We can calculate p-values, standard errors, confidence intervals, etc. based on the multiple samples.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48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have to draw multiple</a:t>
            </a:r>
            <a:r>
              <a:rPr lang="en-US" baseline="0" dirty="0"/>
              <a:t> samples of a given size.  The “classic” example is the sampling distribution of the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51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the order of the do loops.  We</a:t>
            </a:r>
            <a:r>
              <a:rPr lang="en-US" baseline="0" dirty="0"/>
              <a:t> will use by group processing so this order saves a sort step.  A good habit is to start with a small number of reps (I usually use 10) and check the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59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could also be done with </a:t>
            </a:r>
            <a:r>
              <a:rPr lang="en-US" dirty="0" err="1"/>
              <a:t>sql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05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our simulated estimates</a:t>
            </a:r>
            <a:r>
              <a:rPr lang="en-US" baseline="0" dirty="0"/>
              <a:t> of mean values from a sample of 10 independent U(0,1).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48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Univariate allows estimating custom percentiles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9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Things like this are often of interest,</a:t>
            </a:r>
            <a:r>
              <a:rPr lang="en-US" baseline="0" dirty="0"/>
              <a:t> e.g. , you got a mean of .9, what is the probability of this occurring if the mean is 0?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83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5D8CD-6023-4BF3-B61B-0565B3C6DB7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46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1F122-8D99-479F-A0B7-9D96643A8C16}" type="datetime1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15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76C2-758C-4991-8DAB-7C36C58F8FEB}" type="datetime1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7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EA50-0BB1-4308-BC40-FB29957805EE}" type="datetime1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4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F7D3-8C9F-4E44-9BA8-D92234695F6F}" type="datetime1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2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9F5BE-672A-42CB-831E-EEADED97E2B4}" type="datetime1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0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39630-AD65-440C-B03F-C5728CB0B361}" type="datetime1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5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7F81-8498-4F23-8981-844275DBB3D6}" type="datetime1">
              <a:rPr lang="en-US" smtClean="0"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F146-D38F-481E-8314-CDBCD01670AC}" type="datetime1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9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B224-462A-4052-BAFA-A2D2E61436A6}" type="datetime1">
              <a:rPr lang="en-US" smtClean="0"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6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D164-97C6-4880-88C4-526DD35DB0EE}" type="datetime1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2571-D948-4F21-820E-6113F8A68CA0}" type="datetime1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3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13938-208C-479D-87DD-39A30EBDD033}" type="datetime1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C0030-F6B6-4BB8-B8F6-D84D5834C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8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4504" y="2550541"/>
            <a:ext cx="10515600" cy="1325563"/>
          </a:xfrm>
        </p:spPr>
        <p:txBody>
          <a:bodyPr/>
          <a:lstStyle/>
          <a:p>
            <a:r>
              <a:rPr lang="en-US" dirty="0"/>
              <a:t>The sampling distribution of a statistic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23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0144" y="163957"/>
            <a:ext cx="10515600" cy="1325563"/>
          </a:xfrm>
        </p:spPr>
        <p:txBody>
          <a:bodyPr>
            <a:noAutofit/>
          </a:bodyPr>
          <a:lstStyle/>
          <a:p>
            <a:pPr lvl="0"/>
            <a:r>
              <a:rPr lang="en-US" sz="3200" dirty="0">
                <a:latin typeface="Lucida Console" panose="020B0609040504020204" pitchFamily="49" charset="0"/>
              </a:rPr>
              <a:t>Estimate Probabilities from ASD, e.g. </a:t>
            </a:r>
            <a:br>
              <a:rPr lang="en-US" sz="3200" dirty="0">
                <a:latin typeface="Lucida Console" panose="020B0609040504020204" pitchFamily="49" charset="0"/>
              </a:rPr>
            </a:br>
            <a:r>
              <a:rPr lang="en-US" sz="3200" dirty="0">
                <a:latin typeface="Lucida Console" panose="020B0609040504020204" pitchFamily="49" charset="0"/>
              </a:rPr>
              <a:t>what is the probability the mean of a sample &gt;.7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47800" y="2321898"/>
            <a:ext cx="89946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sum(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&gt;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.7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)/count(*)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94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208" y="2578608"/>
            <a:ext cx="10515600" cy="1325563"/>
          </a:xfrm>
        </p:spPr>
        <p:txBody>
          <a:bodyPr/>
          <a:lstStyle/>
          <a:p>
            <a:r>
              <a:rPr lang="en-US" dirty="0"/>
              <a:t>Sampling Distribution of statistics from normal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41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69920" y="16789"/>
            <a:ext cx="5873496" cy="1325563"/>
          </a:xfrm>
        </p:spPr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1. Simulate data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1646" y="1402527"/>
            <a:ext cx="1106215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31;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10000;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 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Normals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03148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2. Compute statistics for each sample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85928" y="2343507"/>
            <a:ext cx="120060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Normals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StatsNorm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median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SampleMedian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983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Analyze Approximate Sampling Distribution. Calculate variances of sampling distribution for mean and median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2931635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StatsNorm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SampleMedian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9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 Analyze Approximate Sampling Distribution. Plot kernel density estimates.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4320" y="1997839"/>
            <a:ext cx="118506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StatsNorm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"Sampling Distributions of Mean and Median for N(0,1) Data"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density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type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=kernel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legendlabel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"Mean"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density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SampleMedian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type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=kernel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legendlabel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"Median"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refline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8028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7853" y="1964353"/>
            <a:ext cx="1132893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scale the sample variances by (N-1)/sigma^2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OutStatsNorm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OutStatsNorm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ScaledVar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(&amp;N-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Fit chi-square distribution to data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OutStatsNorm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ScaledVar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"Variance of Normal Data (Scaled)"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it-IT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ScaledVar / </a:t>
            </a:r>
            <a:r>
              <a:rPr lang="it-IT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gamma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it-IT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alpha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it-IT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it-IT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sigma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it-IT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 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41960" y="0"/>
            <a:ext cx="114105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prstClr val="black"/>
                </a:solidFill>
                <a:ea typeface="+mj-ea"/>
                <a:cs typeface="+mj-cs"/>
              </a:rPr>
              <a:t>3.  Analyze Approximate Sampling Distribution. Examine sampling distribution of the variance and fit to chi-square distribution.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535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45735" y="2179674"/>
            <a:ext cx="6062330" cy="1325563"/>
          </a:xfrm>
        </p:spPr>
        <p:txBody>
          <a:bodyPr/>
          <a:lstStyle/>
          <a:p>
            <a:r>
              <a:rPr lang="en-US" dirty="0"/>
              <a:t>The effect of sample size</a:t>
            </a:r>
          </a:p>
        </p:txBody>
      </p:sp>
    </p:spTree>
    <p:extLst>
      <p:ext uri="{BB962C8B-B14F-4D97-AF65-F5344CB8AC3E}">
        <p14:creationId xmlns:p14="http://schemas.microsoft.com/office/powerpoint/2010/main" val="455651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9774" y="1177667"/>
            <a:ext cx="120219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SimUniSize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t-B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obs = </a:t>
            </a:r>
            <a:r>
              <a:rPr lang="pt-B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pt-B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pt-B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50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pt-B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t-B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pt-B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x =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02665" y="0"/>
            <a:ext cx="5147930" cy="1325563"/>
          </a:xfrm>
        </p:spPr>
        <p:txBody>
          <a:bodyPr/>
          <a:lstStyle/>
          <a:p>
            <a:r>
              <a:rPr lang="en-US" dirty="0"/>
              <a:t>Generate samples</a:t>
            </a:r>
          </a:p>
        </p:txBody>
      </p:sp>
    </p:spTree>
    <p:extLst>
      <p:ext uri="{BB962C8B-B14F-4D97-AF65-F5344CB8AC3E}">
        <p14:creationId xmlns:p14="http://schemas.microsoft.com/office/powerpoint/2010/main" val="916501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 mean for each sample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7172" y="2413338"/>
            <a:ext cx="78468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SimUniSize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013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distribution of the mean of a sample.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16531" y="211755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215443"/>
            <a:ext cx="641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466043"/>
              </p:ext>
            </p:extLst>
          </p:nvPr>
        </p:nvGraphicFramePr>
        <p:xfrm>
          <a:off x="512345" y="2476451"/>
          <a:ext cx="100584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889160" imgH="1333440" progId="Equation.DSMT4">
                  <p:embed/>
                </p:oleObj>
              </mc:Choice>
              <mc:Fallback>
                <p:oleObj name="Equation" r:id="rId3" imgW="4889160" imgH="1333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2345" y="2476451"/>
                        <a:ext cx="10058400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8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Summarize approx. sampling distribution of statistic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99090" y="2784373"/>
            <a:ext cx="107938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(where=(_TYPE_=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473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47193" y="0"/>
            <a:ext cx="7685690" cy="1325563"/>
          </a:xfrm>
        </p:spPr>
        <p:txBody>
          <a:bodyPr/>
          <a:lstStyle/>
          <a:p>
            <a:r>
              <a:rPr lang="en-US" dirty="0"/>
              <a:t>Use IML to create data to graph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21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3267" y="948690"/>
            <a:ext cx="117226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use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out;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/*output dataset from proc means*/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read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all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{N Mean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/*create vectors*/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out;/close the dataset*/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NN = N;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x = T( do(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0.0025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);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Convergence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{N x pdf};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/*create an empty data set*/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nrow(NN);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N = j(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nrow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(x),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NN[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]);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pdf = pdf(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x, Mean[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],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[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]);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/*add this observation to data set*/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Convergence;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/*close the dataset*/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82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61594" y="0"/>
            <a:ext cx="5615152" cy="1325563"/>
          </a:xfrm>
        </p:spPr>
        <p:txBody>
          <a:bodyPr/>
          <a:lstStyle/>
          <a:p>
            <a:r>
              <a:rPr lang="en-US" dirty="0"/>
              <a:t>Graph Created Data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22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23544" y="2136339"/>
            <a:ext cx="10972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graphics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ANTIALIASMAX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1300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=Convergence;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"Sampling Distribution of Sample Mean"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pdf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"Density"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N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"Sample Size"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=pdf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43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2128" y="2386584"/>
            <a:ext cx="6273800" cy="1325563"/>
          </a:xfrm>
        </p:spPr>
        <p:txBody>
          <a:bodyPr/>
          <a:lstStyle/>
          <a:p>
            <a:r>
              <a:rPr lang="en-US" dirty="0"/>
              <a:t>Monte Carlo Estimates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7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544" y="1881844"/>
            <a:ext cx="10515600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Generate multiple random samples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</a:b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Compute the statistic for each sample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</a:b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The collection of these calculated statistics provides an  approximate sampling distribution (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ASD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).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Analyze the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ASD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to draw conclusions.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34568" y="489353"/>
            <a:ext cx="110246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000" b="1" dirty="0">
                <a:solidFill>
                  <a:srgbClr val="000000"/>
                </a:solidFill>
                <a:ea typeface="+mj-ea"/>
                <a:cs typeface="+mj-cs"/>
              </a:rPr>
              <a:t>The process for simulating the sampling distribution for some statistic:</a:t>
            </a:r>
            <a:r>
              <a:rPr lang="en-US" altLang="en-US" sz="40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0302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776" y="2265045"/>
            <a:ext cx="7857744" cy="1325563"/>
          </a:xfrm>
        </p:spPr>
        <p:txBody>
          <a:bodyPr/>
          <a:lstStyle/>
          <a:p>
            <a:r>
              <a:rPr lang="en-US" dirty="0"/>
              <a:t>Simulation using the Data Step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86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" y="91440"/>
            <a:ext cx="12054679" cy="91728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Sampling Distribution of the Mean, uniform(0,1) </a:t>
            </a:r>
            <a:br>
              <a:rPr lang="en-US" dirty="0"/>
            </a:br>
            <a:r>
              <a:rPr lang="en-US" dirty="0"/>
              <a:t>1.  Generate Random samples.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1432" y="1662624"/>
            <a:ext cx="116465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10;  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size of each sample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  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samples   */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 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9224" y="0"/>
            <a:ext cx="11015472" cy="1325563"/>
          </a:xfrm>
        </p:spPr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2.  Compute mean for each sample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77462" y="2459504"/>
            <a:ext cx="81665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2477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Analyze ASD: summarize and create 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6156" y="2315359"/>
            <a:ext cx="112196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P95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"Sample Mean of U(0,1) Data"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normal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moments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goodnessoffit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114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58312" y="0"/>
            <a:ext cx="5352288" cy="1325563"/>
          </a:xfrm>
        </p:spPr>
        <p:txBody>
          <a:bodyPr/>
          <a:lstStyle/>
          <a:p>
            <a:r>
              <a:rPr lang="en-US" dirty="0"/>
              <a:t>Examine Percentiles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C0030-F6B6-4BB8-B8F6-D84D5834C3FF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04672" y="2058704"/>
            <a:ext cx="11036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OutUni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=Pctl95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pctlpts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2.5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97.5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pctlpre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Pctl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=Pctl95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3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1124</Words>
  <Application>Microsoft Office PowerPoint</Application>
  <PresentationFormat>Widescreen</PresentationFormat>
  <Paragraphs>197</Paragraphs>
  <Slides>22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 Unicode MS</vt:lpstr>
      <vt:lpstr>Arial</vt:lpstr>
      <vt:lpstr>Calibri</vt:lpstr>
      <vt:lpstr>Calibri Light</vt:lpstr>
      <vt:lpstr>Lucida Console</vt:lpstr>
      <vt:lpstr>Office Theme</vt:lpstr>
      <vt:lpstr>Equation</vt:lpstr>
      <vt:lpstr>The sampling distribution of a statistic</vt:lpstr>
      <vt:lpstr>Sampling distribution of the mean of a sample.</vt:lpstr>
      <vt:lpstr>Monte Carlo Estimates</vt:lpstr>
      <vt:lpstr> Generate multiple random samples  Compute the statistic for each sample    The collection of these calculated statistics provides an  approximate sampling distribution (ASD).   Analyze the ASD to draw conclusions.</vt:lpstr>
      <vt:lpstr>Simulation using the Data Step</vt:lpstr>
      <vt:lpstr>Sampling Distribution of the Mean, uniform(0,1)  1.  Generate Random samples.</vt:lpstr>
      <vt:lpstr>2.  Compute mean for each sample</vt:lpstr>
      <vt:lpstr>3.  Analyze ASD: summarize and create histogram</vt:lpstr>
      <vt:lpstr>Examine Percentiles</vt:lpstr>
      <vt:lpstr>Estimate Probabilities from ASD, e.g.  what is the probability the mean of a sample &gt;.7</vt:lpstr>
      <vt:lpstr>Sampling Distribution of statistics from normal data</vt:lpstr>
      <vt:lpstr>1. Simulate data</vt:lpstr>
      <vt:lpstr>2. Compute statistics for each sample</vt:lpstr>
      <vt:lpstr>3.  Analyze Approximate Sampling Distribution. Calculate variances of sampling distribution for mean and median</vt:lpstr>
      <vt:lpstr>3.  Analyze Approximate Sampling Distribution. Plot kernel density estimates.</vt:lpstr>
      <vt:lpstr>PowerPoint Presentation</vt:lpstr>
      <vt:lpstr>The effect of sample size</vt:lpstr>
      <vt:lpstr>Generate samples</vt:lpstr>
      <vt:lpstr>Compute mean for each sample</vt:lpstr>
      <vt:lpstr>Summarize approx. sampling distribution of statistic</vt:lpstr>
      <vt:lpstr>Use IML to create data to graph</vt:lpstr>
      <vt:lpstr>Graph Created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sampling distribution of a statistic</dc:title>
  <dc:creator>Dan McGee</dc:creator>
  <cp:lastModifiedBy>Dan McGee</cp:lastModifiedBy>
  <cp:revision>21</cp:revision>
  <dcterms:created xsi:type="dcterms:W3CDTF">2017-02-25T14:04:32Z</dcterms:created>
  <dcterms:modified xsi:type="dcterms:W3CDTF">2017-03-03T18:28:31Z</dcterms:modified>
</cp:coreProperties>
</file>