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6" r:id="rId2"/>
    <p:sldId id="257" r:id="rId3"/>
    <p:sldId id="258" r:id="rId4"/>
    <p:sldId id="267" r:id="rId5"/>
    <p:sldId id="281" r:id="rId6"/>
    <p:sldId id="282" r:id="rId7"/>
    <p:sldId id="283" r:id="rId8"/>
    <p:sldId id="284" r:id="rId9"/>
    <p:sldId id="268" r:id="rId10"/>
    <p:sldId id="286" r:id="rId11"/>
    <p:sldId id="287" r:id="rId12"/>
    <p:sldId id="288" r:id="rId13"/>
    <p:sldId id="289" r:id="rId14"/>
    <p:sldId id="290" r:id="rId15"/>
    <p:sldId id="285" r:id="rId16"/>
    <p:sldId id="302" r:id="rId17"/>
    <p:sldId id="269" r:id="rId18"/>
    <p:sldId id="311" r:id="rId19"/>
    <p:sldId id="291" r:id="rId20"/>
    <p:sldId id="292" r:id="rId21"/>
    <p:sldId id="293" r:id="rId22"/>
    <p:sldId id="294" r:id="rId23"/>
    <p:sldId id="271" r:id="rId24"/>
    <p:sldId id="270" r:id="rId25"/>
    <p:sldId id="263" r:id="rId26"/>
    <p:sldId id="303" r:id="rId27"/>
    <p:sldId id="264" r:id="rId28"/>
    <p:sldId id="295" r:id="rId29"/>
    <p:sldId id="296" r:id="rId30"/>
    <p:sldId id="297" r:id="rId31"/>
    <p:sldId id="298" r:id="rId32"/>
    <p:sldId id="300" r:id="rId33"/>
    <p:sldId id="301" r:id="rId34"/>
    <p:sldId id="272" r:id="rId35"/>
    <p:sldId id="273" r:id="rId36"/>
    <p:sldId id="266" r:id="rId37"/>
    <p:sldId id="275" r:id="rId38"/>
    <p:sldId id="276" r:id="rId39"/>
    <p:sldId id="277" r:id="rId40"/>
    <p:sldId id="278" r:id="rId41"/>
    <p:sldId id="279" r:id="rId42"/>
    <p:sldId id="280" r:id="rId43"/>
    <p:sldId id="304" r:id="rId44"/>
    <p:sldId id="305" r:id="rId45"/>
    <p:sldId id="306" r:id="rId46"/>
    <p:sldId id="307" r:id="rId47"/>
    <p:sldId id="308" r:id="rId48"/>
    <p:sldId id="309" r:id="rId49"/>
    <p:sldId id="310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43" end="49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70" autoAdjust="0"/>
  </p:normalViewPr>
  <p:slideViewPr>
    <p:cSldViewPr snapToGrid="0">
      <p:cViewPr varScale="1">
        <p:scale>
          <a:sx n="73" d="100"/>
          <a:sy n="73" d="100"/>
        </p:scale>
        <p:origin x="96" y="13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B7A69-A8EA-42F7-B509-99485D77345D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8B2CD-58A5-4DD4-B42B-BB97A045D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144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Whenever possible it is useful to simulate a scenario for which one knows what the answer should be.  In this case this is estimating confidence intervals for the mean of a sample from a normal population.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8B2CD-58A5-4DD4-B42B-BB97A045DFA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3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pt-BR" dirty="0">
                <a:solidFill>
                  <a:srgbClr val="008000"/>
                </a:solidFill>
                <a:latin typeface="Lucida Console" panose="020B0609040504020204" pitchFamily="49" charset="0"/>
              </a:rPr>
              <a:t>/* Scenario 1: (x1 | c=1) ~ N(0,1);  (x1 | c=2) ~ N(0,1);           */</a:t>
            </a:r>
            <a:endParaRPr lang="pt-BR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pt-BR" dirty="0">
                <a:solidFill>
                  <a:srgbClr val="008000"/>
                </a:solidFill>
                <a:latin typeface="Lucida Console" panose="020B0609040504020204" pitchFamily="49" charset="0"/>
              </a:rPr>
              <a:t>/* Scenario 2: (x2 | c=1) ~ N(0,1);  (x2 | c=2) ~ N(0,10);          */</a:t>
            </a:r>
            <a:endParaRPr lang="pt-BR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8B2CD-58A5-4DD4-B42B-BB97A045DFA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86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D75C-54B5-489B-ADB2-C7F0B68665CA}" type="datetime1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713C-3C7D-40BB-BCAD-6C8ABD6D89EC}" type="datetime1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5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5003-3FA0-4104-A7C4-6679FC83FF58}" type="datetime1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6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5A83-C0F7-4F48-84D5-28AB8B8D9E02}" type="datetime1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9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FD2E9-5D95-419F-8AE9-DF322408DE5B}" type="datetime1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4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2BF3-50F5-4330-8B00-E42060E7F79A}" type="datetime1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2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E171-4771-4227-8CC8-E99CB8226FA9}" type="datetime1">
              <a:rPr lang="en-US" smtClean="0"/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21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A61-89CE-406E-8C9E-3CCB6ABD8750}" type="datetime1">
              <a:rPr lang="en-US" smtClean="0"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3812EC89-5085-495E-BD34-AE89D95E8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373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DC91-FAC7-4E19-9C9C-E84E348E08AA}" type="datetime1">
              <a:rPr lang="en-US" smtClean="0"/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2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091F-450E-46C1-A96E-E09326E61DB7}" type="datetime1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5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A67-2374-4800-9251-78745833EDD7}" type="datetime1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D2A3F-33B8-4A3B-AD74-DCE9FB990226}" type="datetime1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2EC89-5085-495E-BD34-AE89D95E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2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Simulation to Evaluate Statistical Techniques.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3256" y="2466753"/>
            <a:ext cx="8470332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buAutoNum type="arabicPeriod"/>
            </a:pPr>
            <a:r>
              <a:rPr lang="en-US" sz="4400" dirty="0"/>
              <a:t>Coverage of Confidence Intervals</a:t>
            </a:r>
          </a:p>
          <a:p>
            <a:pPr marL="742950" indent="-742950">
              <a:buAutoNum type="arabicPeriod"/>
            </a:pPr>
            <a:r>
              <a:rPr lang="en-US" sz="4400" dirty="0"/>
              <a:t>Robustness</a:t>
            </a:r>
          </a:p>
          <a:p>
            <a:pPr marL="742950" indent="-742950">
              <a:buAutoNum type="arabicPeriod"/>
            </a:pPr>
            <a:r>
              <a:rPr lang="en-US" sz="4400" dirty="0"/>
              <a:t>Power and Sample Size</a:t>
            </a:r>
          </a:p>
          <a:p>
            <a:pPr marL="742950" indent="-742950">
              <a:buAutoNum type="arabicPeriod"/>
            </a:pPr>
            <a:r>
              <a:rPr lang="en-US" sz="4400" dirty="0"/>
              <a:t>Simulating p-values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28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466" y="0"/>
            <a:ext cx="10515600" cy="1325563"/>
          </a:xfrm>
        </p:spPr>
        <p:txBody>
          <a:bodyPr/>
          <a:lstStyle/>
          <a:p>
            <a:r>
              <a:rPr lang="en-US" dirty="0"/>
              <a:t>Generate exponential samples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84791" y="1582341"/>
            <a:ext cx="855920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10;                             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10000;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 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Exp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=rep x);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x = 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"Expo"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93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Obtain confidence limits for each sample.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563526" y="2551837"/>
            <a:ext cx="110897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Exp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lclm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=Lower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uclm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=upper;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33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7149" y="0"/>
            <a:ext cx="7348870" cy="1325563"/>
          </a:xfrm>
        </p:spPr>
        <p:txBody>
          <a:bodyPr/>
          <a:lstStyle/>
          <a:p>
            <a:r>
              <a:rPr lang="en-US" dirty="0"/>
              <a:t>Calculate coverage</a:t>
            </a:r>
          </a:p>
        </p:txBody>
      </p:sp>
      <p:sp>
        <p:nvSpPr>
          <p:cNvPr id="3" name="Rectangle 2"/>
          <p:cNvSpPr/>
          <p:nvPr/>
        </p:nvSpPr>
        <p:spPr>
          <a:xfrm>
            <a:off x="552892" y="2083452"/>
            <a:ext cx="1069635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In_CI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(Lower&lt;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 Upper&gt;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In_CI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nocum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   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16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270" y="2130130"/>
            <a:ext cx="7465828" cy="1325563"/>
          </a:xfrm>
        </p:spPr>
        <p:txBody>
          <a:bodyPr/>
          <a:lstStyle/>
          <a:p>
            <a:r>
              <a:rPr lang="en-US" dirty="0"/>
              <a:t>Calculate coverage with IML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70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5493" y="0"/>
            <a:ext cx="7678479" cy="1325563"/>
          </a:xfrm>
        </p:spPr>
        <p:txBody>
          <a:bodyPr/>
          <a:lstStyle/>
          <a:p>
            <a:r>
              <a:rPr lang="en-US" dirty="0"/>
              <a:t>Mean and </a:t>
            </a:r>
            <a:r>
              <a:rPr lang="en-US" dirty="0" err="1"/>
              <a:t>Std</a:t>
            </a:r>
            <a:r>
              <a:rPr lang="en-US" dirty="0"/>
              <a:t> functions in IML</a:t>
            </a:r>
          </a:p>
        </p:txBody>
      </p:sp>
      <p:sp>
        <p:nvSpPr>
          <p:cNvPr id="3" name="Rectangle 2"/>
          <p:cNvSpPr/>
          <p:nvPr/>
        </p:nvSpPr>
        <p:spPr>
          <a:xfrm>
            <a:off x="637953" y="2551837"/>
            <a:ext cx="850604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x=shape(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: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m=mean(x);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s=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(x);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x, m, s;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13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5103" y="335846"/>
            <a:ext cx="1208689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50;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10000;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x = j(&amp;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&amp;reps);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each column is a sample*/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(x,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mean(x);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mean of each column*/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s =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(x);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</a:t>
            </a:r>
            <a:r>
              <a:rPr lang="en-US" sz="24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std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 dev of each column*/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fr-FR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talpha</a:t>
            </a:r>
            <a:r>
              <a:rPr lang="fr-F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quantile(</a:t>
            </a:r>
            <a:r>
              <a:rPr lang="fr-FR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"t"</a:t>
            </a:r>
            <a:r>
              <a:rPr lang="fr-F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fr-FR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0.975</a:t>
            </a:r>
            <a:r>
              <a:rPr lang="fr-F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&amp;obs-</a:t>
            </a:r>
            <a:r>
              <a:rPr lang="fr-FR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fr-F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Lower =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-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talpha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s / sqrt(&amp;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Upper =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SampleMean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+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talpha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s / sqrt(&amp;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it-IT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ParamInCI = (Lower&lt;</a:t>
            </a:r>
            <a:r>
              <a:rPr lang="it-IT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it-IT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 Upper&gt;</a:t>
            </a:r>
            <a:r>
              <a:rPr lang="it-IT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it-IT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it-IT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/*indicator variable*/</a:t>
            </a:r>
            <a:endParaRPr lang="it-IT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PctInCI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ParamInCI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[:];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</a:t>
            </a:r>
            <a:r>
              <a:rPr lang="en-US" sz="24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pct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 that contain parameter 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PctInCI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6282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8777" y="2576697"/>
            <a:ext cx="6030433" cy="1325563"/>
          </a:xfrm>
        </p:spPr>
        <p:txBody>
          <a:bodyPr/>
          <a:lstStyle/>
          <a:p>
            <a:r>
              <a:rPr lang="en-US" dirty="0"/>
              <a:t>2. Examine Robustness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85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080" y="2342781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Assessing two-sample t Test Robustness to unequal variances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74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298280"/>
              </p:ext>
            </p:extLst>
          </p:nvPr>
        </p:nvGraphicFramePr>
        <p:xfrm>
          <a:off x="3949867" y="1532936"/>
          <a:ext cx="3850334" cy="4206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1511280" imgH="1650960" progId="Equation.DSMT4">
                  <p:embed/>
                </p:oleObj>
              </mc:Choice>
              <mc:Fallback>
                <p:oleObj name="Equation" r:id="rId3" imgW="1511280" imgH="1650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49867" y="1532936"/>
                        <a:ext cx="3850334" cy="4206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0126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0951" y="0"/>
            <a:ext cx="9121049" cy="1325563"/>
          </a:xfrm>
        </p:spPr>
        <p:txBody>
          <a:bodyPr>
            <a:normAutofit/>
          </a:bodyPr>
          <a:lstStyle/>
          <a:p>
            <a:r>
              <a:rPr lang="en-US" sz="3200" dirty="0"/>
              <a:t>Generate two sample data for two cases, equal and unequal variance.</a:t>
            </a:r>
          </a:p>
        </p:txBody>
      </p:sp>
      <p:sp>
        <p:nvSpPr>
          <p:cNvPr id="4" name="Rectangle 3"/>
          <p:cNvSpPr/>
          <p:nvPr/>
        </p:nvSpPr>
        <p:spPr>
          <a:xfrm>
            <a:off x="159745" y="394692"/>
            <a:ext cx="1191657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n1 = 10;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n2 = 10;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10000;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twosamp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x1 =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 data, same variance"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Lucida Console" panose="020B0609040504020204" pitchFamily="49" charset="0"/>
              </a:rPr>
              <a:t>      x2 = </a:t>
            </a:r>
            <a:r>
              <a:rPr lang="it-IT" dirty="0">
                <a:solidFill>
                  <a:srgbClr val="800080"/>
                </a:solidFill>
                <a:latin typeface="Lucida Console" panose="020B0609040504020204" pitchFamily="49" charset="0"/>
              </a:rPr>
              <a:t>"Normal data, different variance"</a:t>
            </a:r>
            <a:r>
              <a:rPr lang="it-IT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c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                      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&amp;n1;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x1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x2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      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c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&amp;n2;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x1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x2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22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1241" y="2321516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1.  Examine coverage for confidence intervals</a:t>
            </a:r>
            <a:br>
              <a:rPr lang="en-US" dirty="0"/>
            </a:b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038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9260" y="0"/>
            <a:ext cx="5690191" cy="1325563"/>
          </a:xfrm>
        </p:spPr>
        <p:txBody>
          <a:bodyPr/>
          <a:lstStyle/>
          <a:p>
            <a:r>
              <a:rPr lang="en-US" dirty="0"/>
              <a:t>Examine t-test output </a:t>
            </a:r>
          </a:p>
        </p:txBody>
      </p:sp>
      <p:sp>
        <p:nvSpPr>
          <p:cNvPr id="3" name="Rectangle 2"/>
          <p:cNvSpPr/>
          <p:nvPr/>
        </p:nvSpPr>
        <p:spPr>
          <a:xfrm>
            <a:off x="748708" y="1913883"/>
            <a:ext cx="1061129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trace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ttest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=fram.frex4 plots=none;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male;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trace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35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670" y="0"/>
            <a:ext cx="10515600" cy="1325563"/>
          </a:xfrm>
        </p:spPr>
        <p:txBody>
          <a:bodyPr/>
          <a:lstStyle/>
          <a:p>
            <a:r>
              <a:rPr lang="en-US" dirty="0"/>
              <a:t>Get probability from t-test assuming equal variance.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82772" y="1688667"/>
            <a:ext cx="1101533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ODSOff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ttest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twosamp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c; 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compare c=1 to c=2 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x1 x2;                  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ttests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TTests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=(method=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"Pooled"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ODSOn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ttests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17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065" y="0"/>
            <a:ext cx="7604051" cy="1325563"/>
          </a:xfrm>
        </p:spPr>
        <p:txBody>
          <a:bodyPr/>
          <a:lstStyle/>
          <a:p>
            <a:r>
              <a:rPr lang="en-US" dirty="0"/>
              <a:t>Calculate proportion rejected.</a:t>
            </a:r>
          </a:p>
        </p:txBody>
      </p:sp>
      <p:sp>
        <p:nvSpPr>
          <p:cNvPr id="3" name="Rectangle 2"/>
          <p:cNvSpPr/>
          <p:nvPr/>
        </p:nvSpPr>
        <p:spPr>
          <a:xfrm>
            <a:off x="244549" y="1443841"/>
            <a:ext cx="889945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Results;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TTests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RejectH0 = (Probt &lt;= 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0.05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          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=Results;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Variable;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=Results;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Variable;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RejectH0 /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nocum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27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5465" y="2449106"/>
            <a:ext cx="5743354" cy="1325563"/>
          </a:xfrm>
        </p:spPr>
        <p:txBody>
          <a:bodyPr/>
          <a:lstStyle/>
          <a:p>
            <a:r>
              <a:rPr lang="en-US" dirty="0"/>
              <a:t>Assessing t test in IML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159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135" y="2512902"/>
            <a:ext cx="9220200" cy="1325563"/>
          </a:xfrm>
        </p:spPr>
        <p:txBody>
          <a:bodyPr>
            <a:normAutofit/>
          </a:bodyPr>
          <a:lstStyle/>
          <a:p>
            <a:r>
              <a:rPr lang="en-US" dirty="0"/>
              <a:t>Two Sample t-test</a:t>
            </a:r>
            <a:br>
              <a:rPr lang="en-US" dirty="0"/>
            </a:br>
            <a:r>
              <a:rPr lang="en-US" dirty="0"/>
              <a:t>Robustness to non-normal populations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79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43691" y="117693"/>
            <a:ext cx="1204830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/*Assessing t test in IML*/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n1 = 10;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n2 = 10;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10000;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number of samples */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randseed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x = j(&amp;n1, &amp;reps);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allocate space for Group 1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y = j(&amp;n2, &amp;reps);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allocate space for Group 2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(x,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fill matrix from N(0,10)  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randgen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(y,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"exponential"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fill from </a:t>
            </a:r>
            <a:r>
              <a:rPr lang="en-US" sz="16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Exp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(1)          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2. Compute the t statistics; VAR operates on columns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mean(x); 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varX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(x);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mean &amp; </a:t>
            </a:r>
            <a:r>
              <a:rPr lang="en-US" sz="16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 of each sample 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meanY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mean(y); 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varY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(y);</a:t>
            </a:r>
          </a:p>
          <a:p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compute pooled standard deviation from n1 and n2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pt-B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poolStd = sqrt( ((&amp;n1-</a:t>
            </a:r>
            <a:r>
              <a:rPr lang="pt-BR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t-B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)*varX + (&amp;n2-</a:t>
            </a:r>
            <a:r>
              <a:rPr lang="pt-BR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t-B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)*varY)/(&amp;n1+&amp;n2-</a:t>
            </a:r>
            <a:r>
              <a:rPr lang="pt-BR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pt-B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);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compute the t statistic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t = (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meanY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 / (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poolStd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*sqrt(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/&amp;n1 + 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/&amp;n2));</a:t>
            </a:r>
          </a:p>
          <a:p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3. Construct indicator </a:t>
            </a:r>
            <a:r>
              <a:rPr lang="en-US" sz="16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var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 for tests that reject H0 */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alpha = 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0.05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RejectH0 = (abs(t)&gt;quantile(</a:t>
            </a:r>
            <a:r>
              <a:rPr lang="fr-FR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"t"</a:t>
            </a:r>
            <a:r>
              <a:rPr lang="fr-F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fr-FR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fr-F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-alpha/</a:t>
            </a:r>
            <a:r>
              <a:rPr lang="fr-FR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fr-F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 &amp;n1+&amp;n2-</a:t>
            </a:r>
            <a:r>
              <a:rPr lang="fr-FR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fr-FR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));  </a:t>
            </a:r>
            <a:r>
              <a:rPr lang="fr-FR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0 or 1 */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/* 4. Compute proportion: (# that reject H0)/</a:t>
            </a:r>
            <a:r>
              <a:rPr lang="en-US" sz="16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NumSamples</a:t>
            </a:r>
            <a:r>
              <a:rPr lang="en-US" sz="1600" dirty="0">
                <a:solidFill>
                  <a:srgbClr val="008000"/>
                </a:solidFill>
                <a:latin typeface="Lucida Console" panose="020B0609040504020204" pitchFamily="49" charset="0"/>
              </a:rPr>
              <a:t> */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= RejectH0[:];</a:t>
            </a:r>
          </a:p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14388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4619" y="2672390"/>
            <a:ext cx="8646042" cy="1325563"/>
          </a:xfrm>
        </p:spPr>
        <p:txBody>
          <a:bodyPr/>
          <a:lstStyle/>
          <a:p>
            <a:r>
              <a:rPr lang="en-US" dirty="0"/>
              <a:t>3.  Examine Power and Sample Size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750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3595" y="2264735"/>
            <a:ext cx="7795437" cy="1325563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Evaluating power of the t test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595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6995" y="0"/>
            <a:ext cx="3921087" cy="1325563"/>
          </a:xfrm>
        </p:spPr>
        <p:txBody>
          <a:bodyPr/>
          <a:lstStyle/>
          <a:p>
            <a:r>
              <a:rPr lang="en-US" dirty="0"/>
              <a:t>PROC POWER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3509" y="1228398"/>
            <a:ext cx="114691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power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twosamplemeans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power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missing ==&gt; "compute this" 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meandiff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to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by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delta = 0, 0.1, ..., 2     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sv-SE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sv-SE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stddev</a:t>
            </a:r>
            <a:r>
              <a:rPr lang="sv-SE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sv-SE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sv-SE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</a:t>
            </a:r>
            <a:r>
              <a:rPr lang="sv-SE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N(delta, 1)                */</a:t>
            </a:r>
            <a:endParaRPr lang="sv-SE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npergroup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 10 in each group  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plot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=effect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markers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=none;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=Power;            </a:t>
            </a:r>
            <a:r>
              <a:rPr lang="en-US" sz="2000" dirty="0">
                <a:solidFill>
                  <a:srgbClr val="008000"/>
                </a:solidFill>
                <a:latin typeface="Lucida Console" panose="020B0609040504020204" pitchFamily="49" charset="0"/>
              </a:rPr>
              <a:t>/* output results to data set */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power;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025138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0215" y="2533880"/>
            <a:ext cx="4725318" cy="1325563"/>
          </a:xfrm>
        </p:spPr>
        <p:txBody>
          <a:bodyPr/>
          <a:lstStyle/>
          <a:p>
            <a:r>
              <a:rPr lang="en-US" dirty="0"/>
              <a:t>Simulated Power.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27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2896" y="1668423"/>
            <a:ext cx="103022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ODSOff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Call prior to BY-group processing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from the do loop, adapted*/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options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nonotes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graphics off;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exclude all;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noresults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ODSOn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();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Call after BY-group processing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from the do loop, adapted*/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options notes;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graphics on;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exclude none;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results;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59536" y="0"/>
            <a:ext cx="10515600" cy="1325563"/>
          </a:xfrm>
        </p:spPr>
        <p:txBody>
          <a:bodyPr/>
          <a:lstStyle/>
          <a:p>
            <a:r>
              <a:rPr lang="en-US" dirty="0"/>
              <a:t>Suppressing output created by </a:t>
            </a:r>
            <a:r>
              <a:rPr lang="en-US" dirty="0" err="1"/>
              <a:t>by</a:t>
            </a:r>
            <a:r>
              <a:rPr lang="en-US" dirty="0"/>
              <a:t> group processing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100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9810" y="85060"/>
            <a:ext cx="4850219" cy="1325563"/>
          </a:xfrm>
        </p:spPr>
        <p:txBody>
          <a:bodyPr/>
          <a:lstStyle/>
          <a:p>
            <a:r>
              <a:rPr lang="en-US" dirty="0"/>
              <a:t>Simulate the data.</a:t>
            </a:r>
          </a:p>
        </p:txBody>
      </p:sp>
      <p:sp>
        <p:nvSpPr>
          <p:cNvPr id="3" name="Rectangle 2"/>
          <p:cNvSpPr/>
          <p:nvPr/>
        </p:nvSpPr>
        <p:spPr>
          <a:xfrm>
            <a:off x="357963" y="474069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n1 = 10;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n2 = 10;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10000;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 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PowerSim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Delta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c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&amp;n1;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x1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c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&amp;n2;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x1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Delta,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340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512" y="0"/>
            <a:ext cx="4871484" cy="1325563"/>
          </a:xfrm>
        </p:spPr>
        <p:txBody>
          <a:bodyPr/>
          <a:lstStyle/>
          <a:p>
            <a:r>
              <a:rPr lang="en-US" dirty="0"/>
              <a:t>Compute statistics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435935" y="2136339"/>
            <a:ext cx="87080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ODSOff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ttest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PowerSim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Delta rep;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x1;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ttests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TTests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=(method=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"Pooled"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ODSOn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58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2181" y="0"/>
            <a:ext cx="6519530" cy="1325563"/>
          </a:xfrm>
        </p:spPr>
        <p:txBody>
          <a:bodyPr/>
          <a:lstStyle/>
          <a:p>
            <a:r>
              <a:rPr lang="en-US" dirty="0"/>
              <a:t>Calculate percent rejected.</a:t>
            </a:r>
          </a:p>
        </p:txBody>
      </p:sp>
      <p:sp>
        <p:nvSpPr>
          <p:cNvPr id="3" name="Rectangle 2"/>
          <p:cNvSpPr/>
          <p:nvPr/>
        </p:nvSpPr>
        <p:spPr>
          <a:xfrm>
            <a:off x="637953" y="1720840"/>
            <a:ext cx="1054749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Results;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TTests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RejectH0 = 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&lt;=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0.05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=Results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Delta;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RejectH0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SimPower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(where=(RejectH0=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simpower;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109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362" y="0"/>
            <a:ext cx="10515600" cy="1325563"/>
          </a:xfrm>
        </p:spPr>
        <p:txBody>
          <a:bodyPr/>
          <a:lstStyle/>
          <a:p>
            <a:r>
              <a:rPr lang="en-US" dirty="0"/>
              <a:t>Plot simulated vs PROC POWER results.</a:t>
            </a:r>
          </a:p>
        </p:txBody>
      </p:sp>
      <p:sp>
        <p:nvSpPr>
          <p:cNvPr id="3" name="Rectangle 2"/>
          <p:cNvSpPr/>
          <p:nvPr/>
        </p:nvSpPr>
        <p:spPr>
          <a:xfrm>
            <a:off x="489097" y="1166843"/>
            <a:ext cx="1122798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Combine;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SimPower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Power;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p = percent /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"Power"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=Combine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noautolegend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"Power of the t Test"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t-BR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title2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t-BR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"Samples are N(0,1) and N(delta,1), n1=n2=10"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series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MeanDiff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=Power;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scatter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=Delta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xaxis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"Difference in Population Means (mu2 - mu1)"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243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032" y="1991906"/>
            <a:ext cx="7678479" cy="1325563"/>
          </a:xfrm>
        </p:spPr>
        <p:txBody>
          <a:bodyPr>
            <a:normAutofit/>
          </a:bodyPr>
          <a:lstStyle/>
          <a:p>
            <a:r>
              <a:rPr lang="en-US" dirty="0"/>
              <a:t>Effect of Sample Size on Power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911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875919"/>
              </p:ext>
            </p:extLst>
          </p:nvPr>
        </p:nvGraphicFramePr>
        <p:xfrm>
          <a:off x="1582254" y="1699591"/>
          <a:ext cx="8140700" cy="289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3213000" imgH="1143000" progId="Equation.DSMT4">
                  <p:embed/>
                </p:oleObj>
              </mc:Choice>
              <mc:Fallback>
                <p:oleObj name="Equation" r:id="rId3" imgW="3213000" imgH="1143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2254" y="1699591"/>
                        <a:ext cx="8140700" cy="289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867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7021" y="592685"/>
            <a:ext cx="1088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1000;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delta=.5;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power(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iw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obs =  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25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          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obs;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grp 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x = 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grp 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x = 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&amp;Delta,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776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3647" y="1997839"/>
            <a:ext cx="104411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ODSOff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ttest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=power;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grp;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ttests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TTests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=(method=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"Pooled"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ODSOn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129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4133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Results; 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TTests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Reject = 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&lt;=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0.05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=results(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690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3507" y="2179421"/>
            <a:ext cx="98492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=Results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Reject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(where=(Reject));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3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242" y="2544799"/>
            <a:ext cx="10515600" cy="1325563"/>
          </a:xfrm>
        </p:spPr>
        <p:txBody>
          <a:bodyPr/>
          <a:lstStyle/>
          <a:p>
            <a:r>
              <a:rPr lang="en-US" dirty="0"/>
              <a:t>Confidence Interval for a Mean, Normal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1512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83476" y="916063"/>
            <a:ext cx="109622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power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twosamplemeans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meandiff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&amp;delta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stddev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alpha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0.05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npergroup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to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by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power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markers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=none;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=Power;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power;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305337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7496" y="2551837"/>
            <a:ext cx="76465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total;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power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sampsize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=percent/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n=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npergroup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487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7321" y="1720840"/>
            <a:ext cx="105262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=total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noautolegend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"Power of the t Test by Sample Size"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t-BR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title2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t-BR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"Samples are N(0,1) and N(&amp;delta,1), n1=n2=N"</a:t>
            </a:r>
            <a:r>
              <a:rPr lang="pt-BR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"Size of each sample"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p=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"Power"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refline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=y;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series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=Power;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scatter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127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9608" y="2641981"/>
            <a:ext cx="5827776" cy="1325563"/>
          </a:xfrm>
        </p:spPr>
        <p:txBody>
          <a:bodyPr/>
          <a:lstStyle/>
          <a:p>
            <a:r>
              <a:rPr lang="en-US" dirty="0"/>
              <a:t>Simulating p-values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639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A 6-sided die is tossed 36 times and the number of times each size appears in recorded.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23718"/>
              </p:ext>
            </p:extLst>
          </p:nvPr>
        </p:nvGraphicFramePr>
        <p:xfrm>
          <a:off x="1810512" y="2740490"/>
          <a:ext cx="8102602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9267">
                  <a:extLst>
                    <a:ext uri="{9D8B030D-6E8A-4147-A177-3AD203B41FA5}">
                      <a16:colId xmlns:a16="http://schemas.microsoft.com/office/drawing/2014/main" val="315631645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34662312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67493586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2781017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28595827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8267773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629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87239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8102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40080" y="1859340"/>
            <a:ext cx="85039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value=_n_;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count @@;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datalines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8 4 4 3 6 11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value/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chisq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count;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236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1028343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reps=10000;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iml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Observed = {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};                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k =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ncol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(Observed);                  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N = sum(Observed);                  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p = j(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k,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/k);                              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NumSamples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10000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freq = RandMultinomial(&amp;reps, N, p);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x = repeat(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:k, &amp;reps);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rep = repeat(T(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:&amp;reps),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k);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die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{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"rep"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Freq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"x"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};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append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close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=die(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18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297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11669" y="1688124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=die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 /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chisq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=chi2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chisq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=chi2;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959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6137" y="1435876"/>
            <a:ext cx="961696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count(*)/&amp;reps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chi2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pchi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_&gt;=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7.67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"Percent &gt; observed"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664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728" y="1527370"/>
            <a:ext cx="115458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=chi2;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"Simulated Distribution of Test Statistic under Null Hypothesis"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pchi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_ /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binstart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binwidth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refline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7.67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=x;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xaxis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"Test Statistic"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106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182" y="131208"/>
            <a:ext cx="11780874" cy="1325563"/>
          </a:xfrm>
        </p:spPr>
        <p:txBody>
          <a:bodyPr/>
          <a:lstStyle/>
          <a:p>
            <a:r>
              <a:rPr lang="en-US" dirty="0"/>
              <a:t>Generate samples from a N(0,1) distribution.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435935" y="1443841"/>
            <a:ext cx="87080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50;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Normal(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=rep x);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streamianit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 </a:t>
            </a: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4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763" y="0"/>
            <a:ext cx="7784805" cy="1325563"/>
          </a:xfrm>
        </p:spPr>
        <p:txBody>
          <a:bodyPr/>
          <a:lstStyle/>
          <a:p>
            <a:r>
              <a:rPr lang="en-US" dirty="0"/>
              <a:t>Compute </a:t>
            </a:r>
            <a:r>
              <a:rPr lang="en-US" dirty="0" err="1"/>
              <a:t>c.i.</a:t>
            </a:r>
            <a:r>
              <a:rPr lang="en-US" dirty="0"/>
              <a:t> for each sample</a:t>
            </a:r>
          </a:p>
        </p:txBody>
      </p:sp>
      <p:sp>
        <p:nvSpPr>
          <p:cNvPr id="3" name="Rectangle 2"/>
          <p:cNvSpPr/>
          <p:nvPr/>
        </p:nvSpPr>
        <p:spPr>
          <a:xfrm>
            <a:off x="581980" y="1997110"/>
            <a:ext cx="1051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=Normal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lclm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=Lower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uclm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=Upper;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25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223" y="0"/>
            <a:ext cx="5924107" cy="1325563"/>
          </a:xfrm>
        </p:spPr>
        <p:txBody>
          <a:bodyPr/>
          <a:lstStyle/>
          <a:p>
            <a:r>
              <a:rPr lang="en-US" dirty="0"/>
              <a:t>Graph the first 100 </a:t>
            </a:r>
            <a:r>
              <a:rPr lang="en-US" dirty="0" err="1"/>
              <a:t>c.i.s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3284" y="1997839"/>
            <a:ext cx="115363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"95% Confidence Intervals for the Mean"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scatter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=rep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highlow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=rep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low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=Lower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high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=Upper /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legendlabel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"95% CI"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refline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=y;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yaxis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display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26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1577" y="0"/>
            <a:ext cx="7008628" cy="1325563"/>
          </a:xfrm>
        </p:spPr>
        <p:txBody>
          <a:bodyPr/>
          <a:lstStyle/>
          <a:p>
            <a:r>
              <a:rPr lang="en-US" dirty="0"/>
              <a:t>Calculate coverage</a:t>
            </a:r>
          </a:p>
        </p:txBody>
      </p:sp>
      <p:sp>
        <p:nvSpPr>
          <p:cNvPr id="3" name="Rectangle 2"/>
          <p:cNvSpPr/>
          <p:nvPr/>
        </p:nvSpPr>
        <p:spPr>
          <a:xfrm>
            <a:off x="797442" y="2265034"/>
            <a:ext cx="100902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In_CI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(Lower&lt;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 Upper&gt;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         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OutStats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in_ci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nocum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955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753" y="2523534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Non-normal data -- Coverage for exponential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EC89-5085-495E-BD34-AE89D95E8E4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8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2312</Words>
  <Application>Microsoft Office PowerPoint</Application>
  <PresentationFormat>Widescreen</PresentationFormat>
  <Paragraphs>446</Paragraphs>
  <Slides>49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Calibri Light</vt:lpstr>
      <vt:lpstr>Lucida Console</vt:lpstr>
      <vt:lpstr>Office Theme</vt:lpstr>
      <vt:lpstr>Equation</vt:lpstr>
      <vt:lpstr>Using Simulation to Evaluate Statistical Techniques.</vt:lpstr>
      <vt:lpstr> 1.  Examine coverage for confidence intervals </vt:lpstr>
      <vt:lpstr>Suppressing output created by by group processing</vt:lpstr>
      <vt:lpstr>Confidence Interval for a Mean, Normal Data</vt:lpstr>
      <vt:lpstr>Generate samples from a N(0,1) distribution.</vt:lpstr>
      <vt:lpstr>Compute c.i. for each sample</vt:lpstr>
      <vt:lpstr>Graph the first 100 c.i.s</vt:lpstr>
      <vt:lpstr>Calculate coverage</vt:lpstr>
      <vt:lpstr>Non-normal data -- Coverage for exponential data</vt:lpstr>
      <vt:lpstr>Generate exponential samples</vt:lpstr>
      <vt:lpstr>Obtain confidence limits for each sample.</vt:lpstr>
      <vt:lpstr>Calculate coverage</vt:lpstr>
      <vt:lpstr>Calculate coverage with IML</vt:lpstr>
      <vt:lpstr>Mean and Std functions in IML</vt:lpstr>
      <vt:lpstr>PowerPoint Presentation</vt:lpstr>
      <vt:lpstr>2. Examine Robustness</vt:lpstr>
      <vt:lpstr>Assessing two-sample t Test Robustness to unequal variances</vt:lpstr>
      <vt:lpstr>PowerPoint Presentation</vt:lpstr>
      <vt:lpstr>Generate two sample data for two cases, equal and unequal variance.</vt:lpstr>
      <vt:lpstr>Examine t-test output </vt:lpstr>
      <vt:lpstr>Get probability from t-test assuming equal variance.</vt:lpstr>
      <vt:lpstr>Calculate proportion rejected.</vt:lpstr>
      <vt:lpstr>Assessing t test in IML</vt:lpstr>
      <vt:lpstr>Two Sample t-test Robustness to non-normal populations</vt:lpstr>
      <vt:lpstr>PowerPoint Presentation</vt:lpstr>
      <vt:lpstr>3.  Examine Power and Sample Size</vt:lpstr>
      <vt:lpstr>Evaluating power of the t test</vt:lpstr>
      <vt:lpstr>PROC POWER</vt:lpstr>
      <vt:lpstr>Simulated Power.</vt:lpstr>
      <vt:lpstr>Simulate the data.</vt:lpstr>
      <vt:lpstr>Compute statistics</vt:lpstr>
      <vt:lpstr>Calculate percent rejected.</vt:lpstr>
      <vt:lpstr>Plot simulated vs PROC POWER results.</vt:lpstr>
      <vt:lpstr>Effect of Sample Size on Power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Simulating p-values</vt:lpstr>
      <vt:lpstr>A 6-sided die is tossed 36 times and the number of times each size appears in recorded.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Simulation to Evaluate Statistical Techniques.</dc:title>
  <dc:creator>Dan McGee</dc:creator>
  <cp:lastModifiedBy>Dan McGee</cp:lastModifiedBy>
  <cp:revision>45</cp:revision>
  <dcterms:created xsi:type="dcterms:W3CDTF">2017-02-25T18:39:06Z</dcterms:created>
  <dcterms:modified xsi:type="dcterms:W3CDTF">2017-03-08T18:46:53Z</dcterms:modified>
</cp:coreProperties>
</file>