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65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342" autoAdjust="0"/>
  </p:normalViewPr>
  <p:slideViewPr>
    <p:cSldViewPr snapToGrid="0">
      <p:cViewPr varScale="1">
        <p:scale>
          <a:sx n="66" d="100"/>
          <a:sy n="66" d="100"/>
        </p:scale>
        <p:origin x="6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348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01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52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09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51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79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151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484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9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24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9C4A6-883F-4DD9-977F-07EE156D2273}" type="datetimeFigureOut">
              <a:rPr lang="en-US" smtClean="0"/>
              <a:t>3/13/2017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A9588-A7F0-430A-AD98-949395AD7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472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86764" y="0"/>
            <a:ext cx="5514474" cy="1325563"/>
          </a:xfrm>
        </p:spPr>
        <p:txBody>
          <a:bodyPr/>
          <a:lstStyle/>
          <a:p>
            <a:r>
              <a:rPr lang="en-US" dirty="0"/>
              <a:t>Survival Distributions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549577"/>
              </p:ext>
            </p:extLst>
          </p:nvPr>
        </p:nvGraphicFramePr>
        <p:xfrm>
          <a:off x="570224" y="1325563"/>
          <a:ext cx="9785158" cy="2194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" imgW="4813200" imgH="1079280" progId="Equation.DSMT4">
                  <p:embed/>
                </p:oleObj>
              </mc:Choice>
              <mc:Fallback>
                <p:oleObj name="Equation" r:id="rId3" imgW="4813200" imgH="1079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70224" y="1325563"/>
                        <a:ext cx="9785158" cy="21945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3620948"/>
              </p:ext>
            </p:extLst>
          </p:nvPr>
        </p:nvGraphicFramePr>
        <p:xfrm>
          <a:off x="835025" y="4000500"/>
          <a:ext cx="2959765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5" imgW="1562040" imgH="965160" progId="Equation.DSMT4">
                  <p:embed/>
                </p:oleObj>
              </mc:Choice>
              <mc:Fallback>
                <p:oleObj name="Equation" r:id="rId5" imgW="1562040" imgH="96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35025" y="4000500"/>
                        <a:ext cx="2959765" cy="182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4815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6871" y="0"/>
            <a:ext cx="4068097" cy="1325563"/>
          </a:xfrm>
        </p:spPr>
        <p:txBody>
          <a:bodyPr/>
          <a:lstStyle/>
          <a:p>
            <a:r>
              <a:rPr lang="en-US" dirty="0"/>
              <a:t>PROC LIFETEST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0" y="2136339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lifetest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surv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time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t;</a:t>
            </a:r>
          </a:p>
          <a:p>
            <a:pPr lvl="0"/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Quartiles Means;</a:t>
            </a:r>
          </a:p>
          <a:p>
            <a:pPr lvl="0"/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2252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far, T is just a (positive valued) random variable.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2828836"/>
            <a:ext cx="82296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surv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t;</a:t>
            </a:r>
          </a:p>
          <a:p>
            <a:pPr lvl="0"/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t/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exponential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pPr lvl="0"/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010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49994" y="2408904"/>
            <a:ext cx="2957052" cy="1325563"/>
          </a:xfrm>
        </p:spPr>
        <p:txBody>
          <a:bodyPr/>
          <a:lstStyle/>
          <a:p>
            <a:r>
              <a:rPr lang="en-US" dirty="0"/>
              <a:t>Censoring</a:t>
            </a:r>
          </a:p>
        </p:txBody>
      </p:sp>
    </p:spTree>
    <p:extLst>
      <p:ext uri="{BB962C8B-B14F-4D97-AF65-F5344CB8AC3E}">
        <p14:creationId xmlns:p14="http://schemas.microsoft.com/office/powerpoint/2010/main" val="625484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Staggered entry, right truncation, “observation time”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8074" y="2037805"/>
            <a:ext cx="5221943" cy="420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0271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15050" y="0"/>
            <a:ext cx="3416166" cy="664143"/>
          </a:xfrm>
        </p:spPr>
        <p:txBody>
          <a:bodyPr>
            <a:normAutofit fontScale="90000"/>
          </a:bodyPr>
          <a:lstStyle/>
          <a:p>
            <a:r>
              <a:rPr lang="en-US" dirty="0"/>
              <a:t>Censoring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256674" y="544377"/>
            <a:ext cx="1193532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hazard=.01;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censoring=.001;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/*hazard rate for censoring process*/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Censor(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keep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 id t Censored);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EndTime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365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             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end of study period                    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PatientID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100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tEvent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"exponential"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/&amp;Hazard);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c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"exponential"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/&amp;Censoring);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t = min(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tEvent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, c,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EndTime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Censored = (c &lt;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tEvent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|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tEvent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&gt;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EndTime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4591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 LIFETEST with censoring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452284" y="2551837"/>
            <a:ext cx="1021571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lifetest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=Censor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plots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=(survival(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atrisk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CL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t*Censored(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Quartiles Means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CensoredSummary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SurvivalPlot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8668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9960" y="0"/>
            <a:ext cx="1722120" cy="1325563"/>
          </a:xfrm>
        </p:spPr>
        <p:txBody>
          <a:bodyPr/>
          <a:lstStyle/>
          <a:p>
            <a:r>
              <a:rPr lang="en-US" dirty="0"/>
              <a:t>pdf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406804"/>
              </p:ext>
            </p:extLst>
          </p:nvPr>
        </p:nvGraphicFramePr>
        <p:xfrm>
          <a:off x="2482772" y="2030413"/>
          <a:ext cx="6276495" cy="21031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2425680" imgH="812520" progId="Equation.DSMT4">
                  <p:embed/>
                </p:oleObj>
              </mc:Choice>
              <mc:Fallback>
                <p:oleObj name="Equation" r:id="rId3" imgW="2425680" imgH="812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82772" y="2030413"/>
                        <a:ext cx="6276495" cy="21031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15558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2360" y="0"/>
            <a:ext cx="4597400" cy="1325563"/>
          </a:xfrm>
        </p:spPr>
        <p:txBody>
          <a:bodyPr/>
          <a:lstStyle/>
          <a:p>
            <a:r>
              <a:rPr lang="en-US" dirty="0"/>
              <a:t>Hazard function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8906197"/>
              </p:ext>
            </p:extLst>
          </p:nvPr>
        </p:nvGraphicFramePr>
        <p:xfrm>
          <a:off x="1532885" y="1325563"/>
          <a:ext cx="694648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1993680" imgH="393480" progId="Equation.DSMT4">
                  <p:embed/>
                </p:oleObj>
              </mc:Choice>
              <mc:Fallback>
                <p:oleObj name="Equation" r:id="rId3" imgW="19936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32885" y="1325563"/>
                        <a:ext cx="6946487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168400" y="3525520"/>
            <a:ext cx="435535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also sometimes called:</a:t>
            </a:r>
          </a:p>
          <a:p>
            <a:r>
              <a:rPr lang="en-US" sz="3200" dirty="0"/>
              <a:t>conditional failure rate</a:t>
            </a:r>
          </a:p>
          <a:p>
            <a:r>
              <a:rPr lang="en-US" sz="3200" dirty="0"/>
              <a:t>intensity function</a:t>
            </a:r>
          </a:p>
          <a:p>
            <a:r>
              <a:rPr lang="en-US" sz="3200" dirty="0"/>
              <a:t>force of mortality</a:t>
            </a:r>
          </a:p>
          <a:p>
            <a:r>
              <a:rPr lang="en-US" sz="3200" dirty="0"/>
              <a:t>instantaneous death rate</a:t>
            </a:r>
          </a:p>
        </p:txBody>
      </p:sp>
    </p:spTree>
    <p:extLst>
      <p:ext uri="{BB962C8B-B14F-4D97-AF65-F5344CB8AC3E}">
        <p14:creationId xmlns:p14="http://schemas.microsoft.com/office/powerpoint/2010/main" val="529707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0"/>
            <a:ext cx="5908040" cy="1325563"/>
          </a:xfrm>
        </p:spPr>
        <p:txBody>
          <a:bodyPr/>
          <a:lstStyle/>
          <a:p>
            <a:r>
              <a:rPr lang="en-US" dirty="0"/>
              <a:t>Interpreting the hazard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6104670"/>
              </p:ext>
            </p:extLst>
          </p:nvPr>
        </p:nvGraphicFramePr>
        <p:xfrm>
          <a:off x="1772913" y="1989773"/>
          <a:ext cx="7331827" cy="2560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3200400" imgH="1117440" progId="Equation.DSMT4">
                  <p:embed/>
                </p:oleObj>
              </mc:Choice>
              <mc:Fallback>
                <p:oleObj name="Equation" r:id="rId3" imgW="3200400" imgH="1117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72913" y="1989773"/>
                        <a:ext cx="7331827" cy="2560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229361" y="5415280"/>
            <a:ext cx="10281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dirty="0">
                <a:solidFill>
                  <a:srgbClr val="000000"/>
                </a:solidFill>
              </a:rPr>
              <a:t>it is intuitively appealing to think in terms of the hazard function --</a:t>
            </a:r>
            <a:r>
              <a:rPr lang="en-US" altLang="en-US" sz="2400" dirty="0"/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</a:rPr>
              <a:t>nice modeling possibilities develop.</a:t>
            </a:r>
            <a:endParaRPr lang="en-US" alt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0326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63240" y="0"/>
            <a:ext cx="6090920" cy="1325563"/>
          </a:xfrm>
        </p:spPr>
        <p:txBody>
          <a:bodyPr/>
          <a:lstStyle/>
          <a:p>
            <a:r>
              <a:rPr lang="en-US" dirty="0"/>
              <a:t>The Cumulative Hazard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663827"/>
              </p:ext>
            </p:extLst>
          </p:nvPr>
        </p:nvGraphicFramePr>
        <p:xfrm>
          <a:off x="3633460" y="1596073"/>
          <a:ext cx="3989266" cy="32918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3" imgW="1815840" imgH="1498320" progId="Equation.DSMT4">
                  <p:embed/>
                </p:oleObj>
              </mc:Choice>
              <mc:Fallback>
                <p:oleObj name="Equation" r:id="rId3" imgW="1815840" imgH="1498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33460" y="1596073"/>
                        <a:ext cx="3989266" cy="32918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702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Relationships among Survivor Functions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452893"/>
              </p:ext>
            </p:extLst>
          </p:nvPr>
        </p:nvGraphicFramePr>
        <p:xfrm>
          <a:off x="1537970" y="1607503"/>
          <a:ext cx="723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3" imgW="723600" imgH="419040" progId="Equation.DSMT4">
                  <p:embed/>
                </p:oleObj>
              </mc:Choice>
              <mc:Fallback>
                <p:oleObj name="Equation" r:id="rId3" imgW="72360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37970" y="1607503"/>
                        <a:ext cx="7239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0429584"/>
              </p:ext>
            </p:extLst>
          </p:nvPr>
        </p:nvGraphicFramePr>
        <p:xfrm>
          <a:off x="1289050" y="2179003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5" imgW="1688760" imgH="393480" progId="Equation.DSMT4">
                  <p:embed/>
                </p:oleObj>
              </mc:Choice>
              <mc:Fallback>
                <p:oleObj name="Equation" r:id="rId5" imgW="1688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89050" y="2179003"/>
                        <a:ext cx="1689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196147"/>
              </p:ext>
            </p:extLst>
          </p:nvPr>
        </p:nvGraphicFramePr>
        <p:xfrm>
          <a:off x="1016000" y="3059431"/>
          <a:ext cx="223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7" imgW="2234880" imgH="419040" progId="Equation.DSMT4">
                  <p:embed/>
                </p:oleObj>
              </mc:Choice>
              <mc:Fallback>
                <p:oleObj name="Equation" r:id="rId7" imgW="223488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16000" y="3059431"/>
                        <a:ext cx="22352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3033707"/>
              </p:ext>
            </p:extLst>
          </p:nvPr>
        </p:nvGraphicFramePr>
        <p:xfrm>
          <a:off x="773430" y="3788730"/>
          <a:ext cx="4648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9" imgW="4647960" imgH="583920" progId="Equation.DSMT4">
                  <p:embed/>
                </p:oleObj>
              </mc:Choice>
              <mc:Fallback>
                <p:oleObj name="Equation" r:id="rId9" imgW="4647960" imgH="58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73430" y="3788730"/>
                        <a:ext cx="46482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7295383"/>
              </p:ext>
            </p:extLst>
          </p:nvPr>
        </p:nvGraphicFramePr>
        <p:xfrm>
          <a:off x="838200" y="4683129"/>
          <a:ext cx="3746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11" imgW="3746160" imgH="419040" progId="Equation.DSMT4">
                  <p:embed/>
                </p:oleObj>
              </mc:Choice>
              <mc:Fallback>
                <p:oleObj name="Equation" r:id="rId11" imgW="3746160" imgH="4190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838200" y="4683129"/>
                        <a:ext cx="3746500" cy="419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634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27960" y="0"/>
            <a:ext cx="7533640" cy="1325563"/>
          </a:xfrm>
        </p:spPr>
        <p:txBody>
          <a:bodyPr/>
          <a:lstStyle/>
          <a:p>
            <a:r>
              <a:rPr lang="en-US" dirty="0"/>
              <a:t>The exponential distribution.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95014"/>
              </p:ext>
            </p:extLst>
          </p:nvPr>
        </p:nvGraphicFramePr>
        <p:xfrm>
          <a:off x="3429000" y="1566863"/>
          <a:ext cx="4084763" cy="3108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2286000" imgH="1739880" progId="Equation.DSMT4">
                  <p:embed/>
                </p:oleObj>
              </mc:Choice>
              <mc:Fallback>
                <p:oleObj name="Equation" r:id="rId3" imgW="2286000" imgH="1739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29000" y="1566863"/>
                        <a:ext cx="4084763" cy="3108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4451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39720" y="0"/>
            <a:ext cx="6802120" cy="1325563"/>
          </a:xfrm>
        </p:spPr>
        <p:txBody>
          <a:bodyPr/>
          <a:lstStyle/>
          <a:p>
            <a:r>
              <a:rPr lang="en-US" dirty="0"/>
              <a:t>The exponential in survival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446179"/>
              </p:ext>
            </p:extLst>
          </p:nvPr>
        </p:nvGraphicFramePr>
        <p:xfrm>
          <a:off x="3491056" y="1889279"/>
          <a:ext cx="4167043" cy="26517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1257120" imgH="799920" progId="Equation.DSMT4">
                  <p:embed/>
                </p:oleObj>
              </mc:Choice>
              <mc:Fallback>
                <p:oleObj name="Equation" r:id="rId3" imgW="1257120" imgH="799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91056" y="1889279"/>
                        <a:ext cx="4167043" cy="26517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0004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712" y="0"/>
            <a:ext cx="10515600" cy="567891"/>
          </a:xfrm>
        </p:spPr>
        <p:txBody>
          <a:bodyPr>
            <a:normAutofit fontScale="90000"/>
          </a:bodyPr>
          <a:lstStyle/>
          <a:p>
            <a:r>
              <a:rPr lang="en-US" dirty="0"/>
              <a:t>Simulate exponential survival times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47588" y="854017"/>
            <a:ext cx="119160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=1000;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seed=54321;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hazard=.1;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surv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(&amp;seed);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PatientID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=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obs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t = rand(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expon</a:t>
            </a:r>
            <a:r>
              <a:rPr lang="en-US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)*(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/&amp;hazard);</a:t>
            </a:r>
            <a:r>
              <a:rPr lang="en-US" dirty="0">
                <a:solidFill>
                  <a:srgbClr val="008000"/>
                </a:solidFill>
                <a:latin typeface="Lucida Console" panose="020B0609040504020204" pitchFamily="49" charset="0"/>
              </a:rPr>
              <a:t>/* hazard rate = 0.01 */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459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300</Words>
  <Application>Microsoft Office PowerPoint</Application>
  <PresentationFormat>Widescreen</PresentationFormat>
  <Paragraphs>61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Lucida Console</vt:lpstr>
      <vt:lpstr>Office Theme</vt:lpstr>
      <vt:lpstr>Equation</vt:lpstr>
      <vt:lpstr>MathType 6.0 Equation</vt:lpstr>
      <vt:lpstr>Survival Distributions</vt:lpstr>
      <vt:lpstr>pdf</vt:lpstr>
      <vt:lpstr>Hazard function</vt:lpstr>
      <vt:lpstr>Interpreting the hazard</vt:lpstr>
      <vt:lpstr>The Cumulative Hazard</vt:lpstr>
      <vt:lpstr>Relationships among Survivor Functions</vt:lpstr>
      <vt:lpstr>The exponential distribution.</vt:lpstr>
      <vt:lpstr>The exponential in survival</vt:lpstr>
      <vt:lpstr>Simulate exponential survival times</vt:lpstr>
      <vt:lpstr>PROC LIFETEST</vt:lpstr>
      <vt:lpstr>So far, T is just a (positive valued) random variable.</vt:lpstr>
      <vt:lpstr>Censoring</vt:lpstr>
      <vt:lpstr>Staggered entry, right truncation, “observation time”</vt:lpstr>
      <vt:lpstr>Censoring</vt:lpstr>
      <vt:lpstr>PROC LIFETEST with censoring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Survival Distributions</dc:title>
  <dc:creator>Dan McGee</dc:creator>
  <cp:lastModifiedBy>Dan McGee</cp:lastModifiedBy>
  <cp:revision>13</cp:revision>
  <dcterms:created xsi:type="dcterms:W3CDTF">2017-03-05T14:16:12Z</dcterms:created>
  <dcterms:modified xsi:type="dcterms:W3CDTF">2017-03-13T16:33:25Z</dcterms:modified>
</cp:coreProperties>
</file>