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60" r:id="rId3"/>
    <p:sldId id="256" r:id="rId4"/>
    <p:sldId id="258" r:id="rId5"/>
    <p:sldId id="257" r:id="rId6"/>
    <p:sldId id="269" r:id="rId7"/>
    <p:sldId id="261" r:id="rId8"/>
    <p:sldId id="262" r:id="rId9"/>
    <p:sldId id="271" r:id="rId10"/>
    <p:sldId id="263" r:id="rId11"/>
    <p:sldId id="264" r:id="rId12"/>
    <p:sldId id="265" r:id="rId13"/>
    <p:sldId id="272" r:id="rId14"/>
    <p:sldId id="266" r:id="rId15"/>
    <p:sldId id="268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4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EAB40-F146-4BE7-A59C-E19F9809E2C5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80B67-FACF-468C-9A21-EC9C9478B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63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85EB-7763-4EA5-A470-1E7CC2DBDF35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FFCA9-29F9-4A23-ACC2-564421A6490C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536F-5364-430D-9BC2-9B58EC727D76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7901-344B-447C-80BB-8B89109C534C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5F745-A517-4758-A7A5-D5EB6CD881C1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B295-74D7-4277-875B-C4C9727DEEC6}" type="datetime1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36A2C-1020-4B30-92B7-CB2B2E0CB83B}" type="datetime1">
              <a:rPr lang="en-US" smtClean="0"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150F-D166-4BA7-970F-2E056A3BF9E5}" type="datetime1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733-CDF5-437E-B147-B2056515386B}" type="datetime1">
              <a:rPr lang="en-US" smtClean="0"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608-F8FE-447A-A1D7-8855FE6CF509}" type="datetime1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43AF-B333-4E98-89C3-0ED769AA6C26}" type="datetime1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EB20C-8D73-42B2-A744-7EC34FEDC923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5CA75-1589-4BF2-B34C-2E743C32E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836" y="2438400"/>
            <a:ext cx="8229600" cy="1143000"/>
          </a:xfrm>
        </p:spPr>
        <p:txBody>
          <a:bodyPr/>
          <a:lstStyle/>
          <a:p>
            <a:r>
              <a:rPr lang="en-US" dirty="0"/>
              <a:t>The Multivariate Normal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40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Variance-covariance from existing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2136339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=age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corr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=fram.frex4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=cov1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cov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=cov1;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=cov1;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0447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type=</a:t>
            </a:r>
            <a:r>
              <a:rPr lang="en-US" dirty="0" err="1"/>
              <a:t>corr</a:t>
            </a:r>
            <a:r>
              <a:rPr lang="en-US" dirty="0"/>
              <a:t> dataset in IML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" y="2317333"/>
            <a:ext cx="9067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use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cov1;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read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all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_ where(_TYPE_=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"COV"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cov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[r=_NAME_ c=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VarNames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];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read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all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_ where(_TYPE_=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"CORR"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read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all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_ where(_TYPE_=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"MEAN"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mean;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read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all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_ where(_TYPE_=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"STD"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)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cov1;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cov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 mean,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52845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Simulate using Proc </a:t>
            </a:r>
            <a:r>
              <a:rPr lang="en-US" dirty="0" err="1"/>
              <a:t>SimNorm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1000" y="2057400"/>
            <a:ext cx="8305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n = 1000;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simnormal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data=Cov1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outsim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=MVN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&amp;n seed = &amp;seed;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corr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=MVN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COV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plots(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maxpoints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=NONE)=matrix(histogram);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27253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783" y="-63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Converting Between Correlation and Covariance Matrices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767687"/>
              </p:ext>
            </p:extLst>
          </p:nvPr>
        </p:nvGraphicFramePr>
        <p:xfrm>
          <a:off x="144190" y="2362200"/>
          <a:ext cx="8842785" cy="1463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5219640" imgH="863280" progId="Equation.DSMT4">
                  <p:embed/>
                </p:oleObj>
              </mc:Choice>
              <mc:Fallback>
                <p:oleObj name="Equation" r:id="rId3" imgW="521964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4190" y="2362200"/>
                        <a:ext cx="8842785" cy="1463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9869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9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Converting Between Correlation and Covariance Matrices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" y="948690"/>
            <a:ext cx="8686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/*convert covariance to correlation</a:t>
            </a: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	example matrix from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sas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 help*/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S = {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8.1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16.0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18.0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8.1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18.0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81.0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};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D =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diag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(S));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r=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(d)*s*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(d);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=d*r*d;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s,cov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/*SAS functions in the IMLMLIB library</a:t>
            </a: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	cov2corr</a:t>
            </a: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	corr2cov*/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=cov2corr(s);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cov1=corr2cov(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r,vecdiag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(d));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cov1;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639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617" y="2566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When is a correlation matrix not a correlation matrix?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8200" y="1443841"/>
            <a:ext cx="7543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/*a correlation*/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d = {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eigval_d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eigval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(d);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d,eigval_d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/*not a correlation*/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C = {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eigval_c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eigval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(C);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c,eigval_c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514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Checking whether a matrix is </a:t>
            </a:r>
            <a:r>
              <a:rPr lang="en-US" dirty="0" err="1"/>
              <a:t>symetric</a:t>
            </a:r>
            <a:r>
              <a:rPr lang="en-US" dirty="0"/>
              <a:t> and positive definite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1064124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A = {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-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-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-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-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};</a:t>
            </a:r>
          </a:p>
          <a:p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/* finite-precision test of whether a matrix is symmetric */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start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SymCheck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(A);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B = (A + A`)/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scale = max(abs(A));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delta = scale * constant(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"SQRTMACEPS"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 all( abs(B-A)&lt; delta ) );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finish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/* test a matrix for symmetry */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IsSym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SymCheck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(A);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IsSym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/*check for positive semi-definite using root*/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G = root(A,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NoError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G=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print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"The matrix is not positive semidefinite"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/* check for positive-definite using </a:t>
            </a:r>
            <a:r>
              <a:rPr lang="en-US" sz="14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eigval</a:t>
            </a:r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 function*/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eigval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eigval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(A);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eigval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any(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eigval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&lt;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print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"The matrix is not positive semidefinite"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if all(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eigval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&gt;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 then print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"Matrix is positive-definite"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print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"Matrix is Positive Semi-definite"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1650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Normal Distribution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795588" y="1389063"/>
          <a:ext cx="4303712" cy="456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3543120" imgH="3759120" progId="Equation.DSMT4">
                  <p:embed/>
                </p:oleObj>
              </mc:Choice>
              <mc:Fallback>
                <p:oleObj name="Equation" r:id="rId3" imgW="3543120" imgH="3759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588" y="1389063"/>
                        <a:ext cx="4303712" cy="456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8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06292"/>
              </p:ext>
            </p:extLst>
          </p:nvPr>
        </p:nvGraphicFramePr>
        <p:xfrm>
          <a:off x="1219200" y="1219200"/>
          <a:ext cx="7032625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6400800" imgH="3327120" progId="Equation.DSMT4">
                  <p:embed/>
                </p:oleObj>
              </mc:Choice>
              <mc:Fallback>
                <p:oleObj name="Equation" r:id="rId3" imgW="6400800" imgH="3327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19200"/>
                        <a:ext cx="7032625" cy="365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836753"/>
              </p:ext>
            </p:extLst>
          </p:nvPr>
        </p:nvGraphicFramePr>
        <p:xfrm>
          <a:off x="1778000" y="5486400"/>
          <a:ext cx="51816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5" imgW="5181480" imgH="1257120" progId="Equation.DSMT4">
                  <p:embed/>
                </p:oleObj>
              </mc:Choice>
              <mc:Fallback>
                <p:oleObj name="Equation" r:id="rId5" imgW="5181480" imgH="1257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486400"/>
                        <a:ext cx="51816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The Multivariate Normal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609600"/>
            <a:ext cx="8458200" cy="1969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eaLnBrk="0" fontAlgn="base" hangingPunct="0">
              <a:spcAft>
                <a:spcPct val="0"/>
              </a:spcAft>
            </a:pPr>
            <a:r>
              <a:rPr lang="en-US" altLang="en-US" sz="3200" dirty="0">
                <a:solidFill>
                  <a:srgbClr val="000000"/>
                </a:solidFill>
                <a:latin typeface="+mn-lt"/>
              </a:rPr>
              <a:t>Subsets of a </a:t>
            </a:r>
            <a:r>
              <a:rPr lang="en-US" altLang="en-US" sz="3200" dirty="0">
                <a:latin typeface="+mn-lt"/>
              </a:rPr>
              <a:t>MVN </a:t>
            </a:r>
            <a:r>
              <a:rPr lang="en-US" altLang="en-US" sz="3200" dirty="0">
                <a:solidFill>
                  <a:srgbClr val="000000"/>
                </a:solidFill>
                <a:latin typeface="+mn-lt"/>
              </a:rPr>
              <a:t>are also </a:t>
            </a:r>
            <a:r>
              <a:rPr lang="en-US" altLang="en-US" sz="3200" dirty="0">
                <a:latin typeface="+mn-lt"/>
              </a:rPr>
              <a:t>MVN</a:t>
            </a:r>
            <a:br>
              <a:rPr lang="en-US" altLang="en-US" sz="3200" dirty="0">
                <a:solidFill>
                  <a:srgbClr val="000000"/>
                </a:solidFill>
                <a:latin typeface="+mn-lt"/>
              </a:rPr>
            </a:br>
            <a:r>
              <a:rPr lang="en-US" altLang="en-US" sz="3200" dirty="0">
                <a:solidFill>
                  <a:srgbClr val="000000"/>
                </a:solidFill>
                <a:latin typeface="+mn-lt"/>
              </a:rPr>
              <a:t>with mean gotten by taking the correct elements from </a:t>
            </a:r>
            <a:r>
              <a:rPr lang="en-US" altLang="en-US" sz="3200" b="1" dirty="0">
                <a:solidFill>
                  <a:srgbClr val="000000"/>
                </a:solidFill>
                <a:latin typeface="+mn-lt"/>
              </a:rPr>
              <a:t>µ</a:t>
            </a:r>
            <a:r>
              <a:rPr lang="en-US" altLang="en-US" sz="3200" dirty="0">
                <a:solidFill>
                  <a:srgbClr val="000000"/>
                </a:solidFill>
                <a:latin typeface="+mn-lt"/>
              </a:rPr>
              <a:t> and variance and variance gotten by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>
                <a:solidFill>
                  <a:srgbClr val="000000"/>
                </a:solidFill>
                <a:latin typeface="+mn-lt"/>
              </a:rPr>
              <a:t>taking the correct rows and columns from </a:t>
            </a:r>
            <a:r>
              <a:rPr lang="en-US" altLang="en-US" sz="3200" b="1" dirty="0">
                <a:solidFill>
                  <a:srgbClr val="000000"/>
                </a:solidFill>
                <a:latin typeface="+mn-lt"/>
              </a:rPr>
              <a:t>∑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04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371883"/>
              </p:ext>
            </p:extLst>
          </p:nvPr>
        </p:nvGraphicFramePr>
        <p:xfrm>
          <a:off x="2984500" y="2133600"/>
          <a:ext cx="24939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3" imgW="1143000" imgH="203040" progId="Equation.DSMT4">
                  <p:embed/>
                </p:oleObj>
              </mc:Choice>
              <mc:Fallback>
                <p:oleObj name="Equation" r:id="rId3" imgW="11430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2133600"/>
                        <a:ext cx="249396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491818"/>
              </p:ext>
            </p:extLst>
          </p:nvPr>
        </p:nvGraphicFramePr>
        <p:xfrm>
          <a:off x="3203863" y="3563374"/>
          <a:ext cx="20574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5" imgW="939600" imgH="177480" progId="Equation.DSMT4">
                  <p:embed/>
                </p:oleObj>
              </mc:Choice>
              <mc:Fallback>
                <p:oleObj name="Equation" r:id="rId5" imgW="93960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63" y="3563374"/>
                        <a:ext cx="2057400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136703"/>
              </p:ext>
            </p:extLst>
          </p:nvPr>
        </p:nvGraphicFramePr>
        <p:xfrm>
          <a:off x="2007523" y="4719074"/>
          <a:ext cx="445008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7" imgW="1854000" imgH="228600" progId="Equation.DSMT4">
                  <p:embed/>
                </p:oleObj>
              </mc:Choice>
              <mc:Fallback>
                <p:oleObj name="Equation" r:id="rId7" imgW="18540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7523" y="4719074"/>
                        <a:ext cx="4450080" cy="54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1392" y="76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Linear Combinations of MVNs are also MVNs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9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229600" cy="1143000"/>
          </a:xfrm>
        </p:spPr>
        <p:txBody>
          <a:bodyPr/>
          <a:lstStyle/>
          <a:p>
            <a:r>
              <a:rPr lang="en-US" dirty="0"/>
              <a:t>PROC SIMNORM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Simulation with PROC SIMNORM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355435"/>
            <a:ext cx="8839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1000;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create a TYPE=COV data set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ACov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type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=COV);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_TYPE_ $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-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_NAME_ $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-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x1 x2 x3;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datalines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COV     x1      3 2 1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COV     x2      2 4 0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COV     x3      1 0 5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MEAN            1 2 3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simnormal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data=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ACov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outsim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=MVN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size of sample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seed = &amp;seed;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random number seed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x1-x3;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881967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Create scatter plot matrix of simulated data</a:t>
            </a:r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2690336"/>
            <a:ext cx="739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corr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=MVN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COV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plots(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maxpoints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=NONE)=matrix(histogram);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x:;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080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78" y="2667000"/>
            <a:ext cx="8229600" cy="1143000"/>
          </a:xfrm>
        </p:spPr>
        <p:txBody>
          <a:bodyPr/>
          <a:lstStyle/>
          <a:p>
            <a:r>
              <a:rPr lang="en-US" dirty="0"/>
              <a:t>Where to get variance-covariance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CA75-1589-4BF2-B34C-2E743C32E09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34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597</Words>
  <Application>Microsoft Office PowerPoint</Application>
  <PresentationFormat>On-screen Show (4:3)</PresentationFormat>
  <Paragraphs>140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Lucida Console</vt:lpstr>
      <vt:lpstr>Office Theme</vt:lpstr>
      <vt:lpstr>Equation</vt:lpstr>
      <vt:lpstr>MathType 6.0 Equation</vt:lpstr>
      <vt:lpstr>The Multivariate Normal</vt:lpstr>
      <vt:lpstr>The Normal Distribution</vt:lpstr>
      <vt:lpstr>The Multivariate Normal</vt:lpstr>
      <vt:lpstr>Subsets of a MVN are also MVN with mean gotten by taking the correct elements from µ and variance and variance gotten by taking the correct rows and columns from ∑</vt:lpstr>
      <vt:lpstr>Linear Combinations of MVNs are also MVNs</vt:lpstr>
      <vt:lpstr>PROC SIMNORM</vt:lpstr>
      <vt:lpstr>Simulation with PROC SIMNORM</vt:lpstr>
      <vt:lpstr>Create scatter plot matrix of simulated data </vt:lpstr>
      <vt:lpstr>Where to get variance-covariance</vt:lpstr>
      <vt:lpstr>Variance-covariance from existing Data</vt:lpstr>
      <vt:lpstr>Read type=corr dataset in IML</vt:lpstr>
      <vt:lpstr>Simulate using Proc SimNorm</vt:lpstr>
      <vt:lpstr>Converting Between Correlation and Covariance Matrices</vt:lpstr>
      <vt:lpstr>Converting Between Correlation and Covariance Matrices</vt:lpstr>
      <vt:lpstr>When is a correlation matrix not a correlation matrix?</vt:lpstr>
      <vt:lpstr>Checking whether a matrix is symetric and positive definite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DanSr</dc:creator>
  <cp:lastModifiedBy>Dan McGee</cp:lastModifiedBy>
  <cp:revision>21</cp:revision>
  <dcterms:created xsi:type="dcterms:W3CDTF">2011-02-06T20:03:03Z</dcterms:created>
  <dcterms:modified xsi:type="dcterms:W3CDTF">2017-03-13T18:17:29Z</dcterms:modified>
</cp:coreProperties>
</file>