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8" r:id="rId3"/>
    <p:sldId id="259" r:id="rId4"/>
    <p:sldId id="260" r:id="rId5"/>
    <p:sldId id="261" r:id="rId6"/>
    <p:sldId id="297" r:id="rId7"/>
    <p:sldId id="262" r:id="rId8"/>
    <p:sldId id="289" r:id="rId9"/>
    <p:sldId id="290" r:id="rId10"/>
    <p:sldId id="263" r:id="rId11"/>
    <p:sldId id="264" r:id="rId12"/>
    <p:sldId id="291" r:id="rId13"/>
    <p:sldId id="301" r:id="rId14"/>
    <p:sldId id="265" r:id="rId15"/>
    <p:sldId id="266" r:id="rId16"/>
    <p:sldId id="267" r:id="rId17"/>
    <p:sldId id="268" r:id="rId18"/>
    <p:sldId id="292" r:id="rId19"/>
    <p:sldId id="270" r:id="rId20"/>
    <p:sldId id="293" r:id="rId21"/>
    <p:sldId id="272" r:id="rId22"/>
    <p:sldId id="294" r:id="rId23"/>
    <p:sldId id="302" r:id="rId24"/>
    <p:sldId id="273" r:id="rId25"/>
    <p:sldId id="299" r:id="rId26"/>
    <p:sldId id="274" r:id="rId27"/>
    <p:sldId id="298" r:id="rId28"/>
    <p:sldId id="295" r:id="rId29"/>
    <p:sldId id="300" r:id="rId30"/>
    <p:sldId id="276" r:id="rId31"/>
    <p:sldId id="277" r:id="rId32"/>
    <p:sldId id="279" r:id="rId33"/>
    <p:sldId id="278" r:id="rId34"/>
    <p:sldId id="303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87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7EADA-C3F3-44BB-96DA-D497C301521B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65510-EA06-4195-B25A-47D8ED206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9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using random x</a:t>
            </a:r>
            <a:r>
              <a:rPr lang="en-US" baseline="-25000" dirty="0"/>
              <a:t>i</a:t>
            </a:r>
            <a:r>
              <a:rPr lang="en-US" dirty="0"/>
              <a:t> sometimes values from an existing study can be used. Alternatively, published summary statistics might be used when data aren't available.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0395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the retain statement is necessary</a:t>
            </a:r>
            <a:r>
              <a:rPr lang="en-US" baseline="0" dirty="0"/>
              <a:t> since we have an output statement in the loop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28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Sometimes one needs to use</a:t>
            </a:r>
            <a:r>
              <a:rPr lang="en-US" baseline="0" dirty="0"/>
              <a:t> summary data to generate the x’s.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90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valid, the $F$ test requires that the errors be normally distributed and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homoscedastic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To examine departures, </a:t>
            </a:r>
            <a:r>
              <a:rPr lang="en-US" sz="1200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Wicklin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uses a schema used by Greene (2000, see </a:t>
            </a:r>
            <a:r>
              <a:rPr lang="en-US" sz="1200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Wicklin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references):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222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Citation to Greene in </a:t>
            </a:r>
            <a:r>
              <a:rPr lang="en-US" dirty="0" err="1"/>
              <a:t>Wicklin’s</a:t>
            </a:r>
            <a:r>
              <a:rPr lang="en-US" dirty="0"/>
              <a:t> 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09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use a contaminated normal to generate outliers.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2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Recall that the root mean square error of the residuals is the estimate of the common standard deviations for the regression model</a:t>
            </a:r>
          </a:p>
          <a:p>
            <a:endParaRPr lang="en-US" dirty="0"/>
          </a:p>
          <a:p>
            <a:r>
              <a:rPr lang="en-US" dirty="0"/>
              <a:t>SAS has numerous procedures for this. For the linear model, </a:t>
            </a:r>
            <a:r>
              <a:rPr lang="en-US" u="sng" dirty="0"/>
              <a:t>PROC</a:t>
            </a:r>
            <a:r>
              <a:rPr lang="en-US" dirty="0"/>
              <a:t> </a:t>
            </a:r>
            <a:r>
              <a:rPr lang="en-US" u="sng" dirty="0"/>
              <a:t>GLM</a:t>
            </a:r>
            <a:r>
              <a:rPr lang="en-US" dirty="0"/>
              <a:t> and </a:t>
            </a:r>
            <a:r>
              <a:rPr lang="en-US" u="sng" dirty="0"/>
              <a:t>PROC</a:t>
            </a:r>
            <a:r>
              <a:rPr lang="en-US" dirty="0"/>
              <a:t> REG are the usual choice. When categorical variable are included as independent variables, </a:t>
            </a:r>
            <a:r>
              <a:rPr lang="en-US" u="sng" dirty="0"/>
              <a:t>GLM</a:t>
            </a:r>
            <a:r>
              <a:rPr lang="en-US" dirty="0"/>
              <a:t> is often quicker while if only continuous variables are included REG is most often used.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09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again is a decision</a:t>
            </a:r>
            <a:r>
              <a:rPr lang="en-US" baseline="0" dirty="0"/>
              <a:t> do we draw multiple samples of x or one sample and just resample error term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48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we want to consider the $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x_i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$ as fixed, we can generate the x values once and store them in an array.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43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Alternatively, we can loop over the </a:t>
            </a:r>
            <a:r>
              <a:rPr lang="en-US" dirty="0" err="1"/>
              <a:t>obs</a:t>
            </a:r>
            <a:r>
              <a:rPr lang="en-US" dirty="0"/>
              <a:t> and put the repeat</a:t>
            </a:r>
            <a:r>
              <a:rPr lang="en-US" baseline="0" dirty="0"/>
              <a:t> samples inside.  This reads a bit nicer but the data will have to be sorted because we want to do separate regressions for each sample.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193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can use the results of this regression to simulate fitting a regression model with the parameters obtained ($\beta_0, \beta_1$ and the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RMSE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50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Yet another way to do this is to assign each observation a predicted value.  This can be accomplished using the p=option in the output statement of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assign the values.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43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actually like this method best.  It avoids typos.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74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IMPORTANT: Use STOP with POINT= option in the SET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stmt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 */</a:t>
            </a: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Nobs</a:t>
            </a:r>
            <a:r>
              <a:rPr lang="en-US" baseline="0" dirty="0">
                <a:solidFill>
                  <a:srgbClr val="008000"/>
                </a:solidFill>
                <a:latin typeface="Lucida Console" panose="020B0609040504020204" pitchFamily="49" charset="0"/>
              </a:rPr>
              <a:t> in set statement is evaluated at compile time!!!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65510-EA06-4195-B25A-47D8ED206DA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88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28CF6-4DA8-47AE-8A4C-F2D3AC018A5F}" type="datetime1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98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EF157-3679-4A50-87C2-A19D98E56684}" type="datetime1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2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4C6F-5852-40C9-958C-F3DE18592CB6}" type="datetime1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1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CCF61-EC4C-44D6-9419-7DEF91CBEE81}" type="datetime1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65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971B-FE5C-4682-833B-63F5D07C9979}" type="datetime1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90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1B9DF-2244-445A-AF09-8690DC7ABBDF}" type="datetime1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6009D-A97C-4F8F-AA29-0CB99073E353}" type="datetime1">
              <a:rPr lang="en-US" smtClean="0"/>
              <a:t>3/15/2017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6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6DC2F-1AC1-42A5-93B7-21EE5CE66724}" type="datetime1">
              <a:rPr lang="en-US" smtClean="0"/>
              <a:t>3/15/2017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49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084BC-225E-4FBE-B435-69E739C6BB09}" type="datetime1">
              <a:rPr lang="en-US" smtClean="0"/>
              <a:t>3/15/2017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4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5F3-F395-42EC-8C73-AD2530ACCBD5}" type="datetime1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4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80B7-6664-4A09-8EF6-E0D27C4B073A}" type="datetime1">
              <a:rPr lang="en-US" smtClean="0"/>
              <a:t>3/15/2017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1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E956D-3D27-4B12-A4B3-D8B2109BDB38}" type="datetime1">
              <a:rPr lang="en-US" smtClean="0"/>
              <a:t>3/15/2017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9320A-3A40-4373-954A-B9D28E092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42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97" y="2501933"/>
            <a:ext cx="10515600" cy="1325563"/>
          </a:xfrm>
        </p:spPr>
        <p:txBody>
          <a:bodyPr/>
          <a:lstStyle/>
          <a:p>
            <a:r>
              <a:rPr lang="en-US" dirty="0"/>
              <a:t>Simulating Data for Basic Regression Models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92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16" y="0"/>
            <a:ext cx="11638721" cy="71561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Put explanatory variables into arrays</a:t>
            </a:r>
          </a:p>
        </p:txBody>
      </p:sp>
      <p:sp>
        <p:nvSpPr>
          <p:cNvPr id="3" name="Rectangle 2"/>
          <p:cNvSpPr/>
          <p:nvPr/>
        </p:nvSpPr>
        <p:spPr>
          <a:xfrm>
            <a:off x="299097" y="951863"/>
            <a:ext cx="1126155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75;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size of each sample     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samples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beta0=1;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beta1=-1;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=.5;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RegSim1(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 rep x y);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xx{&amp;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_temporary_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xx{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 = xx{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y = &amp;beta0 +(&amp;beta1)*x +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94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7129" y="0"/>
            <a:ext cx="4225491" cy="1325563"/>
          </a:xfrm>
        </p:spPr>
        <p:txBody>
          <a:bodyPr>
            <a:normAutofit/>
          </a:bodyPr>
          <a:lstStyle/>
          <a:p>
            <a:r>
              <a:rPr lang="en-US" dirty="0"/>
              <a:t>A different 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42761" y="889844"/>
            <a:ext cx="1051078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75;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beta0=1;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beta1=-2;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=.5;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RegSim2(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 rep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 y);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   y = &amp;beta0+&amp;beta1*x +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725694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1637" y="474345"/>
            <a:ext cx="1157919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=RegSim2;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=RegSim2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=betas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y = x;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=betas;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intercept x;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corr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=betas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noprob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plots=scatter(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alpha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.05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.25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.50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"Estimated Coefficient of x"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Intercept=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"Estimated Intercept"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Intercept x;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exclude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VarInformation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19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666461" y="2752826"/>
            <a:ext cx="8315739" cy="1192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A linear model based on real data</a:t>
            </a:r>
          </a:p>
        </p:txBody>
      </p:sp>
    </p:spTree>
    <p:extLst>
      <p:ext uri="{BB962C8B-B14F-4D97-AF65-F5344CB8AC3E}">
        <p14:creationId xmlns:p14="http://schemas.microsoft.com/office/powerpoint/2010/main" val="1205281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9154" y="1824062"/>
            <a:ext cx="96733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Sashelp.Class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 = Height;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FitStatistics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ParameterEstimates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73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a single sample from the class 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308009" y="1881246"/>
            <a:ext cx="1119418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beta0=-143;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beta1=3.9;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=11.23;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StudentData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 Height Weight);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Sashelp.Class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implicit loop over observations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Weight = &amp;beta0 + &amp;beta1*Height +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studentdata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parameterestimates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fitstatistics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weight=height;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024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257" y="1690688"/>
            <a:ext cx="107514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=11.23;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Sashelp.Class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 = Height;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ClassPred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=Predicted;    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StudentData2(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 Height Weight);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ClassPred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       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Weight = Predicted + rand(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way – add error to predicted value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078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25563"/>
          </a:xfrm>
        </p:spPr>
        <p:txBody>
          <a:bodyPr/>
          <a:lstStyle/>
          <a:p>
            <a:r>
              <a:rPr lang="en-US" dirty="0"/>
              <a:t>Create macro variables with values of parameters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2388" y="1432604"/>
            <a:ext cx="1190645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Sashelp.Class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=betas plots=none;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Weight = Height;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ClassPred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Pred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 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betas;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_null_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betas;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,_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_);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"beta0"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,intercept);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"beta1"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,height);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_user_;	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42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2388" y="2286830"/>
            <a:ext cx="108572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StudentData2(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 Height Weight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pred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&amp;seed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ClassPred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pPr lvl="0"/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Weight =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Pred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+ 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pPr lvl="0"/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=studentdata2;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41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840" y="0"/>
            <a:ext cx="8026667" cy="1325563"/>
          </a:xfrm>
        </p:spPr>
        <p:txBody>
          <a:bodyPr/>
          <a:lstStyle/>
          <a:p>
            <a:r>
              <a:rPr lang="en-US" dirty="0"/>
              <a:t>Using random access and no sort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439553" y="1707992"/>
            <a:ext cx="1175244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reps=1000;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StudentSim2;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        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Sashelp.Class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point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nobs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 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Weight = &amp;beta0 + &amp;beta1*Height + 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STOP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     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68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Linear Regression Models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23708" y="2851675"/>
            <a:ext cx="5454442" cy="523220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Explanatory (independent) variables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72632" y="3826644"/>
            <a:ext cx="1705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Error term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31359" y="4801613"/>
            <a:ext cx="4712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Response (dependent) variable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301446"/>
              </p:ext>
            </p:extLst>
          </p:nvPr>
        </p:nvGraphicFramePr>
        <p:xfrm>
          <a:off x="2130425" y="1647825"/>
          <a:ext cx="64643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3" imgW="2019240" imgH="241200" progId="Equation.DSMT4">
                  <p:embed/>
                </p:oleObj>
              </mc:Choice>
              <mc:Fallback>
                <p:oleObj name="Equation" r:id="rId3" imgW="2019240" imgH="24120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30425" y="1647825"/>
                        <a:ext cx="6464300" cy="773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05177" y="6015692"/>
            <a:ext cx="18408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Parameters</a:t>
            </a:r>
          </a:p>
        </p:txBody>
      </p:sp>
    </p:spTree>
    <p:extLst>
      <p:ext uri="{BB962C8B-B14F-4D97-AF65-F5344CB8AC3E}">
        <p14:creationId xmlns:p14="http://schemas.microsoft.com/office/powerpoint/2010/main" val="73303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3137" y="1758994"/>
            <a:ext cx="98370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Sashelp.Class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=betas plots=none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 = Height;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ClassPred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Pred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    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_null_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betas;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rmse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,_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_);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"beta0"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,intercept);</a:t>
            </a:r>
          </a:p>
          <a:p>
            <a:pPr lvl="0"/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"beta1"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,height);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65126"/>
            <a:ext cx="10515600" cy="8957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Get values and predicted again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415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6134" y="1225689"/>
            <a:ext cx="1113642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reps=1000;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studentsim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{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retain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:;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sashelp.class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{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}=height;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19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	height=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ht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{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	predicted = &amp;beta0 + &amp;beta1*height;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	Weight = predicted +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6548" y="0"/>
            <a:ext cx="10515600" cy="860564"/>
          </a:xfrm>
        </p:spPr>
        <p:txBody>
          <a:bodyPr>
            <a:normAutofit fontScale="90000"/>
          </a:bodyPr>
          <a:lstStyle/>
          <a:p>
            <a:r>
              <a:rPr lang="en-US" dirty="0"/>
              <a:t>Another version -- read data into data step array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1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7259" y="1630467"/>
            <a:ext cx="1178132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studentsim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simbetas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weight=height;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simbetas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simbetas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_RMSE_ Intercept Height;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"Simulated values were: 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=&amp;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 beta0=&amp;beta0 beta1=&amp;beta1"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980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404261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Simulating the height values from summary statistics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979370" y="2638841"/>
            <a:ext cx="90028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sashelp.class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mean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height;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4963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8687" y="1720840"/>
            <a:ext cx="113306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simstudent3;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19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Height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62.3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5.13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Height is random normal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Weight = &amp;beta0 + &amp;beta1*Height +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=simstudent3;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064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7092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A designed experiment with a categorical variable with six levels and 5 observations at each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366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998" y="0"/>
            <a:ext cx="10515600" cy="1617044"/>
          </a:xfrm>
        </p:spPr>
        <p:txBody>
          <a:bodyPr>
            <a:normAutofit/>
          </a:bodyPr>
          <a:lstStyle/>
          <a:p>
            <a:r>
              <a:rPr lang="en-US" dirty="0"/>
              <a:t>A linear model with a single classification variable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596771"/>
              </p:ext>
            </p:extLst>
          </p:nvPr>
        </p:nvGraphicFramePr>
        <p:xfrm>
          <a:off x="383027" y="2691328"/>
          <a:ext cx="11511816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3" imgW="3797280" imgH="241200" progId="Equation.DSMT4">
                  <p:embed/>
                </p:oleObj>
              </mc:Choice>
              <mc:Fallback>
                <p:oleObj name="Equation" r:id="rId3" imgW="37972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3027" y="2691328"/>
                        <a:ext cx="11511816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513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5937" y="0"/>
            <a:ext cx="6014663" cy="1325563"/>
          </a:xfrm>
        </p:spPr>
        <p:txBody>
          <a:bodyPr/>
          <a:lstStyle/>
          <a:p>
            <a:r>
              <a:rPr lang="en-US" dirty="0"/>
              <a:t>Simulate a single result.</a:t>
            </a:r>
          </a:p>
        </p:txBody>
      </p:sp>
      <p:sp>
        <p:nvSpPr>
          <p:cNvPr id="3" name="Rectangle 2"/>
          <p:cNvSpPr/>
          <p:nvPr/>
        </p:nvSpPr>
        <p:spPr>
          <a:xfrm>
            <a:off x="236028" y="1760500"/>
            <a:ext cx="1203297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AnovaData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=Treatment Y);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grandmean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20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effect{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}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_temporary_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9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-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-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{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} 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_temporary_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4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treatment =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dim(effect);</a:t>
            </a:r>
            <a:r>
              <a:rPr lang="en-US" sz="20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treatment levels*/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j =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  <a:r>
              <a:rPr lang="en-US" sz="20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</a:t>
            </a:r>
            <a:r>
              <a:rPr lang="en-US" sz="2000" b="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b="0" dirty="0">
                <a:solidFill>
                  <a:srgbClr val="008000"/>
                </a:solidFill>
                <a:latin typeface="Lucida Console" panose="020B0609040504020204" pitchFamily="49" charset="0"/>
              </a:rPr>
              <a:t> per treatment level */</a:t>
            </a:r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Y =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grandmean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+ effect{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} + rand(</a:t>
            </a:r>
            <a:r>
              <a:rPr lang="en-US" sz="20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{</a:t>
            </a:r>
            <a:r>
              <a:rPr lang="en-US" sz="20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});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465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36869" y="97997"/>
            <a:ext cx="5490681" cy="1325563"/>
          </a:xfrm>
        </p:spPr>
        <p:txBody>
          <a:bodyPr/>
          <a:lstStyle/>
          <a:p>
            <a:r>
              <a:rPr lang="en-US" dirty="0"/>
              <a:t>Analyze single result.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0" y="269033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ANOVA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AnovaData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class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Treatment;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Y = Treatment;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exclude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ClassLevels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090338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29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4195" y="2242051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dirty="0"/>
              <a:t>A linear model with 2 classification and 4 continuous variables</a:t>
            </a:r>
          </a:p>
        </p:txBody>
      </p:sp>
    </p:spTree>
    <p:extLst>
      <p:ext uri="{BB962C8B-B14F-4D97-AF65-F5344CB8AC3E}">
        <p14:creationId xmlns:p14="http://schemas.microsoft.com/office/powerpoint/2010/main" val="98079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the explanatory variables.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90445" y="2601636"/>
            <a:ext cx="9897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Random draws for an observational study </a:t>
            </a:r>
          </a:p>
          <a:p>
            <a:endParaRPr lang="en-US" sz="2800" dirty="0"/>
          </a:p>
          <a:p>
            <a:r>
              <a:rPr lang="en-US" sz="2800" dirty="0"/>
              <a:t>Fixed values for a designed experiment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498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29962" y="447040"/>
            <a:ext cx="1199679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nCont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4;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continuous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nClas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2;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categorical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nLevels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3;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number of levels for each class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100;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GLMData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j);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x{&amp;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nCont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 x1-x&amp;nCont;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c{&amp;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nClas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 c1-c&amp;nClas;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j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nCont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continuous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 for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i_th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x{j}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uncorrelated uniform*/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j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nClas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class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 for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i_th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c{j} = ceil(&amp;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nLevels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*rand(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discrete uniform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y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*x{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 -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*x{&amp;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nCont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 + c{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 +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086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2052" y="2531856"/>
            <a:ext cx="7441096" cy="1325563"/>
          </a:xfrm>
        </p:spPr>
        <p:txBody>
          <a:bodyPr/>
          <a:lstStyle/>
          <a:p>
            <a:r>
              <a:rPr lang="en-US" dirty="0"/>
              <a:t>The power of a regression test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291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27852" y="0"/>
            <a:ext cx="7828722" cy="1325563"/>
          </a:xfrm>
        </p:spPr>
        <p:txBody>
          <a:bodyPr/>
          <a:lstStyle/>
          <a:p>
            <a:r>
              <a:rPr lang="en-US" dirty="0"/>
              <a:t>To examine effect of departures.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4069" y="2354803"/>
            <a:ext cx="7482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Usual Assumption -- The error term is normally distributed.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4550" y="3292448"/>
            <a:ext cx="9469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Departure --The error term has a t distribution with 5 degrees of freedom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4550" y="4059472"/>
            <a:ext cx="10334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Departure -- The error term is </a:t>
            </a:r>
            <a:r>
              <a:rPr lang="en-US" sz="2400" dirty="0" err="1"/>
              <a:t>heteroscadastic</a:t>
            </a:r>
            <a:r>
              <a:rPr lang="en-US" sz="2400" dirty="0"/>
              <a:t> with a normal distribution depending on x. The errors are assumed to be normal with standard deviation </a:t>
            </a:r>
            <a:r>
              <a:rPr lang="en-US" sz="2400" dirty="0" err="1"/>
              <a:t>exp</a:t>
            </a:r>
            <a:r>
              <a:rPr lang="en-US" sz="2400" dirty="0"/>
              <a:t>(.2x)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32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547889"/>
              </p:ext>
            </p:extLst>
          </p:nvPr>
        </p:nvGraphicFramePr>
        <p:xfrm>
          <a:off x="2852738" y="1325563"/>
          <a:ext cx="5405437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4" imgW="1688760" imgH="228600" progId="Equation.DSMT4">
                  <p:embed/>
                </p:oleObj>
              </mc:Choice>
              <mc:Fallback>
                <p:oleObj name="Equation" r:id="rId4" imgW="1688760" imgH="22860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52738" y="1325563"/>
                        <a:ext cx="5405437" cy="731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579707"/>
              </p:ext>
            </p:extLst>
          </p:nvPr>
        </p:nvGraphicFramePr>
        <p:xfrm>
          <a:off x="1714572" y="5667920"/>
          <a:ext cx="6121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6" imgW="3060360" imgH="228600" progId="Equation.DSMT4">
                  <p:embed/>
                </p:oleObj>
              </mc:Choice>
              <mc:Fallback>
                <p:oleObj name="Equation" r:id="rId6" imgW="30603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14572" y="5667920"/>
                        <a:ext cx="61214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31967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1614" y="9625"/>
            <a:ext cx="7776412" cy="781485"/>
          </a:xfrm>
        </p:spPr>
        <p:txBody>
          <a:bodyPr/>
          <a:lstStyle/>
          <a:p>
            <a:r>
              <a:rPr lang="en-US" dirty="0"/>
              <a:t>The test statement in PROC REG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36305" y="777482"/>
            <a:ext cx="89385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=25;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Regress(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z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		y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+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*x +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*z + rand(</a:t>
            </a:r>
            <a:r>
              <a:rPr lang="pl-PL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);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439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18147" y="1859340"/>
            <a:ext cx="1089579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=Regress;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y = x z;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z0: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z=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TestANOVA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testresult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testresult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testresult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source=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"Numerator"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testresult;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58032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21" y="-92075"/>
            <a:ext cx="10929731" cy="1119981"/>
          </a:xfrm>
        </p:spPr>
        <p:txBody>
          <a:bodyPr>
            <a:normAutofit fontScale="90000"/>
          </a:bodyPr>
          <a:lstStyle/>
          <a:p>
            <a:r>
              <a:rPr lang="en-US" dirty="0"/>
              <a:t>Simulation using Greene's scenario, generate ASD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2505" y="737473"/>
            <a:ext cx="120668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25;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reps = 100;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Regress(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yhat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z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exp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(x/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betaz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yhat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+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*x +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betaz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*z;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linear predictor*/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rep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&amp;reps;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depart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y =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yhat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+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depart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y =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yhat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+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"T"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depart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y =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yhat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+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stdx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                             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                                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9025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26" y="0"/>
            <a:ext cx="11897139" cy="857388"/>
          </a:xfrm>
        </p:spPr>
        <p:txBody>
          <a:bodyPr/>
          <a:lstStyle/>
          <a:p>
            <a:r>
              <a:rPr lang="en-US" dirty="0"/>
              <a:t>Sort and do regression separately for each sample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3511" y="1443841"/>
            <a:ext cx="1055891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=Regress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RegSim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betaz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0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ODSOff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RegSim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depart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betaz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rep;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y = x z;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test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z=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TestANOVA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TestAnova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0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ODSOn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print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testanova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90959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244" y="0"/>
            <a:ext cx="9130748" cy="1325563"/>
          </a:xfrm>
        </p:spPr>
        <p:txBody>
          <a:bodyPr/>
          <a:lstStyle/>
          <a:p>
            <a:r>
              <a:rPr lang="en-US" dirty="0"/>
              <a:t>Do some data management on results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41789" y="1235036"/>
            <a:ext cx="1141458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Construct an indicator variable for observations that reject H0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Results;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TestANOVA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=(Source=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"Numerator"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/*get rid of extraneous info*/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Reject = 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&lt;=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0.05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                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indicator variable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count number of times H0 was rejected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freq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=Results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depart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betaz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tables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Reject /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nocum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Signif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(where=(reject=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Signif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Signif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proportion = percent /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 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convert percent to proportion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630946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539" y="0"/>
            <a:ext cx="4012096" cy="1325563"/>
          </a:xfrm>
        </p:spPr>
        <p:txBody>
          <a:bodyPr/>
          <a:lstStyle/>
          <a:p>
            <a:r>
              <a:rPr lang="en-US" dirty="0"/>
              <a:t>Graph Results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6017" y="1028343"/>
            <a:ext cx="1123268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t-BR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 ErrType </a:t>
            </a:r>
            <a:r>
              <a:rPr lang="pt-BR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pt-BR" dirty="0">
                <a:solidFill>
                  <a:srgbClr val="800080"/>
                </a:solidFill>
                <a:latin typeface="Lucida Console" panose="020B0609040504020204" pitchFamily="49" charset="0"/>
              </a:rPr>
              <a:t>"e ~ N(0,1)"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pt-BR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pt-BR" dirty="0">
                <a:solidFill>
                  <a:srgbClr val="800080"/>
                </a:solidFill>
                <a:latin typeface="Lucida Console" panose="020B0609040504020204" pitchFamily="49" charset="0"/>
              </a:rPr>
              <a:t>"e ~ t(5)"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pt-BR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pt-BR" dirty="0">
                <a:solidFill>
                  <a:srgbClr val="800080"/>
                </a:solidFill>
                <a:latin typeface="Lucida Console" panose="020B0609040504020204" pitchFamily="49" charset="0"/>
              </a:rPr>
              <a:t>"e ~ Hetero"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"Power of F Test for 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betaz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=0"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title2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 = &amp;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Signif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depart </a:t>
            </a:r>
            <a:r>
              <a:rPr lang="en-US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ErrType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series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betaz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=proportion /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=depart;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yaxis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min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max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"Power (1 - P[Type II Error])"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grid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xaxis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betaz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grid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keylegend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/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across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location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=inside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position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topleft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740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2345" y="3012707"/>
            <a:ext cx="9289774" cy="797753"/>
          </a:xfrm>
        </p:spPr>
        <p:txBody>
          <a:bodyPr/>
          <a:lstStyle/>
          <a:p>
            <a:r>
              <a:rPr lang="en-US" dirty="0"/>
              <a:t>Outliers and robust regression models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6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3880" y="0"/>
            <a:ext cx="5084243" cy="1325563"/>
          </a:xfrm>
        </p:spPr>
        <p:txBody>
          <a:bodyPr>
            <a:normAutofit/>
          </a:bodyPr>
          <a:lstStyle/>
          <a:p>
            <a:r>
              <a:rPr lang="en-US" dirty="0"/>
              <a:t>The simplest model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991500"/>
              </p:ext>
            </p:extLst>
          </p:nvPr>
        </p:nvGraphicFramePr>
        <p:xfrm>
          <a:off x="3472632" y="1668406"/>
          <a:ext cx="3779520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" imgW="1180800" imgH="228600" progId="Equation.DSMT4">
                  <p:embed/>
                </p:oleObj>
              </mc:Choice>
              <mc:Fallback>
                <p:oleObj name="Equation" r:id="rId3" imgW="1180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72632" y="1668406"/>
                        <a:ext cx="3779520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691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2008" y="1"/>
            <a:ext cx="5184913" cy="731520"/>
          </a:xfrm>
        </p:spPr>
        <p:txBody>
          <a:bodyPr/>
          <a:lstStyle/>
          <a:p>
            <a:r>
              <a:rPr lang="en-US" dirty="0"/>
              <a:t>Simulating Outliers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40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2304" y="727780"/>
            <a:ext cx="117043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100;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size of each sample     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p = 0.1;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</a:t>
            </a:r>
            <a:r>
              <a:rPr lang="en-US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prob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 of contamination   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beta0=1;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beta1=-2;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RegOutliers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=x y Contaminated);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xx{&amp;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_temporary_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xx{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x = xx{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};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Contaminated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Bernoulli"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,&amp;p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Contaminated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e 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     e 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y = &amp;beta0+&amp;beta1*x + e;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376125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Examine Simulated Outlier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41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36345" y="1907988"/>
            <a:ext cx="1131930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pt-BR" dirty="0">
                <a:solidFill>
                  <a:srgbClr val="0000FF"/>
                </a:solidFill>
                <a:latin typeface="Lucida Console" panose="020B0609040504020204" pitchFamily="49" charset="0"/>
              </a:rPr>
              <a:t>value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 Contam </a:t>
            </a:r>
            <a:r>
              <a:rPr lang="pt-BR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pt-BR" dirty="0">
                <a:solidFill>
                  <a:srgbClr val="800080"/>
                </a:solidFill>
                <a:latin typeface="Lucida Console" panose="020B0609040504020204" pitchFamily="49" charset="0"/>
              </a:rPr>
              <a:t>"N(0, 1)"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pt-BR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pt-BR" dirty="0">
                <a:solidFill>
                  <a:srgbClr val="800080"/>
                </a:solidFill>
                <a:latin typeface="Lucida Console" panose="020B0609040504020204" pitchFamily="49" charset="0"/>
              </a:rPr>
              <a:t>"N(0, 10)"</a:t>
            </a:r>
            <a:r>
              <a:rPr lang="pt-BR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RegOutliers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(rename=(Contaminated=Distribution));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format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Distribution </a:t>
            </a:r>
            <a:r>
              <a:rPr lang="en-US" dirty="0" err="1">
                <a:solidFill>
                  <a:srgbClr val="008080"/>
                </a:solidFill>
                <a:latin typeface="Lucida Console" panose="020B0609040504020204" pitchFamily="49" charset="0"/>
              </a:rPr>
              <a:t>Contam</a:t>
            </a:r>
            <a:r>
              <a:rPr lang="en-US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scatter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=x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=y /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=Distribution;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lineparm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slope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=-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parameterestimates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regoutliers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y=x;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2062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 ROBUSTREG to get robust estimators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42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4787" y="2265370"/>
            <a:ext cx="1098242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regoutliers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y=x;</a:t>
            </a:r>
          </a:p>
          <a:p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parameterestimates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robustreg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RegOutliers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method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lts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FWLS;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y = x;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LTSEstimates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ParameterEstimatesF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75560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748" y="0"/>
            <a:ext cx="10515600" cy="1325563"/>
          </a:xfrm>
        </p:spPr>
        <p:txBody>
          <a:bodyPr/>
          <a:lstStyle/>
          <a:p>
            <a:r>
              <a:rPr lang="en-US" dirty="0"/>
              <a:t>Decisions to be made in any simulation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4035" y="1858617"/>
            <a:ext cx="41753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 of simulated sample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4035" y="2718086"/>
            <a:ext cx="37435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How we will select the x</a:t>
            </a:r>
            <a:r>
              <a:rPr lang="en-US" sz="2800" baseline="-25000" dirty="0"/>
              <a:t>i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42490" y="3577555"/>
            <a:ext cx="45611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Population values of </a:t>
            </a:r>
            <a:r>
              <a:rPr lang="el-GR" sz="2800" dirty="0"/>
              <a:t>β</a:t>
            </a:r>
            <a:r>
              <a:rPr lang="en-US" sz="2800" baseline="-25000" dirty="0"/>
              <a:t>0</a:t>
            </a:r>
            <a:r>
              <a:rPr lang="en-US" sz="2800" dirty="0"/>
              <a:t> and </a:t>
            </a:r>
            <a:r>
              <a:rPr lang="el-GR" sz="2800" dirty="0"/>
              <a:t>β</a:t>
            </a:r>
            <a:r>
              <a:rPr lang="en-US" sz="2800" baseline="-25000" dirty="0"/>
              <a:t>1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043610" y="4437024"/>
            <a:ext cx="3874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distribution of </a:t>
            </a:r>
            <a:r>
              <a:rPr lang="el-GR" sz="2800" dirty="0"/>
              <a:t>ε</a:t>
            </a:r>
            <a:r>
              <a:rPr lang="en-US" sz="2800" baseline="-25000" dirty="0" err="1"/>
              <a:t>i</a:t>
            </a:r>
            <a:endParaRPr lang="en-US" sz="2800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271390" y="5296493"/>
            <a:ext cx="6341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How will we obtain estimates of </a:t>
            </a:r>
            <a:r>
              <a:rPr lang="el-GR" sz="2800" dirty="0"/>
              <a:t>β</a:t>
            </a:r>
            <a:r>
              <a:rPr lang="en-US" sz="2800" baseline="-25000" dirty="0"/>
              <a:t>0</a:t>
            </a:r>
            <a:r>
              <a:rPr lang="en-US" sz="2800" dirty="0"/>
              <a:t> and </a:t>
            </a:r>
            <a:r>
              <a:rPr lang="el-GR" sz="2800" dirty="0"/>
              <a:t>β</a:t>
            </a:r>
            <a:r>
              <a:rPr lang="en-US" sz="2800" baseline="-25000" dirty="0"/>
              <a:t>1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990392" y="1858617"/>
            <a:ext cx="1171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N=75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83876" y="2718086"/>
            <a:ext cx="57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Random sample of 75 from the U(0,1)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57609" y="3572537"/>
            <a:ext cx="2521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β</a:t>
            </a:r>
            <a:r>
              <a:rPr lang="en-US" sz="2800" baseline="-25000" dirty="0"/>
              <a:t>0</a:t>
            </a:r>
            <a:r>
              <a:rPr lang="en-US" sz="2800" dirty="0"/>
              <a:t>=1  and </a:t>
            </a:r>
            <a:r>
              <a:rPr lang="el-GR" sz="2800" dirty="0"/>
              <a:t>β</a:t>
            </a:r>
            <a:r>
              <a:rPr lang="en-US" sz="2800" baseline="-25000" dirty="0"/>
              <a:t>1</a:t>
            </a:r>
            <a:r>
              <a:rPr lang="en-US" sz="2800" dirty="0"/>
              <a:t>=-2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69045" y="4437024"/>
            <a:ext cx="1181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N(0,.5)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86284" y="5296493"/>
            <a:ext cx="16644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PROC REG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4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4" grpId="0"/>
      <p:bldP spid="13" grpId="0"/>
      <p:bldP spid="15" grpId="0"/>
      <p:bldP spid="3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581" y="2627061"/>
            <a:ext cx="10515600" cy="1325563"/>
          </a:xfrm>
        </p:spPr>
        <p:txBody>
          <a:bodyPr/>
          <a:lstStyle/>
          <a:p>
            <a:r>
              <a:rPr lang="en-US" dirty="0"/>
              <a:t>First step – generate a single sample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43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Generate a single sample using a simple linear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67891" y="1717298"/>
            <a:ext cx="1038565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= 75;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beta0=1;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beta1=-2;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RMSE=.5;  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Reg1(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=x y);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x = 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	y = &amp;beta0 +(&amp;beta1)*x + rand(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rmse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  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347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results with PROC REG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199" y="2690336"/>
            <a:ext cx="110875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reg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=Reg1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=betas;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y = x;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betas;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773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859" y="2511559"/>
            <a:ext cx="6785008" cy="1325563"/>
          </a:xfrm>
        </p:spPr>
        <p:txBody>
          <a:bodyPr/>
          <a:lstStyle/>
          <a:p>
            <a:r>
              <a:rPr lang="en-US" dirty="0"/>
              <a:t>Simulate Multiple Samples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20A-3A40-4373-954A-B9D28E0925C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58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1910</TotalTime>
  <Words>2114</Words>
  <Application>Microsoft Office PowerPoint</Application>
  <PresentationFormat>Widescreen</PresentationFormat>
  <Paragraphs>484</Paragraphs>
  <Slides>42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Calibri</vt:lpstr>
      <vt:lpstr>Calibri Light</vt:lpstr>
      <vt:lpstr>Lucida Console</vt:lpstr>
      <vt:lpstr>Office Theme</vt:lpstr>
      <vt:lpstr>MathType 6.0 Equation</vt:lpstr>
      <vt:lpstr>Equation</vt:lpstr>
      <vt:lpstr>Simulating Data for Basic Regression Models</vt:lpstr>
      <vt:lpstr>Components of Linear Regression Models</vt:lpstr>
      <vt:lpstr>Generating the explanatory variables.</vt:lpstr>
      <vt:lpstr>The simplest model</vt:lpstr>
      <vt:lpstr>Decisions to be made in any simulation</vt:lpstr>
      <vt:lpstr>First step – generate a single sample</vt:lpstr>
      <vt:lpstr>Generate a single sample using a simple linear model</vt:lpstr>
      <vt:lpstr>Check results with PROC REG</vt:lpstr>
      <vt:lpstr>Simulate Multiple Samples</vt:lpstr>
      <vt:lpstr>Put explanatory variables into arrays</vt:lpstr>
      <vt:lpstr>A different way</vt:lpstr>
      <vt:lpstr>PowerPoint Presentation</vt:lpstr>
      <vt:lpstr>PowerPoint Presentation</vt:lpstr>
      <vt:lpstr>PowerPoint Presentation</vt:lpstr>
      <vt:lpstr>Generating a single sample from the class data</vt:lpstr>
      <vt:lpstr>Another way – add error to predicted value</vt:lpstr>
      <vt:lpstr>Create macro variables with values of parameters</vt:lpstr>
      <vt:lpstr>PowerPoint Presentation</vt:lpstr>
      <vt:lpstr>Using random access and no sort</vt:lpstr>
      <vt:lpstr>PowerPoint Presentation</vt:lpstr>
      <vt:lpstr>Another version -- read data into data step array</vt:lpstr>
      <vt:lpstr>PowerPoint Presentation</vt:lpstr>
      <vt:lpstr>PowerPoint Presentation</vt:lpstr>
      <vt:lpstr>PowerPoint Presentation</vt:lpstr>
      <vt:lpstr>A designed experiment with a categorical variable with six levels and 5 observations at each level</vt:lpstr>
      <vt:lpstr>A linear model with a single classification variable</vt:lpstr>
      <vt:lpstr>Simulate a single result.</vt:lpstr>
      <vt:lpstr>Analyze single result.</vt:lpstr>
      <vt:lpstr>A linear model with 2 classification and 4 continuous variables</vt:lpstr>
      <vt:lpstr>PowerPoint Presentation</vt:lpstr>
      <vt:lpstr>The power of a regression test</vt:lpstr>
      <vt:lpstr>To examine effect of departures.</vt:lpstr>
      <vt:lpstr>The test statement in PROC REG</vt:lpstr>
      <vt:lpstr>PowerPoint Presentation</vt:lpstr>
      <vt:lpstr>Simulation using Greene's scenario, generate ASD</vt:lpstr>
      <vt:lpstr>Sort and do regression separately for each sample</vt:lpstr>
      <vt:lpstr>Do some data management on results</vt:lpstr>
      <vt:lpstr>Graph Results</vt:lpstr>
      <vt:lpstr>Outliers and robust regression models</vt:lpstr>
      <vt:lpstr>Simulating Outliers</vt:lpstr>
      <vt:lpstr>Examine Simulated Outlier Data</vt:lpstr>
      <vt:lpstr>PROC ROBUSTREG to get robust estimators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Simulating Data for Basic Regression Models</dc:title>
  <dc:creator>Dan McGee</dc:creator>
  <cp:lastModifiedBy>Dan McGee</cp:lastModifiedBy>
  <cp:revision>49</cp:revision>
  <dcterms:created xsi:type="dcterms:W3CDTF">2017-03-06T14:25:35Z</dcterms:created>
  <dcterms:modified xsi:type="dcterms:W3CDTF">2017-03-15T20:09:58Z</dcterms:modified>
</cp:coreProperties>
</file>