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7"/>
  </p:notesMasterIdLst>
  <p:sldIdLst>
    <p:sldId id="260" r:id="rId3"/>
    <p:sldId id="258" r:id="rId4"/>
    <p:sldId id="257"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374"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A1EA0C-DE45-4D8A-800E-9BD2579C30FE}" type="datetimeFigureOut">
              <a:rPr lang="en-US" smtClean="0"/>
              <a:t>10/5/2017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BB0C5B-C21E-44E8-91C4-10A1F831EA31}" type="slidenum">
              <a:rPr lang="en-US" smtClean="0"/>
              <a:t>‹#›</a:t>
            </a:fld>
            <a:endParaRPr lang="en-US"/>
          </a:p>
        </p:txBody>
      </p:sp>
    </p:spTree>
    <p:extLst>
      <p:ext uri="{BB962C8B-B14F-4D97-AF65-F5344CB8AC3E}">
        <p14:creationId xmlns:p14="http://schemas.microsoft.com/office/powerpoint/2010/main" val="3969460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defRPr>
            </a:lvl1pPr>
            <a:lvl2pPr marL="742950" indent="-285750" defTabSz="930275">
              <a:defRPr sz="2400">
                <a:solidFill>
                  <a:schemeClr val="tx1"/>
                </a:solidFill>
                <a:latin typeface="Arial" panose="020B0604020202020204" pitchFamily="34" charset="0"/>
              </a:defRPr>
            </a:lvl2pPr>
            <a:lvl3pPr marL="1143000" indent="-228600" defTabSz="930275">
              <a:defRPr sz="2400">
                <a:solidFill>
                  <a:schemeClr val="tx1"/>
                </a:solidFill>
                <a:latin typeface="Arial" panose="020B0604020202020204" pitchFamily="34" charset="0"/>
              </a:defRPr>
            </a:lvl3pPr>
            <a:lvl4pPr marL="1600200" indent="-228600" defTabSz="930275">
              <a:defRPr sz="2400">
                <a:solidFill>
                  <a:schemeClr val="tx1"/>
                </a:solidFill>
                <a:latin typeface="Arial" panose="020B0604020202020204" pitchFamily="34" charset="0"/>
              </a:defRPr>
            </a:lvl4pPr>
            <a:lvl5pPr marL="2057400" indent="-228600" defTabSz="930275">
              <a:defRPr sz="24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defRPr>
            </a:lvl9pPr>
          </a:lstStyle>
          <a:p>
            <a:pPr marL="0" marR="0" lvl="0" indent="0" algn="r" defTabSz="930275" rtl="0" eaLnBrk="1" fontAlgn="auto" latinLnBrk="0" hangingPunct="1">
              <a:lnSpc>
                <a:spcPct val="100000"/>
              </a:lnSpc>
              <a:spcBef>
                <a:spcPts val="0"/>
              </a:spcBef>
              <a:spcAft>
                <a:spcPts val="0"/>
              </a:spcAft>
              <a:buClrTx/>
              <a:buSzTx/>
              <a:buFontTx/>
              <a:buNone/>
              <a:tabLst/>
              <a:defRPr/>
            </a:pPr>
            <a:fld id="{D5584856-837D-46D5-8519-D76D38C5A746}"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30275" rtl="0" eaLnBrk="1" fontAlgn="auto" latinLnBrk="0" hangingPunct="1">
                <a:lnSpc>
                  <a:spcPct val="100000"/>
                </a:lnSpc>
                <a:spcBef>
                  <a:spcPts val="0"/>
                </a:spcBef>
                <a:spcAft>
                  <a:spcPts val="0"/>
                </a:spcAft>
                <a:buClrTx/>
                <a:buSzTx/>
                <a:buFontTx/>
                <a:buNone/>
                <a:tabLst/>
                <a:defRPr/>
              </a:pPr>
              <a:t>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9875"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New Roman" panose="02020603050405020304" pitchFamily="18" charset="0"/>
              </a:rPr>
              <a:t>Why do we need the macro language when we have the DATAstep language?  What's the difference?  The DATAstep processes data.  The macro language processes text.  Why text?  Because SAScode is text.  The macro language processes SAScode.  To put it another way, the macro language can write, or generate, your sas program for you.  In whole or in part.  A large part or a small part.  An entire step or part of a step.  An entire statement or part of a statement.  </a:t>
            </a:r>
          </a:p>
        </p:txBody>
      </p:sp>
    </p:spTree>
    <p:extLst>
      <p:ext uri="{BB962C8B-B14F-4D97-AF65-F5344CB8AC3E}">
        <p14:creationId xmlns:p14="http://schemas.microsoft.com/office/powerpoint/2010/main" val="781646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48CF93-4629-44AF-8165-6178A29F3FC4}" type="slidenum">
              <a:rPr lang="en-US">
                <a:solidFill>
                  <a:prstClr val="black"/>
                </a:solidFill>
              </a:rPr>
              <a:pPr/>
              <a:t>4</a:t>
            </a:fld>
            <a:endParaRPr lang="en-US">
              <a:solidFill>
                <a:prstClr val="black"/>
              </a:solidFill>
            </a:endParaRPr>
          </a:p>
        </p:txBody>
      </p:sp>
      <p:sp>
        <p:nvSpPr>
          <p:cNvPr id="470018" name="Rectangle 2"/>
          <p:cNvSpPr>
            <a:spLocks noGrp="1" noRot="1" noChangeAspect="1" noChangeArrowheads="1" noTextEdit="1"/>
          </p:cNvSpPr>
          <p:nvPr>
            <p:ph type="sldImg"/>
          </p:nvPr>
        </p:nvSpPr>
        <p:spPr>
          <a:ln/>
        </p:spPr>
      </p:sp>
      <p:sp>
        <p:nvSpPr>
          <p:cNvPr id="47001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68876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FEF0B85-02F3-469D-884F-3724DD4CBB51}" type="datetimeFigureOut">
              <a:rPr lang="en-US" smtClean="0">
                <a:solidFill>
                  <a:prstClr val="black">
                    <a:tint val="75000"/>
                  </a:prstClr>
                </a:solidFill>
              </a:rPr>
              <a:pPr/>
              <a:t>10/5/2017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8727360-B255-470D-AB0F-2047B2AE1C1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0632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EF0B85-02F3-469D-884F-3724DD4CBB51}" type="datetimeFigureOut">
              <a:rPr lang="en-US" smtClean="0">
                <a:solidFill>
                  <a:prstClr val="black">
                    <a:tint val="75000"/>
                  </a:prstClr>
                </a:solidFill>
              </a:rPr>
              <a:pPr/>
              <a:t>10/5/2017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8727360-B255-470D-AB0F-2047B2AE1C1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7822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EF0B85-02F3-469D-884F-3724DD4CBB51}" type="datetimeFigureOut">
              <a:rPr lang="en-US" smtClean="0">
                <a:solidFill>
                  <a:prstClr val="black">
                    <a:tint val="75000"/>
                  </a:prstClr>
                </a:solidFill>
              </a:rPr>
              <a:pPr/>
              <a:t>10/5/2017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8727360-B255-470D-AB0F-2047B2AE1C1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48903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AB771B14-1857-4587-9B54-3C90FA421E3F}" type="datetimeFigureOut">
              <a:rPr lang="en-US">
                <a:solidFill>
                  <a:prstClr val="black">
                    <a:tint val="75000"/>
                  </a:prstClr>
                </a:solidFill>
              </a:rPr>
              <a:pPr/>
              <a:t>10/5/2017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E626570-ED22-4238-9833-FEE51439BBE0}"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3032791"/>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771B14-1857-4587-9B54-3C90FA421E3F}" type="datetimeFigureOut">
              <a:rPr lang="en-US">
                <a:solidFill>
                  <a:prstClr val="black">
                    <a:tint val="75000"/>
                  </a:prstClr>
                </a:solidFill>
              </a:rPr>
              <a:pPr/>
              <a:t>10/5/2017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3FCFFF-C56A-4BAD-AAC2-7B17286FE5CB}" type="slidenum">
              <a:rPr lang="en-US" altLang="en-US">
                <a:solidFill>
                  <a:prstClr val="black">
                    <a:tint val="75000"/>
                  </a:prstClr>
                </a:solidFill>
              </a:rPr>
              <a:pPr/>
              <a:t>‹#›</a:t>
            </a:fld>
            <a:endParaRPr lang="en-US" altLang="en-US">
              <a:solidFill>
                <a:prstClr val="black">
                  <a:tint val="75000"/>
                </a:prstClr>
              </a:solidFill>
              <a:latin typeface="Times New Roman" panose="02020603050405020304" pitchFamily="18" charset="0"/>
            </a:endParaRPr>
          </a:p>
        </p:txBody>
      </p:sp>
    </p:spTree>
    <p:extLst>
      <p:ext uri="{BB962C8B-B14F-4D97-AF65-F5344CB8AC3E}">
        <p14:creationId xmlns:p14="http://schemas.microsoft.com/office/powerpoint/2010/main" val="41717500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771B14-1857-4587-9B54-3C90FA421E3F}" type="datetimeFigureOut">
              <a:rPr lang="en-US">
                <a:solidFill>
                  <a:prstClr val="black">
                    <a:tint val="75000"/>
                  </a:prstClr>
                </a:solidFill>
              </a:rPr>
              <a:pPr/>
              <a:t>10/5/2017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B11C516-5C4A-4A3F-BF95-A467E461C791}" type="slidenum">
              <a:rPr lang="en-US" altLang="en-US">
                <a:solidFill>
                  <a:prstClr val="black">
                    <a:tint val="75000"/>
                  </a:prstClr>
                </a:solidFill>
              </a:rPr>
              <a:pPr/>
              <a:t>‹#›</a:t>
            </a:fld>
            <a:endParaRPr lang="en-US" altLang="en-US">
              <a:solidFill>
                <a:prstClr val="black">
                  <a:tint val="75000"/>
                </a:prstClr>
              </a:solidFill>
              <a:latin typeface="Times New Roman" panose="02020603050405020304" pitchFamily="18" charset="0"/>
            </a:endParaRPr>
          </a:p>
        </p:txBody>
      </p:sp>
    </p:spTree>
    <p:extLst>
      <p:ext uri="{BB962C8B-B14F-4D97-AF65-F5344CB8AC3E}">
        <p14:creationId xmlns:p14="http://schemas.microsoft.com/office/powerpoint/2010/main" val="263205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B771B14-1857-4587-9B54-3C90FA421E3F}" type="datetimeFigureOut">
              <a:rPr lang="en-US">
                <a:solidFill>
                  <a:prstClr val="black">
                    <a:tint val="75000"/>
                  </a:prstClr>
                </a:solidFill>
              </a:rPr>
              <a:pPr/>
              <a:t>10/5/2017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86FC4A4-B922-4F85-9B41-3198900DE863}" type="slidenum">
              <a:rPr lang="en-US" altLang="en-US">
                <a:solidFill>
                  <a:prstClr val="black">
                    <a:tint val="75000"/>
                  </a:prstClr>
                </a:solidFill>
              </a:rPr>
              <a:pPr/>
              <a:t>‹#›</a:t>
            </a:fld>
            <a:endParaRPr lang="en-US" altLang="en-US">
              <a:solidFill>
                <a:prstClr val="black">
                  <a:tint val="75000"/>
                </a:prstClr>
              </a:solidFill>
              <a:latin typeface="Times New Roman" panose="02020603050405020304" pitchFamily="18" charset="0"/>
            </a:endParaRPr>
          </a:p>
        </p:txBody>
      </p:sp>
    </p:spTree>
    <p:extLst>
      <p:ext uri="{BB962C8B-B14F-4D97-AF65-F5344CB8AC3E}">
        <p14:creationId xmlns:p14="http://schemas.microsoft.com/office/powerpoint/2010/main" val="6497489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771B14-1857-4587-9B54-3C90FA421E3F}" type="datetimeFigureOut">
              <a:rPr lang="en-US">
                <a:solidFill>
                  <a:prstClr val="black">
                    <a:tint val="75000"/>
                  </a:prstClr>
                </a:solidFill>
              </a:rPr>
              <a:pPr/>
              <a:t>10/5/2017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869F2C6-C215-4D00-ABFB-736B8569CF1F}" type="slidenum">
              <a:rPr lang="en-US" altLang="en-US">
                <a:solidFill>
                  <a:prstClr val="black">
                    <a:tint val="75000"/>
                  </a:prstClr>
                </a:solidFill>
              </a:rPr>
              <a:pPr/>
              <a:t>‹#›</a:t>
            </a:fld>
            <a:endParaRPr lang="en-US" altLang="en-US">
              <a:solidFill>
                <a:prstClr val="black">
                  <a:tint val="75000"/>
                </a:prstClr>
              </a:solidFill>
              <a:latin typeface="Times New Roman" panose="02020603050405020304" pitchFamily="18" charset="0"/>
            </a:endParaRPr>
          </a:p>
        </p:txBody>
      </p:sp>
    </p:spTree>
    <p:extLst>
      <p:ext uri="{BB962C8B-B14F-4D97-AF65-F5344CB8AC3E}">
        <p14:creationId xmlns:p14="http://schemas.microsoft.com/office/powerpoint/2010/main" val="32225223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B771B14-1857-4587-9B54-3C90FA421E3F}" type="datetimeFigureOut">
              <a:rPr lang="en-US">
                <a:solidFill>
                  <a:prstClr val="black">
                    <a:tint val="75000"/>
                  </a:prstClr>
                </a:solidFill>
              </a:rPr>
              <a:pPr/>
              <a:t>10/5/2017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5013E9B-E390-470D-9796-F7209B40C8CA}" type="slidenum">
              <a:rPr lang="en-US" altLang="en-US">
                <a:solidFill>
                  <a:prstClr val="black">
                    <a:tint val="75000"/>
                  </a:prstClr>
                </a:solidFill>
              </a:rPr>
              <a:pPr/>
              <a:t>‹#›</a:t>
            </a:fld>
            <a:endParaRPr lang="en-US" altLang="en-US">
              <a:solidFill>
                <a:prstClr val="black">
                  <a:tint val="75000"/>
                </a:prstClr>
              </a:solidFill>
              <a:latin typeface="Times New Roman" panose="02020603050405020304" pitchFamily="18" charset="0"/>
            </a:endParaRPr>
          </a:p>
        </p:txBody>
      </p:sp>
    </p:spTree>
    <p:extLst>
      <p:ext uri="{BB962C8B-B14F-4D97-AF65-F5344CB8AC3E}">
        <p14:creationId xmlns:p14="http://schemas.microsoft.com/office/powerpoint/2010/main" val="9402610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771B14-1857-4587-9B54-3C90FA421E3F}" type="datetimeFigureOut">
              <a:rPr lang="en-US">
                <a:solidFill>
                  <a:prstClr val="black">
                    <a:tint val="75000"/>
                  </a:prstClr>
                </a:solidFill>
              </a:rPr>
              <a:pPr/>
              <a:t>10/5/2017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0D9ABB1-EDA1-4F7E-9117-F944B74E5DC4}" type="slidenum">
              <a:rPr lang="en-US" altLang="en-US">
                <a:solidFill>
                  <a:prstClr val="black">
                    <a:tint val="75000"/>
                  </a:prstClr>
                </a:solidFill>
              </a:rPr>
              <a:pPr/>
              <a:t>‹#›</a:t>
            </a:fld>
            <a:endParaRPr lang="en-US" altLang="en-US">
              <a:solidFill>
                <a:prstClr val="black">
                  <a:tint val="75000"/>
                </a:prstClr>
              </a:solidFill>
              <a:latin typeface="Times New Roman" panose="02020603050405020304" pitchFamily="18" charset="0"/>
            </a:endParaRPr>
          </a:p>
        </p:txBody>
      </p:sp>
    </p:spTree>
    <p:extLst>
      <p:ext uri="{BB962C8B-B14F-4D97-AF65-F5344CB8AC3E}">
        <p14:creationId xmlns:p14="http://schemas.microsoft.com/office/powerpoint/2010/main" val="33855380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B771B14-1857-4587-9B54-3C90FA421E3F}" type="datetimeFigureOut">
              <a:rPr lang="en-US">
                <a:solidFill>
                  <a:prstClr val="black">
                    <a:tint val="75000"/>
                  </a:prstClr>
                </a:solidFill>
              </a:rPr>
              <a:pPr/>
              <a:t>10/5/2017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989C132-F6BE-4BC8-8EAB-3A22A1697A4A}" type="slidenum">
              <a:rPr lang="en-US" altLang="en-US">
                <a:solidFill>
                  <a:prstClr val="black">
                    <a:tint val="75000"/>
                  </a:prstClr>
                </a:solidFill>
              </a:rPr>
              <a:pPr/>
              <a:t>‹#›</a:t>
            </a:fld>
            <a:endParaRPr lang="en-US" altLang="en-US">
              <a:solidFill>
                <a:prstClr val="black">
                  <a:tint val="75000"/>
                </a:prstClr>
              </a:solidFill>
              <a:latin typeface="Times New Roman" panose="02020603050405020304" pitchFamily="18" charset="0"/>
            </a:endParaRPr>
          </a:p>
        </p:txBody>
      </p:sp>
    </p:spTree>
    <p:extLst>
      <p:ext uri="{BB962C8B-B14F-4D97-AF65-F5344CB8AC3E}">
        <p14:creationId xmlns:p14="http://schemas.microsoft.com/office/powerpoint/2010/main" val="352295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EF0B85-02F3-469D-884F-3724DD4CBB51}" type="datetimeFigureOut">
              <a:rPr lang="en-US" smtClean="0">
                <a:solidFill>
                  <a:prstClr val="black">
                    <a:tint val="75000"/>
                  </a:prstClr>
                </a:solidFill>
              </a:rPr>
              <a:pPr/>
              <a:t>10/5/2017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8727360-B255-470D-AB0F-2047B2AE1C1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9542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B771B14-1857-4587-9B54-3C90FA421E3F}" type="datetimeFigureOut">
              <a:rPr lang="en-US">
                <a:solidFill>
                  <a:prstClr val="black">
                    <a:tint val="75000"/>
                  </a:prstClr>
                </a:solidFill>
              </a:rPr>
              <a:pPr/>
              <a:t>10/5/2017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C22E90C-7377-4788-B60A-0F4CEB0270D0}" type="slidenum">
              <a:rPr lang="en-US" altLang="en-US">
                <a:solidFill>
                  <a:prstClr val="black">
                    <a:tint val="75000"/>
                  </a:prstClr>
                </a:solidFill>
              </a:rPr>
              <a:pPr/>
              <a:t>‹#›</a:t>
            </a:fld>
            <a:endParaRPr lang="en-US" altLang="en-US">
              <a:solidFill>
                <a:prstClr val="black">
                  <a:tint val="75000"/>
                </a:prstClr>
              </a:solidFill>
              <a:latin typeface="Times New Roman" panose="02020603050405020304" pitchFamily="18" charset="0"/>
            </a:endParaRPr>
          </a:p>
        </p:txBody>
      </p:sp>
    </p:spTree>
    <p:extLst>
      <p:ext uri="{BB962C8B-B14F-4D97-AF65-F5344CB8AC3E}">
        <p14:creationId xmlns:p14="http://schemas.microsoft.com/office/powerpoint/2010/main" val="36330789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771B14-1857-4587-9B54-3C90FA421E3F}" type="datetimeFigureOut">
              <a:rPr lang="en-US">
                <a:solidFill>
                  <a:prstClr val="black">
                    <a:tint val="75000"/>
                  </a:prstClr>
                </a:solidFill>
              </a:rPr>
              <a:pPr/>
              <a:t>10/5/2017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C1F98D7-DB72-4E58-B7D5-F84C28A521F6}" type="slidenum">
              <a:rPr lang="en-US" altLang="en-US">
                <a:solidFill>
                  <a:prstClr val="black">
                    <a:tint val="75000"/>
                  </a:prstClr>
                </a:solidFill>
              </a:rPr>
              <a:pPr/>
              <a:t>‹#›</a:t>
            </a:fld>
            <a:endParaRPr lang="en-US" altLang="en-US">
              <a:solidFill>
                <a:prstClr val="black">
                  <a:tint val="75000"/>
                </a:prstClr>
              </a:solidFill>
              <a:latin typeface="Times New Roman" panose="02020603050405020304" pitchFamily="18" charset="0"/>
            </a:endParaRPr>
          </a:p>
        </p:txBody>
      </p:sp>
    </p:spTree>
    <p:extLst>
      <p:ext uri="{BB962C8B-B14F-4D97-AF65-F5344CB8AC3E}">
        <p14:creationId xmlns:p14="http://schemas.microsoft.com/office/powerpoint/2010/main" val="34371442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771B14-1857-4587-9B54-3C90FA421E3F}" type="datetimeFigureOut">
              <a:rPr lang="en-US">
                <a:solidFill>
                  <a:prstClr val="black">
                    <a:tint val="75000"/>
                  </a:prstClr>
                </a:solidFill>
              </a:rPr>
              <a:pPr/>
              <a:t>10/5/2017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B8CD11B-2DB7-49F0-B102-14A251EB0FED}" type="slidenum">
              <a:rPr lang="en-US" altLang="en-US">
                <a:solidFill>
                  <a:prstClr val="black">
                    <a:tint val="75000"/>
                  </a:prstClr>
                </a:solidFill>
              </a:rPr>
              <a:pPr/>
              <a:t>‹#›</a:t>
            </a:fld>
            <a:endParaRPr lang="en-US" altLang="en-US">
              <a:solidFill>
                <a:prstClr val="black">
                  <a:tint val="75000"/>
                </a:prstClr>
              </a:solidFill>
              <a:latin typeface="Times New Roman" panose="02020603050405020304" pitchFamily="18" charset="0"/>
            </a:endParaRPr>
          </a:p>
        </p:txBody>
      </p:sp>
    </p:spTree>
    <p:extLst>
      <p:ext uri="{BB962C8B-B14F-4D97-AF65-F5344CB8AC3E}">
        <p14:creationId xmlns:p14="http://schemas.microsoft.com/office/powerpoint/2010/main" val="35636730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11277600" cy="685800"/>
          </a:xfrm>
        </p:spPr>
        <p:txBody>
          <a:bodyPr/>
          <a:lstStyle/>
          <a:p>
            <a:r>
              <a:rPr lang="en-US"/>
              <a:t>Click to edit Master title style</a:t>
            </a:r>
          </a:p>
        </p:txBody>
      </p:sp>
      <p:sp>
        <p:nvSpPr>
          <p:cNvPr id="3" name="Table Placeholder 2"/>
          <p:cNvSpPr>
            <a:spLocks noGrp="1"/>
          </p:cNvSpPr>
          <p:nvPr>
            <p:ph type="tbl" idx="1"/>
          </p:nvPr>
        </p:nvSpPr>
        <p:spPr>
          <a:xfrm>
            <a:off x="914400" y="1071563"/>
            <a:ext cx="10464800" cy="4267200"/>
          </a:xfrm>
        </p:spPr>
        <p:txBody>
          <a:bodyPr/>
          <a:lstStyle/>
          <a:p>
            <a:pPr lvl="0"/>
            <a:endParaRPr lang="en-US" noProof="0" dirty="0"/>
          </a:p>
        </p:txBody>
      </p:sp>
      <p:sp>
        <p:nvSpPr>
          <p:cNvPr id="4" name="Slide Number Placeholder 3"/>
          <p:cNvSpPr>
            <a:spLocks noGrp="1"/>
          </p:cNvSpPr>
          <p:nvPr>
            <p:ph type="sldNum" sz="quarter" idx="10"/>
          </p:nvPr>
        </p:nvSpPr>
        <p:spPr/>
        <p:txBody>
          <a:bodyPr/>
          <a:lstStyle>
            <a:lvl1pPr>
              <a:defRPr/>
            </a:lvl1pPr>
          </a:lstStyle>
          <a:p>
            <a:fld id="{FA0E6A04-BCF0-481C-8DF0-B6816E9F6E5A}" type="slidenum">
              <a:rPr lang="en-US" altLang="en-US">
                <a:solidFill>
                  <a:prstClr val="black">
                    <a:tint val="75000"/>
                  </a:prstClr>
                </a:solidFill>
              </a:rPr>
              <a:pPr/>
              <a:t>‹#›</a:t>
            </a:fld>
            <a:endParaRPr lang="en-US" altLang="en-US">
              <a:solidFill>
                <a:prstClr val="black">
                  <a:tint val="75000"/>
                </a:prstClr>
              </a:solidFill>
              <a:latin typeface="Times New Roman" panose="02020603050405020304" pitchFamily="18" charset="0"/>
            </a:endParaRPr>
          </a:p>
        </p:txBody>
      </p:sp>
    </p:spTree>
    <p:extLst>
      <p:ext uri="{BB962C8B-B14F-4D97-AF65-F5344CB8AC3E}">
        <p14:creationId xmlns:p14="http://schemas.microsoft.com/office/powerpoint/2010/main" val="1934068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EF0B85-02F3-469D-884F-3724DD4CBB51}" type="datetimeFigureOut">
              <a:rPr lang="en-US" smtClean="0">
                <a:solidFill>
                  <a:prstClr val="black">
                    <a:tint val="75000"/>
                  </a:prstClr>
                </a:solidFill>
              </a:rPr>
              <a:pPr/>
              <a:t>10/5/2017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8727360-B255-470D-AB0F-2047B2AE1C1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7366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FEF0B85-02F3-469D-884F-3724DD4CBB51}" type="datetimeFigureOut">
              <a:rPr lang="en-US" smtClean="0">
                <a:solidFill>
                  <a:prstClr val="black">
                    <a:tint val="75000"/>
                  </a:prstClr>
                </a:solidFill>
              </a:rPr>
              <a:pPr/>
              <a:t>10/5/2017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8727360-B255-470D-AB0F-2047B2AE1C1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3064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FEF0B85-02F3-469D-884F-3724DD4CBB51}" type="datetimeFigureOut">
              <a:rPr lang="en-US" smtClean="0">
                <a:solidFill>
                  <a:prstClr val="black">
                    <a:tint val="75000"/>
                  </a:prstClr>
                </a:solidFill>
              </a:rPr>
              <a:pPr/>
              <a:t>10/5/2017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8727360-B255-470D-AB0F-2047B2AE1C1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2199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FEF0B85-02F3-469D-884F-3724DD4CBB51}" type="datetimeFigureOut">
              <a:rPr lang="en-US" smtClean="0">
                <a:solidFill>
                  <a:prstClr val="black">
                    <a:tint val="75000"/>
                  </a:prstClr>
                </a:solidFill>
              </a:rPr>
              <a:pPr/>
              <a:t>10/5/2017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8727360-B255-470D-AB0F-2047B2AE1C1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1203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EF0B85-02F3-469D-884F-3724DD4CBB51}" type="datetimeFigureOut">
              <a:rPr lang="en-US" smtClean="0">
                <a:solidFill>
                  <a:prstClr val="black">
                    <a:tint val="75000"/>
                  </a:prstClr>
                </a:solidFill>
              </a:rPr>
              <a:pPr/>
              <a:t>10/5/2017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8727360-B255-470D-AB0F-2047B2AE1C1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0326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EF0B85-02F3-469D-884F-3724DD4CBB51}" type="datetimeFigureOut">
              <a:rPr lang="en-US" smtClean="0">
                <a:solidFill>
                  <a:prstClr val="black">
                    <a:tint val="75000"/>
                  </a:prstClr>
                </a:solidFill>
              </a:rPr>
              <a:pPr/>
              <a:t>10/5/2017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8727360-B255-470D-AB0F-2047B2AE1C1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90470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EF0B85-02F3-469D-884F-3724DD4CBB51}" type="datetimeFigureOut">
              <a:rPr lang="en-US" smtClean="0">
                <a:solidFill>
                  <a:prstClr val="black">
                    <a:tint val="75000"/>
                  </a:prstClr>
                </a:solidFill>
              </a:rPr>
              <a:pPr/>
              <a:t>10/5/2017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8727360-B255-470D-AB0F-2047B2AE1C1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94034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EF0B85-02F3-469D-884F-3724DD4CBB51}" type="datetimeFigureOut">
              <a:rPr lang="en-US" smtClean="0">
                <a:solidFill>
                  <a:prstClr val="black">
                    <a:tint val="75000"/>
                  </a:prstClr>
                </a:solidFill>
              </a:rPr>
              <a:pPr/>
              <a:t>10/5/2017</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27360-B255-470D-AB0F-2047B2AE1C1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28969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eaLnBrk="0" fontAlgn="base" hangingPunct="0">
              <a:spcBef>
                <a:spcPct val="0"/>
              </a:spcBef>
              <a:spcAft>
                <a:spcPct val="0"/>
              </a:spcAft>
            </a:pPr>
            <a:fld id="{AB771B14-1857-4587-9B54-3C90FA421E3F}" type="datetimeFigureOut">
              <a:rPr lang="en-US">
                <a:solidFill>
                  <a:prstClr val="black">
                    <a:tint val="75000"/>
                  </a:prstClr>
                </a:solidFill>
                <a:latin typeface="Arial" panose="020B0604020202020204" pitchFamily="34" charset="0"/>
              </a:rPr>
              <a:pPr eaLnBrk="0" fontAlgn="base" hangingPunct="0">
                <a:spcBef>
                  <a:spcPct val="0"/>
                </a:spcBef>
                <a:spcAft>
                  <a:spcPct val="0"/>
                </a:spcAft>
              </a:pPr>
              <a:t>10/5/2017</a:t>
            </a:fld>
            <a:endParaRPr lang="en-US">
              <a:solidFill>
                <a:prstClr val="black">
                  <a:tint val="75000"/>
                </a:prstClr>
              </a:solidFill>
              <a:latin typeface="Arial" panose="020B0604020202020204" pitchFamily="34" charset="0"/>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eaLnBrk="0" fontAlgn="base" hangingPunct="0">
              <a:spcBef>
                <a:spcPct val="0"/>
              </a:spcBef>
              <a:spcAft>
                <a:spcPct val="0"/>
              </a:spcAft>
            </a:pPr>
            <a:endParaRPr lang="en-US">
              <a:solidFill>
                <a:prstClr val="black">
                  <a:tint val="75000"/>
                </a:prstClr>
              </a:solidFill>
              <a:latin typeface="Arial" panose="020B0604020202020204" pitchFamily="34" charset="0"/>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eaLnBrk="0" fontAlgn="base" hangingPunct="0">
              <a:spcBef>
                <a:spcPct val="0"/>
              </a:spcBef>
              <a:spcAft>
                <a:spcPct val="0"/>
              </a:spcAft>
            </a:pPr>
            <a:fld id="{50E30612-E81D-4886-842D-2B293C463E9C}" type="slidenum">
              <a:rPr lang="en-US" altLang="en-US">
                <a:solidFill>
                  <a:prstClr val="black">
                    <a:tint val="75000"/>
                  </a:prstClr>
                </a:solidFill>
                <a:latin typeface="Arial" panose="020B0604020202020204" pitchFamily="34" charset="0"/>
              </a:rPr>
              <a:pPr eaLnBrk="0" fontAlgn="base" hangingPunct="0">
                <a:spcBef>
                  <a:spcPct val="0"/>
                </a:spcBef>
                <a:spcAft>
                  <a:spcPct val="0"/>
                </a:spcAft>
              </a:pPr>
              <a:t>‹#›</a:t>
            </a:fld>
            <a:endParaRPr lang="en-US" altLang="en-US">
              <a:solidFill>
                <a:prstClr val="black">
                  <a:tint val="75000"/>
                </a:prstClr>
              </a:solidFill>
              <a:latin typeface="Times New Roman" panose="02020603050405020304" pitchFamily="18" charset="0"/>
            </a:endParaRPr>
          </a:p>
        </p:txBody>
      </p:sp>
    </p:spTree>
    <p:extLst>
      <p:ext uri="{BB962C8B-B14F-4D97-AF65-F5344CB8AC3E}">
        <p14:creationId xmlns:p14="http://schemas.microsoft.com/office/powerpoint/2010/main" val="1087453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943708" y="0"/>
            <a:ext cx="10515600" cy="1325563"/>
          </a:xfrm>
        </p:spPr>
        <p:txBody>
          <a:bodyPr/>
          <a:lstStyle/>
          <a:p>
            <a:pPr eaLnBrk="1" hangingPunct="1"/>
            <a:r>
              <a:rPr lang="en-US" altLang="en-US" b="1" dirty="0">
                <a:latin typeface="+mn-lt"/>
              </a:rPr>
              <a:t>Purpose of the Macro Facility</a:t>
            </a:r>
          </a:p>
        </p:txBody>
      </p:sp>
      <p:sp>
        <p:nvSpPr>
          <p:cNvPr id="27651" name="Rectangle 3"/>
          <p:cNvSpPr>
            <a:spLocks noGrp="1" noChangeArrowheads="1"/>
          </p:cNvSpPr>
          <p:nvPr>
            <p:ph idx="1"/>
          </p:nvPr>
        </p:nvSpPr>
        <p:spPr/>
        <p:txBody>
          <a:bodyPr>
            <a:normAutofit/>
          </a:bodyPr>
          <a:lstStyle/>
          <a:p>
            <a:pPr marL="0" indent="0">
              <a:buNone/>
            </a:pPr>
            <a:r>
              <a:rPr lang="en-US" altLang="en-US" sz="2800" dirty="0"/>
              <a:t>The </a:t>
            </a:r>
            <a:r>
              <a:rPr lang="en-US" altLang="en-US" sz="2800" i="1" dirty="0"/>
              <a:t>macro facility</a:t>
            </a:r>
            <a:r>
              <a:rPr lang="en-US" altLang="en-US" sz="2800" dirty="0"/>
              <a:t> is a text processing facility for automating and customizing SAS code. The macro facility helps minimize the amount of SAS code you must type to perform common tasks.</a:t>
            </a:r>
          </a:p>
          <a:p>
            <a:pPr marL="0" indent="0">
              <a:buNone/>
            </a:pPr>
            <a:endParaRPr lang="en-US" altLang="en-US" sz="2800" dirty="0"/>
          </a:p>
          <a:p>
            <a:pPr marL="0" indent="0">
              <a:buNone/>
            </a:pPr>
            <a:r>
              <a:rPr lang="en-US" altLang="en-US" sz="2800" dirty="0"/>
              <a:t>The macro facility supports:</a:t>
            </a:r>
          </a:p>
          <a:p>
            <a:pPr marL="342900" lvl="1" indent="0" eaLnBrk="1" hangingPunct="1">
              <a:buNone/>
            </a:pPr>
            <a:r>
              <a:rPr lang="en-US" altLang="en-US" sz="2800" dirty="0"/>
              <a:t>symbolic substitution within SAS code</a:t>
            </a:r>
          </a:p>
          <a:p>
            <a:pPr marL="342900" lvl="1" indent="0" eaLnBrk="1" hangingPunct="1">
              <a:buNone/>
            </a:pPr>
            <a:r>
              <a:rPr lang="en-US" altLang="en-US" sz="2800" dirty="0"/>
              <a:t>automated production of SAS code</a:t>
            </a:r>
          </a:p>
          <a:p>
            <a:pPr marL="342900" lvl="1" indent="0" eaLnBrk="1" hangingPunct="1">
              <a:buNone/>
            </a:pPr>
            <a:r>
              <a:rPr lang="en-US" altLang="en-US" sz="2800" dirty="0"/>
              <a:t>dynamic generation of SAS code</a:t>
            </a:r>
          </a:p>
          <a:p>
            <a:pPr marL="342900" lvl="1" indent="0" eaLnBrk="1" hangingPunct="1">
              <a:buNone/>
            </a:pPr>
            <a:r>
              <a:rPr lang="en-US" altLang="en-US" sz="2800" dirty="0"/>
              <a:t>conditional construction of SAS code</a:t>
            </a:r>
          </a:p>
          <a:p>
            <a:pPr marL="0" indent="0">
              <a:buNone/>
            </a:pPr>
            <a:endParaRPr lang="en-US" altLang="en-US" sz="2800" dirty="0"/>
          </a:p>
        </p:txBody>
      </p:sp>
      <p:sp>
        <p:nvSpPr>
          <p:cNvPr id="4" name="Slide Number Placeholder 3"/>
          <p:cNvSpPr>
            <a:spLocks noGrp="1"/>
          </p:cNvSpPr>
          <p:nvPr>
            <p:ph type="sldNum" sz="quarter" idx="12"/>
          </p:nvPr>
        </p:nvSpPr>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8BCDFB1-5D0E-4F2E-AD2D-F41C75AB5E4F}" type="slidenum">
              <a:rPr kumimoji="0" lang="en-US" altLang="en-US"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altLang="en-US" sz="1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86904433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a:xfrm>
            <a:off x="2057400" y="304800"/>
            <a:ext cx="8229600" cy="533400"/>
          </a:xfrm>
        </p:spPr>
        <p:txBody>
          <a:bodyPr>
            <a:normAutofit fontScale="90000"/>
          </a:bodyPr>
          <a:lstStyle/>
          <a:p>
            <a:r>
              <a:rPr lang="en-US" dirty="0"/>
              <a:t>Macro Variable References</a:t>
            </a:r>
          </a:p>
        </p:txBody>
      </p:sp>
      <p:sp>
        <p:nvSpPr>
          <p:cNvPr id="188419" name="Rectangle 3"/>
          <p:cNvSpPr>
            <a:spLocks noGrp="1" noChangeArrowheads="1"/>
          </p:cNvSpPr>
          <p:nvPr>
            <p:ph idx="1"/>
          </p:nvPr>
        </p:nvSpPr>
        <p:spPr>
          <a:xfrm>
            <a:off x="2133600" y="1447800"/>
            <a:ext cx="8382000" cy="5943600"/>
          </a:xfrm>
        </p:spPr>
        <p:txBody>
          <a:bodyPr/>
          <a:lstStyle/>
          <a:p>
            <a:pPr marL="0" indent="0">
              <a:lnSpc>
                <a:spcPct val="90000"/>
              </a:lnSpc>
              <a:buNone/>
            </a:pPr>
            <a:r>
              <a:rPr lang="en-US" dirty="0"/>
              <a:t>Macro variable references:	</a:t>
            </a:r>
          </a:p>
          <a:p>
            <a:pPr marL="457200" lvl="1" indent="0">
              <a:lnSpc>
                <a:spcPct val="90000"/>
              </a:lnSpc>
              <a:buNone/>
            </a:pPr>
            <a:r>
              <a:rPr lang="en-US" dirty="0"/>
              <a:t>begin with an ampersand (</a:t>
            </a:r>
            <a:r>
              <a:rPr lang="en-US" b="1" dirty="0"/>
              <a:t>&amp;</a:t>
            </a:r>
            <a:r>
              <a:rPr lang="en-US" dirty="0"/>
              <a:t>) followed by a macro variable name</a:t>
            </a:r>
          </a:p>
          <a:p>
            <a:pPr marL="457200" lvl="1" indent="0">
              <a:lnSpc>
                <a:spcPct val="90000"/>
              </a:lnSpc>
              <a:buNone/>
            </a:pPr>
            <a:r>
              <a:rPr lang="en-US" dirty="0"/>
              <a:t>Can appear anywhere in program</a:t>
            </a:r>
          </a:p>
          <a:p>
            <a:pPr marL="457200" lvl="1" indent="0">
              <a:lnSpc>
                <a:spcPct val="90000"/>
              </a:lnSpc>
              <a:buNone/>
            </a:pPr>
            <a:r>
              <a:rPr lang="en-US" dirty="0"/>
              <a:t>Are not case sensitive</a:t>
            </a:r>
          </a:p>
          <a:p>
            <a:pPr marL="457200" lvl="1" indent="0">
              <a:lnSpc>
                <a:spcPct val="90000"/>
              </a:lnSpc>
              <a:buNone/>
            </a:pPr>
            <a:r>
              <a:rPr lang="en-US" dirty="0"/>
              <a:t>Are also called </a:t>
            </a:r>
            <a:r>
              <a:rPr lang="en-US" b="1" dirty="0"/>
              <a:t>symbolic references</a:t>
            </a:r>
          </a:p>
          <a:p>
            <a:pPr marL="457200" lvl="1" indent="0">
              <a:lnSpc>
                <a:spcPct val="90000"/>
              </a:lnSpc>
              <a:buNone/>
            </a:pPr>
            <a:r>
              <a:rPr lang="en-US" dirty="0"/>
              <a:t>Represent </a:t>
            </a:r>
            <a:r>
              <a:rPr lang="en-US" b="1" dirty="0"/>
              <a:t>macro triggers</a:t>
            </a:r>
          </a:p>
          <a:p>
            <a:pPr marL="457200" lvl="1" indent="0">
              <a:lnSpc>
                <a:spcPct val="90000"/>
              </a:lnSpc>
              <a:buNone/>
            </a:pPr>
            <a:r>
              <a:rPr lang="en-US" dirty="0"/>
              <a:t>Are passed to the </a:t>
            </a:r>
            <a:r>
              <a:rPr lang="en-US" b="1" dirty="0"/>
              <a:t>macro processor</a:t>
            </a:r>
          </a:p>
          <a:p>
            <a:pPr marL="457200" lvl="1" indent="0">
              <a:lnSpc>
                <a:spcPct val="90000"/>
              </a:lnSpc>
              <a:buNone/>
            </a:pPr>
            <a:r>
              <a:rPr lang="en-US" dirty="0"/>
              <a:t>				</a:t>
            </a:r>
          </a:p>
        </p:txBody>
      </p:sp>
    </p:spTree>
    <p:extLst>
      <p:ext uri="{BB962C8B-B14F-4D97-AF65-F5344CB8AC3E}">
        <p14:creationId xmlns:p14="http://schemas.microsoft.com/office/powerpoint/2010/main" val="9088037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type="title"/>
          </p:nvPr>
        </p:nvSpPr>
        <p:spPr>
          <a:xfrm>
            <a:off x="2286000" y="-21404"/>
            <a:ext cx="7772400" cy="1012004"/>
          </a:xfrm>
        </p:spPr>
        <p:txBody>
          <a:bodyPr/>
          <a:lstStyle/>
          <a:p>
            <a:r>
              <a:rPr lang="en-US" dirty="0"/>
              <a:t>The Macro Processor</a:t>
            </a:r>
          </a:p>
        </p:txBody>
      </p:sp>
      <p:sp>
        <p:nvSpPr>
          <p:cNvPr id="49156" name="Text Box 4"/>
          <p:cNvSpPr txBox="1">
            <a:spLocks noChangeArrowheads="1"/>
          </p:cNvSpPr>
          <p:nvPr/>
        </p:nvSpPr>
        <p:spPr bwMode="auto">
          <a:xfrm>
            <a:off x="7391400" y="3314700"/>
            <a:ext cx="2499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0" tIns="0" rIns="0" bIns="0">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Arial" charset="0"/>
                <a:ea typeface="+mn-ea"/>
                <a:cs typeface="+mn-cs"/>
              </a:rPr>
              <a:t>Macro Processor</a:t>
            </a: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mn-cs"/>
            </a:endParaRPr>
          </a:p>
        </p:txBody>
      </p:sp>
      <p:sp>
        <p:nvSpPr>
          <p:cNvPr id="49157" name="Text Box 5"/>
          <p:cNvSpPr txBox="1">
            <a:spLocks noChangeArrowheads="1"/>
          </p:cNvSpPr>
          <p:nvPr/>
        </p:nvSpPr>
        <p:spPr bwMode="auto">
          <a:xfrm>
            <a:off x="2133600" y="5372101"/>
            <a:ext cx="1143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Arial" charset="0"/>
                <a:ea typeface="+mn-ea"/>
                <a:cs typeface="+mn-cs"/>
              </a:rPr>
              <a:t>Input</a:t>
            </a:r>
            <a:br>
              <a:rPr kumimoji="0" lang="en-US" sz="2400" b="1" i="0" u="none" strike="noStrike" kern="1200" cap="none" spc="0" normalizeH="0" baseline="0" noProof="0">
                <a:ln>
                  <a:noFill/>
                </a:ln>
                <a:solidFill>
                  <a:prstClr val="black"/>
                </a:solidFill>
                <a:effectLst/>
                <a:uLnTx/>
                <a:uFillTx/>
                <a:latin typeface="Arial" charset="0"/>
                <a:ea typeface="+mn-ea"/>
                <a:cs typeface="+mn-cs"/>
              </a:rPr>
            </a:br>
            <a:r>
              <a:rPr kumimoji="0" lang="en-US" sz="2400" b="1" i="0" u="none" strike="noStrike" kern="1200" cap="none" spc="0" normalizeH="0" baseline="0" noProof="0">
                <a:ln>
                  <a:noFill/>
                </a:ln>
                <a:solidFill>
                  <a:prstClr val="black"/>
                </a:solidFill>
                <a:effectLst/>
                <a:uLnTx/>
                <a:uFillTx/>
                <a:latin typeface="Arial" charset="0"/>
                <a:ea typeface="+mn-ea"/>
                <a:cs typeface="+mn-cs"/>
              </a:rPr>
              <a:t>Stack</a:t>
            </a:r>
          </a:p>
        </p:txBody>
      </p:sp>
      <p:sp>
        <p:nvSpPr>
          <p:cNvPr id="49158" name="Text Box 6"/>
          <p:cNvSpPr txBox="1">
            <a:spLocks noChangeArrowheads="1"/>
          </p:cNvSpPr>
          <p:nvPr/>
        </p:nvSpPr>
        <p:spPr bwMode="auto">
          <a:xfrm>
            <a:off x="2133600" y="2552700"/>
            <a:ext cx="1504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Arial" charset="0"/>
                <a:ea typeface="+mn-ea"/>
                <a:cs typeface="+mn-cs"/>
              </a:rPr>
              <a:t>Compiler</a:t>
            </a: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mn-cs"/>
            </a:endParaRPr>
          </a:p>
        </p:txBody>
      </p:sp>
      <p:sp>
        <p:nvSpPr>
          <p:cNvPr id="49159" name="Text Box 7"/>
          <p:cNvSpPr txBox="1">
            <a:spLocks noChangeArrowheads="1"/>
          </p:cNvSpPr>
          <p:nvPr/>
        </p:nvSpPr>
        <p:spPr bwMode="auto">
          <a:xfrm>
            <a:off x="2133600" y="3848101"/>
            <a:ext cx="152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Arial" charset="0"/>
                <a:ea typeface="+mn-ea"/>
                <a:cs typeface="+mn-cs"/>
              </a:rPr>
              <a:t>Word</a:t>
            </a:r>
            <a:br>
              <a:rPr kumimoji="0" lang="en-US" sz="2400" b="1" i="0" u="none" strike="noStrike" kern="1200" cap="none" spc="0" normalizeH="0" baseline="0" noProof="0">
                <a:ln>
                  <a:noFill/>
                </a:ln>
                <a:solidFill>
                  <a:prstClr val="black"/>
                </a:solidFill>
                <a:effectLst/>
                <a:uLnTx/>
                <a:uFillTx/>
                <a:latin typeface="Arial" charset="0"/>
                <a:ea typeface="+mn-ea"/>
                <a:cs typeface="+mn-cs"/>
              </a:rPr>
            </a:br>
            <a:r>
              <a:rPr kumimoji="0" lang="en-US" sz="2400" b="1" i="0" u="none" strike="noStrike" kern="1200" cap="none" spc="0" normalizeH="0" baseline="0" noProof="0">
                <a:ln>
                  <a:noFill/>
                </a:ln>
                <a:solidFill>
                  <a:prstClr val="black"/>
                </a:solidFill>
                <a:effectLst/>
                <a:uLnTx/>
                <a:uFillTx/>
                <a:latin typeface="Arial" charset="0"/>
                <a:ea typeface="+mn-ea"/>
                <a:cs typeface="+mn-cs"/>
              </a:rPr>
              <a:t>Scanner</a:t>
            </a:r>
            <a:endParaRPr kumimoji="0" lang="en-US" sz="2400" b="1" i="0" u="none" strike="noStrike" kern="1200" cap="none" spc="0" normalizeH="0" baseline="0" noProof="0">
              <a:ln>
                <a:noFill/>
              </a:ln>
              <a:solidFill>
                <a:prstClr val="black"/>
              </a:solidFill>
              <a:effectLst/>
              <a:uLnTx/>
              <a:uFillTx/>
              <a:latin typeface="Times New Roman" pitchFamily="18" charset="0"/>
              <a:ea typeface="+mn-ea"/>
              <a:cs typeface="+mn-cs"/>
            </a:endParaRPr>
          </a:p>
        </p:txBody>
      </p:sp>
      <p:sp>
        <p:nvSpPr>
          <p:cNvPr id="49160" name="Text Box 8"/>
          <p:cNvSpPr txBox="1">
            <a:spLocks noChangeArrowheads="1"/>
          </p:cNvSpPr>
          <p:nvPr/>
        </p:nvSpPr>
        <p:spPr bwMode="auto">
          <a:xfrm>
            <a:off x="3505200" y="33909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ourier New" pitchFamily="49" charset="0"/>
              <a:ea typeface="+mn-ea"/>
              <a:cs typeface="+mn-cs"/>
            </a:endParaRPr>
          </a:p>
        </p:txBody>
      </p:sp>
      <p:sp>
        <p:nvSpPr>
          <p:cNvPr id="76809" name="Text Box 9"/>
          <p:cNvSpPr txBox="1">
            <a:spLocks noChangeArrowheads="1"/>
          </p:cNvSpPr>
          <p:nvPr/>
        </p:nvSpPr>
        <p:spPr bwMode="auto">
          <a:xfrm>
            <a:off x="3733800" y="5448300"/>
            <a:ext cx="2895600" cy="573490"/>
          </a:xfrm>
          <a:prstGeom prst="rect">
            <a:avLst/>
          </a:prstGeom>
          <a:solidFill>
            <a:srgbClr val="FFFFFF"/>
          </a:solidFill>
          <a:ln w="38100">
            <a:solidFill>
              <a:schemeClr val="tx2"/>
            </a:solidFill>
            <a:miter lim="800000"/>
            <a:headEnd type="none" w="sm" len="sm"/>
            <a:tailEnd type="none" w="sm" len="sm"/>
          </a:ln>
          <a:effectLst>
            <a:outerShdw dist="107763" dir="2700000" algn="ctr" rotWithShape="0">
              <a:schemeClr val="bg2"/>
            </a:outerShdw>
          </a:effectLst>
        </p:spPr>
        <p:txBody>
          <a:bodyPr lIns="50800" tIns="50800" rIns="50800" bIns="50800">
            <a:spAutoFit/>
          </a:bodyPr>
          <a:lstStyle/>
          <a:p>
            <a:pPr marL="0" marR="0" lvl="0" indent="0" algn="l" defTabSz="914400" rtl="0" eaLnBrk="1" fontAlgn="auto" latinLnBrk="0" hangingPunct="1">
              <a:lnSpc>
                <a:spcPct val="85000"/>
              </a:lnSpc>
              <a:spcBef>
                <a:spcPts val="0"/>
              </a:spcBef>
              <a:spcAft>
                <a:spcPts val="0"/>
              </a:spcAft>
              <a:buClrTx/>
              <a:buSzTx/>
              <a:buFontTx/>
              <a:buNone/>
              <a:tabLst/>
              <a:defRPr/>
            </a:pPr>
            <a:endParaRPr kumimoji="0" lang="en-US" sz="1800" b="1" i="0" u="none" strike="noStrike" kern="1200" cap="none" spc="0" normalizeH="0" baseline="0" noProof="0">
              <a:ln>
                <a:noFill/>
              </a:ln>
              <a:solidFill>
                <a:prstClr val="black"/>
              </a:solidFill>
              <a:effectLst/>
              <a:uLnTx/>
              <a:uFillTx/>
              <a:latin typeface="Courier New" pitchFamily="49" charset="0"/>
              <a:ea typeface="+mn-ea"/>
              <a:cs typeface="+mn-cs"/>
            </a:endParaRPr>
          </a:p>
          <a:p>
            <a:pPr marL="0" marR="0" lvl="0" indent="0" algn="l" defTabSz="914400" rtl="0" eaLnBrk="1" fontAlgn="auto" latinLnBrk="0" hangingPunct="1">
              <a:lnSpc>
                <a:spcPct val="85000"/>
              </a:lnSpc>
              <a:spcBef>
                <a:spcPts val="0"/>
              </a:spcBef>
              <a:spcAft>
                <a:spcPts val="0"/>
              </a:spcAft>
              <a:buClrTx/>
              <a:buSzTx/>
              <a:buFontTx/>
              <a:buNone/>
              <a:tabLst/>
              <a:defRPr/>
            </a:pPr>
            <a:endParaRPr kumimoji="0" lang="en-US" sz="1800" b="1" i="0" u="none" strike="noStrike" kern="1200" cap="none" spc="0" normalizeH="0" baseline="0" noProof="0">
              <a:ln>
                <a:noFill/>
              </a:ln>
              <a:solidFill>
                <a:prstClr val="black"/>
              </a:solidFill>
              <a:effectLst/>
              <a:uLnTx/>
              <a:uFillTx/>
              <a:latin typeface="Courier New" pitchFamily="49" charset="0"/>
              <a:ea typeface="+mn-ea"/>
              <a:cs typeface="+mn-cs"/>
            </a:endParaRPr>
          </a:p>
        </p:txBody>
      </p:sp>
      <p:sp>
        <p:nvSpPr>
          <p:cNvPr id="49162" name="Text Box 10"/>
          <p:cNvSpPr txBox="1">
            <a:spLocks noChangeArrowheads="1"/>
          </p:cNvSpPr>
          <p:nvPr/>
        </p:nvSpPr>
        <p:spPr bwMode="auto">
          <a:xfrm>
            <a:off x="3505200" y="33909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ourier New" pitchFamily="49" charset="0"/>
              <a:ea typeface="+mn-ea"/>
              <a:cs typeface="+mn-cs"/>
            </a:endParaRPr>
          </a:p>
        </p:txBody>
      </p:sp>
      <p:sp>
        <p:nvSpPr>
          <p:cNvPr id="76811" name="Rectangle 11"/>
          <p:cNvSpPr>
            <a:spLocks noChangeArrowheads="1"/>
          </p:cNvSpPr>
          <p:nvPr/>
        </p:nvSpPr>
        <p:spPr bwMode="auto">
          <a:xfrm>
            <a:off x="3733800" y="3771900"/>
            <a:ext cx="2895600" cy="1066800"/>
          </a:xfrm>
          <a:prstGeom prst="rect">
            <a:avLst/>
          </a:prstGeom>
          <a:solidFill>
            <a:srgbClr val="FFFFFF"/>
          </a:solidFill>
          <a:ln w="38100">
            <a:solidFill>
              <a:schemeClr val="tx2"/>
            </a:solidFill>
            <a:miter lim="800000"/>
            <a:headEnd type="none" w="sm" len="sm"/>
            <a:tailEnd type="none" w="sm" len="sm"/>
          </a:ln>
          <a:effectLst>
            <a:outerShdw dist="107763" dir="2700000" algn="ctr" rotWithShape="0">
              <a:schemeClr val="bg2"/>
            </a:outerShdw>
          </a:effectLst>
        </p:spPr>
        <p:txBody>
          <a:bodyPr wrap="none" lIns="50800" tIns="50800" rIns="50800" bIns="50800" anchor="ctr"/>
          <a:lstStyle/>
          <a:p>
            <a:pPr marL="0" marR="0" lvl="0" indent="0" algn="l" defTabSz="914400" rtl="0" eaLnBrk="1" fontAlgn="auto" latinLnBrk="0" hangingPunct="1">
              <a:lnSpc>
                <a:spcPct val="85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urier New" pitchFamily="49" charset="0"/>
              <a:ea typeface="+mn-ea"/>
              <a:cs typeface="+mn-cs"/>
            </a:endParaRPr>
          </a:p>
        </p:txBody>
      </p:sp>
      <p:sp>
        <p:nvSpPr>
          <p:cNvPr id="49164" name="Text Box 12"/>
          <p:cNvSpPr txBox="1">
            <a:spLocks noChangeArrowheads="1"/>
          </p:cNvSpPr>
          <p:nvPr/>
        </p:nvSpPr>
        <p:spPr bwMode="auto">
          <a:xfrm>
            <a:off x="3505200" y="33909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ourier New" pitchFamily="49" charset="0"/>
              <a:ea typeface="+mn-ea"/>
              <a:cs typeface="+mn-cs"/>
            </a:endParaRPr>
          </a:p>
        </p:txBody>
      </p:sp>
      <p:sp>
        <p:nvSpPr>
          <p:cNvPr id="76813" name="Rectangle 13"/>
          <p:cNvSpPr>
            <a:spLocks noChangeArrowheads="1"/>
          </p:cNvSpPr>
          <p:nvPr/>
        </p:nvSpPr>
        <p:spPr bwMode="auto">
          <a:xfrm>
            <a:off x="3733800" y="2324100"/>
            <a:ext cx="2895600" cy="838200"/>
          </a:xfrm>
          <a:prstGeom prst="rect">
            <a:avLst/>
          </a:prstGeom>
          <a:solidFill>
            <a:srgbClr val="FFFFFF"/>
          </a:solidFill>
          <a:ln w="38100">
            <a:solidFill>
              <a:schemeClr val="tx2"/>
            </a:solidFill>
            <a:miter lim="800000"/>
            <a:headEnd type="none" w="sm" len="sm"/>
            <a:tailEnd type="none" w="sm" len="sm"/>
          </a:ln>
          <a:effectLst>
            <a:outerShdw dist="107763" dir="2700000" algn="ctr" rotWithShape="0">
              <a:schemeClr val="bg2"/>
            </a:outerShdw>
          </a:effectLst>
        </p:spPr>
        <p:txBody>
          <a:bodyPr wrap="none" lIns="50800" tIns="50800" rIns="50800" bIns="50800" anchor="ctr"/>
          <a:lstStyle/>
          <a:p>
            <a:pPr marL="0" marR="0" lvl="0" indent="0" algn="l" defTabSz="914400" rtl="0" eaLnBrk="1" fontAlgn="auto" latinLnBrk="0" hangingPunct="1">
              <a:lnSpc>
                <a:spcPct val="85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urier New" pitchFamily="49" charset="0"/>
              <a:ea typeface="+mn-ea"/>
              <a:cs typeface="+mn-cs"/>
            </a:endParaRPr>
          </a:p>
        </p:txBody>
      </p:sp>
      <p:sp>
        <p:nvSpPr>
          <p:cNvPr id="49166" name="Text Box 14"/>
          <p:cNvSpPr txBox="1">
            <a:spLocks noChangeArrowheads="1"/>
          </p:cNvSpPr>
          <p:nvPr/>
        </p:nvSpPr>
        <p:spPr bwMode="auto">
          <a:xfrm>
            <a:off x="3505200" y="33909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ourier New" pitchFamily="49" charset="0"/>
              <a:ea typeface="+mn-ea"/>
              <a:cs typeface="+mn-cs"/>
            </a:endParaRPr>
          </a:p>
        </p:txBody>
      </p:sp>
      <p:sp>
        <p:nvSpPr>
          <p:cNvPr id="76815" name="Text Box 15"/>
          <p:cNvSpPr txBox="1">
            <a:spLocks noChangeArrowheads="1"/>
          </p:cNvSpPr>
          <p:nvPr/>
        </p:nvSpPr>
        <p:spPr bwMode="auto">
          <a:xfrm>
            <a:off x="7391400" y="3848100"/>
            <a:ext cx="2514600" cy="914400"/>
          </a:xfrm>
          <a:prstGeom prst="rect">
            <a:avLst/>
          </a:prstGeom>
          <a:solidFill>
            <a:srgbClr val="FFFFFF"/>
          </a:solidFill>
          <a:ln w="38100">
            <a:solidFill>
              <a:schemeClr val="tx2"/>
            </a:solidFill>
            <a:miter lim="800000"/>
            <a:headEnd type="none" w="sm" len="sm"/>
            <a:tailEnd type="none" w="sm" len="sm"/>
          </a:ln>
          <a:effectLst>
            <a:outerShdw dist="107763" dir="2700000" algn="ctr" rotWithShape="0">
              <a:schemeClr val="bg2"/>
            </a:outerShdw>
          </a:effectLst>
        </p:spPr>
        <p:txBody>
          <a:bodyPr lIns="50800" tIns="50800" rIns="50800" bIns="50800"/>
          <a:lstStyle/>
          <a:p>
            <a:pPr marL="0" marR="0" lvl="0" indent="0" algn="l" defTabSz="914400" rtl="0" eaLnBrk="1" fontAlgn="auto" latinLnBrk="0" hangingPunct="1">
              <a:lnSpc>
                <a:spcPct val="85000"/>
              </a:lnSpc>
              <a:spcBef>
                <a:spcPts val="0"/>
              </a:spcBef>
              <a:spcAft>
                <a:spcPts val="0"/>
              </a:spcAft>
              <a:buClrTx/>
              <a:buSzTx/>
              <a:buFontTx/>
              <a:buNone/>
              <a:tabLst/>
              <a:defRPr/>
            </a:pPr>
            <a:endParaRPr kumimoji="0" lang="en-US" sz="1800" b="1" i="0" u="none" strike="noStrike" kern="1200" cap="none" spc="0" normalizeH="0" baseline="0" noProof="0">
              <a:ln>
                <a:noFill/>
              </a:ln>
              <a:solidFill>
                <a:prstClr val="black"/>
              </a:solidFill>
              <a:effectLst/>
              <a:uLnTx/>
              <a:uFillTx/>
              <a:latin typeface="Courier New" pitchFamily="49" charset="0"/>
              <a:ea typeface="+mn-ea"/>
              <a:cs typeface="+mn-cs"/>
            </a:endParaRPr>
          </a:p>
          <a:p>
            <a:pPr marL="0" marR="0" lvl="0" indent="0" algn="l" defTabSz="914400" rtl="0" eaLnBrk="1" fontAlgn="auto" latinLnBrk="0" hangingPunct="1">
              <a:lnSpc>
                <a:spcPct val="85000"/>
              </a:lnSpc>
              <a:spcBef>
                <a:spcPts val="0"/>
              </a:spcBef>
              <a:spcAft>
                <a:spcPts val="0"/>
              </a:spcAft>
              <a:buClrTx/>
              <a:buSzTx/>
              <a:buFontTx/>
              <a:buNone/>
              <a:tabLst/>
              <a:defRPr/>
            </a:pPr>
            <a:endParaRPr kumimoji="0" lang="en-US" sz="1800" b="1" i="0" u="none" strike="noStrike" kern="1200" cap="none" spc="0" normalizeH="0" baseline="0" noProof="0">
              <a:ln>
                <a:noFill/>
              </a:ln>
              <a:solidFill>
                <a:prstClr val="black"/>
              </a:solidFill>
              <a:effectLst/>
              <a:uLnTx/>
              <a:uFillTx/>
              <a:latin typeface="Courier New" pitchFamily="49" charset="0"/>
              <a:ea typeface="+mn-ea"/>
              <a:cs typeface="+mn-cs"/>
            </a:endParaRPr>
          </a:p>
        </p:txBody>
      </p:sp>
      <p:sp>
        <p:nvSpPr>
          <p:cNvPr id="49168" name="Text Box 16"/>
          <p:cNvSpPr txBox="1">
            <a:spLocks noChangeArrowheads="1"/>
          </p:cNvSpPr>
          <p:nvPr/>
        </p:nvSpPr>
        <p:spPr bwMode="auto">
          <a:xfrm>
            <a:off x="1761142" y="838200"/>
            <a:ext cx="8144858" cy="121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50800" tIns="50800" rIns="50800" bIns="50800">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charset="0"/>
                <a:ea typeface="+mn-ea"/>
                <a:cs typeface="+mn-cs"/>
              </a:rPr>
              <a:t>The macro processor executes </a:t>
            </a:r>
            <a:r>
              <a:rPr kumimoji="0" lang="en-US" sz="2400" b="1" i="0" u="none" strike="noStrike" kern="1200" cap="none" spc="0" normalizeH="0" baseline="0" noProof="0" dirty="0">
                <a:ln>
                  <a:noFill/>
                </a:ln>
                <a:solidFill>
                  <a:prstClr val="black"/>
                </a:solidFill>
                <a:effectLst/>
                <a:uLnTx/>
                <a:uFillTx/>
                <a:latin typeface="Arial" charset="0"/>
                <a:ea typeface="+mn-ea"/>
                <a:cs typeface="+mn-cs"/>
              </a:rPr>
              <a:t>macro triggers</a:t>
            </a:r>
            <a:r>
              <a:rPr kumimoji="0" lang="en-US" sz="2400" b="0" i="0" u="none" strike="noStrike" kern="1200" cap="none" spc="0" normalizeH="0" baseline="0" noProof="0" dirty="0">
                <a:ln>
                  <a:noFill/>
                </a:ln>
                <a:solidFill>
                  <a:prstClr val="black"/>
                </a:solidFill>
                <a:effectLst/>
                <a:uLnTx/>
                <a:uFillTx/>
                <a:latin typeface="Arial" charset="0"/>
                <a:ea typeface="+mn-ea"/>
                <a:cs typeface="+mn-cs"/>
              </a:rPr>
              <a:t>, including </a:t>
            </a:r>
            <a:br>
              <a:rPr kumimoji="0" lang="en-US" sz="2400" b="0" i="0" u="none" strike="noStrike" kern="1200" cap="none" spc="0" normalizeH="0" baseline="0" noProof="0" dirty="0">
                <a:ln>
                  <a:noFill/>
                </a:ln>
                <a:solidFill>
                  <a:prstClr val="black"/>
                </a:solidFill>
                <a:effectLst/>
                <a:uLnTx/>
                <a:uFillTx/>
                <a:latin typeface="Arial" charset="0"/>
                <a:ea typeface="+mn-ea"/>
                <a:cs typeface="+mn-cs"/>
              </a:rPr>
            </a:br>
            <a:r>
              <a:rPr kumimoji="0" lang="en-US" sz="2400" b="0" i="0" u="none" strike="noStrike" kern="1200" cap="none" spc="0" normalizeH="0" baseline="0" noProof="0" dirty="0">
                <a:ln>
                  <a:noFill/>
                </a:ln>
                <a:solidFill>
                  <a:prstClr val="black"/>
                </a:solidFill>
                <a:effectLst/>
                <a:uLnTx/>
                <a:uFillTx/>
                <a:latin typeface="Arial" charset="0"/>
                <a:ea typeface="+mn-ea"/>
                <a:cs typeface="+mn-cs"/>
              </a:rPr>
              <a:t>macro language statements, macro functions, macro calls, </a:t>
            </a:r>
            <a:br>
              <a:rPr kumimoji="0" lang="en-US" sz="2400" b="0" i="0" u="none" strike="noStrike" kern="1200" cap="none" spc="0" normalizeH="0" baseline="0" noProof="0" dirty="0">
                <a:ln>
                  <a:noFill/>
                </a:ln>
                <a:solidFill>
                  <a:prstClr val="black"/>
                </a:solidFill>
                <a:effectLst/>
                <a:uLnTx/>
                <a:uFillTx/>
                <a:latin typeface="Arial" charset="0"/>
                <a:ea typeface="+mn-ea"/>
                <a:cs typeface="+mn-cs"/>
              </a:rPr>
            </a:br>
            <a:r>
              <a:rPr kumimoji="0" lang="en-US" sz="2400" b="0" i="0" u="none" strike="noStrike" kern="1200" cap="none" spc="0" normalizeH="0" baseline="0" noProof="0" dirty="0">
                <a:ln>
                  <a:noFill/>
                </a:ln>
                <a:solidFill>
                  <a:prstClr val="black"/>
                </a:solidFill>
                <a:effectLst/>
                <a:uLnTx/>
                <a:uFillTx/>
                <a:latin typeface="Arial" charset="0"/>
                <a:ea typeface="+mn-ea"/>
                <a:cs typeface="+mn-cs"/>
              </a:rPr>
              <a:t>and macro variable resolution.</a:t>
            </a:r>
          </a:p>
        </p:txBody>
      </p:sp>
    </p:spTree>
    <p:extLst>
      <p:ext uri="{BB962C8B-B14F-4D97-AF65-F5344CB8AC3E}">
        <p14:creationId xmlns:p14="http://schemas.microsoft.com/office/powerpoint/2010/main" val="177061332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2057400" y="533400"/>
            <a:ext cx="8458200" cy="1143000"/>
          </a:xfrm>
        </p:spPr>
        <p:txBody>
          <a:bodyPr/>
          <a:lstStyle/>
          <a:p>
            <a:r>
              <a:rPr lang="en-US" sz="3200" b="1" dirty="0"/>
              <a:t>Deleting User-Defined Macro Variables</a:t>
            </a:r>
          </a:p>
        </p:txBody>
      </p:sp>
      <p:sp>
        <p:nvSpPr>
          <p:cNvPr id="246787" name="Rectangle 3"/>
          <p:cNvSpPr>
            <a:spLocks noGrp="1" noChangeArrowheads="1"/>
          </p:cNvSpPr>
          <p:nvPr>
            <p:ph idx="1"/>
          </p:nvPr>
        </p:nvSpPr>
        <p:spPr>
          <a:xfrm>
            <a:off x="1981200" y="1371600"/>
            <a:ext cx="7848600" cy="1828800"/>
          </a:xfrm>
        </p:spPr>
        <p:txBody>
          <a:bodyPr/>
          <a:lstStyle/>
          <a:p>
            <a:pPr>
              <a:lnSpc>
                <a:spcPct val="90000"/>
              </a:lnSpc>
              <a:spcBef>
                <a:spcPct val="0"/>
              </a:spcBef>
              <a:buClrTx/>
              <a:buFontTx/>
              <a:buNone/>
            </a:pPr>
            <a:r>
              <a:rPr lang="en-US" sz="2400" dirty="0"/>
              <a:t>The %SYMDEL statement deletes one or more user-defined macro variables from the global symbol table. </a:t>
            </a:r>
          </a:p>
          <a:p>
            <a:pPr>
              <a:lnSpc>
                <a:spcPct val="90000"/>
              </a:lnSpc>
              <a:spcBef>
                <a:spcPct val="0"/>
              </a:spcBef>
              <a:buClrTx/>
              <a:buFontTx/>
              <a:buNone/>
            </a:pPr>
            <a:endParaRPr lang="en-US" sz="2400" dirty="0">
              <a:cs typeface="Times New Roman" pitchFamily="18" charset="0"/>
            </a:endParaRPr>
          </a:p>
          <a:p>
            <a:pPr>
              <a:lnSpc>
                <a:spcPct val="90000"/>
              </a:lnSpc>
              <a:spcBef>
                <a:spcPct val="0"/>
              </a:spcBef>
              <a:buClrTx/>
              <a:buFontTx/>
              <a:buNone/>
            </a:pPr>
            <a:r>
              <a:rPr lang="en-US" sz="2400" dirty="0"/>
              <a:t>General form of the %SYMDEL statement:</a:t>
            </a:r>
          </a:p>
        </p:txBody>
      </p:sp>
      <p:sp>
        <p:nvSpPr>
          <p:cNvPr id="246789" name="Text Box 5"/>
          <p:cNvSpPr txBox="1">
            <a:spLocks noChangeArrowheads="1"/>
          </p:cNvSpPr>
          <p:nvPr/>
        </p:nvSpPr>
        <p:spPr bwMode="auto">
          <a:xfrm>
            <a:off x="2097350" y="4038600"/>
            <a:ext cx="8458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US" dirty="0">
                <a:solidFill>
                  <a:prstClr val="black"/>
                </a:solidFill>
              </a:rPr>
              <a:t>Example:  Delete the macro variables OFFICE and UNITS.</a:t>
            </a:r>
          </a:p>
        </p:txBody>
      </p:sp>
      <p:sp>
        <p:nvSpPr>
          <p:cNvPr id="246791" name="Text Box 7"/>
          <p:cNvSpPr txBox="1">
            <a:spLocks noChangeArrowheads="1"/>
          </p:cNvSpPr>
          <p:nvPr/>
        </p:nvSpPr>
        <p:spPr bwMode="auto">
          <a:xfrm>
            <a:off x="3352800" y="2971800"/>
            <a:ext cx="3625288" cy="677108"/>
          </a:xfrm>
          <a:prstGeom prst="rect">
            <a:avLst/>
          </a:prstGeom>
          <a:solidFill>
            <a:srgbClr val="FFFFFF"/>
          </a:solidFill>
          <a:ln w="28575">
            <a:solidFill>
              <a:schemeClr val="tx1"/>
            </a:solidFill>
            <a:miter lim="800000"/>
            <a:headEnd type="none" w="sm" len="sm"/>
            <a:tailEnd type="none" w="sm" len="sm"/>
          </a:ln>
          <a:effectLst>
            <a:outerShdw dist="107763" dir="2700000" algn="ctr" rotWithShape="0">
              <a:schemeClr val="bg2"/>
            </a:outerShdw>
          </a:effectLst>
        </p:spPr>
        <p:txBody>
          <a:bodyPr wrap="none" tIns="152400" bIns="152400">
            <a:spAutoFit/>
          </a:bodyPr>
          <a:lstStyle/>
          <a:p>
            <a:pPr>
              <a:spcBef>
                <a:spcPct val="50000"/>
              </a:spcBef>
            </a:pPr>
            <a:r>
              <a:rPr lang="en-US" sz="2400" b="1" dirty="0">
                <a:solidFill>
                  <a:prstClr val="black"/>
                </a:solidFill>
              </a:rPr>
              <a:t>%SYMDEL </a:t>
            </a:r>
            <a:r>
              <a:rPr lang="en-US" sz="2400" i="1" dirty="0">
                <a:solidFill>
                  <a:prstClr val="black"/>
                </a:solidFill>
              </a:rPr>
              <a:t>macro-variables</a:t>
            </a:r>
            <a:r>
              <a:rPr lang="en-US" sz="2400" b="1" dirty="0">
                <a:solidFill>
                  <a:prstClr val="black"/>
                </a:solidFill>
              </a:rPr>
              <a:t>;</a:t>
            </a:r>
          </a:p>
        </p:txBody>
      </p:sp>
      <p:sp>
        <p:nvSpPr>
          <p:cNvPr id="246792" name="Text Box 8"/>
          <p:cNvSpPr txBox="1">
            <a:spLocks noChangeArrowheads="1"/>
          </p:cNvSpPr>
          <p:nvPr/>
        </p:nvSpPr>
        <p:spPr bwMode="auto">
          <a:xfrm>
            <a:off x="3733801" y="4648200"/>
            <a:ext cx="3973845" cy="416524"/>
          </a:xfrm>
          <a:prstGeom prst="rect">
            <a:avLst/>
          </a:prstGeom>
          <a:solidFill>
            <a:srgbClr val="FFFFFF"/>
          </a:solidFill>
          <a:ln w="38100">
            <a:solidFill>
              <a:schemeClr val="tx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0800" tIns="50800" rIns="50800" bIns="50800">
            <a:spAutoFit/>
          </a:bodyPr>
          <a:lstStyle/>
          <a:p>
            <a:pPr>
              <a:lnSpc>
                <a:spcPct val="85000"/>
              </a:lnSpc>
            </a:pPr>
            <a:r>
              <a:rPr lang="en-US" sz="2400" b="1" dirty="0">
                <a:solidFill>
                  <a:prstClr val="black"/>
                </a:solidFill>
                <a:latin typeface="Courier New" pitchFamily="49" charset="0"/>
              </a:rPr>
              <a:t>%</a:t>
            </a:r>
            <a:r>
              <a:rPr lang="en-US" sz="2400" b="1" dirty="0" err="1">
                <a:solidFill>
                  <a:prstClr val="black"/>
                </a:solidFill>
                <a:latin typeface="Courier New" pitchFamily="49" charset="0"/>
              </a:rPr>
              <a:t>symdel</a:t>
            </a:r>
            <a:r>
              <a:rPr lang="en-US" sz="2400" b="1" dirty="0">
                <a:solidFill>
                  <a:prstClr val="black"/>
                </a:solidFill>
                <a:latin typeface="Courier New" pitchFamily="49" charset="0"/>
              </a:rPr>
              <a:t> office units;</a:t>
            </a:r>
          </a:p>
        </p:txBody>
      </p:sp>
    </p:spTree>
    <p:extLst>
      <p:ext uri="{BB962C8B-B14F-4D97-AF65-F5344CB8AC3E}">
        <p14:creationId xmlns:p14="http://schemas.microsoft.com/office/powerpoint/2010/main" val="1823656093"/>
      </p:ext>
    </p:extLst>
  </p:cSld>
  <p:clrMapOvr>
    <a:masterClrMapping/>
  </p:clrMapOv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233</Words>
  <Application>Microsoft Office PowerPoint</Application>
  <PresentationFormat>Widescreen</PresentationFormat>
  <Paragraphs>34</Paragraphs>
  <Slides>4</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vt:i4>
      </vt:variant>
    </vt:vector>
  </HeadingPairs>
  <TitlesOfParts>
    <vt:vector size="11" baseType="lpstr">
      <vt:lpstr>Arial</vt:lpstr>
      <vt:lpstr>Calibri</vt:lpstr>
      <vt:lpstr>Calibri Light</vt:lpstr>
      <vt:lpstr>Courier New</vt:lpstr>
      <vt:lpstr>Times New Roman</vt:lpstr>
      <vt:lpstr>1_Office Theme</vt:lpstr>
      <vt:lpstr>2_Office Theme</vt:lpstr>
      <vt:lpstr>Purpose of the Macro Facility</vt:lpstr>
      <vt:lpstr>Macro Variable References</vt:lpstr>
      <vt:lpstr>The Macro Processor</vt:lpstr>
      <vt:lpstr>Deleting User-Defined Macro Variables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 Variable References</dc:title>
  <dc:creator>Dan McGee</dc:creator>
  <cp:lastModifiedBy>Dan McGee</cp:lastModifiedBy>
  <cp:revision>3</cp:revision>
  <dcterms:created xsi:type="dcterms:W3CDTF">2017-10-05T16:41:01Z</dcterms:created>
  <dcterms:modified xsi:type="dcterms:W3CDTF">2017-10-05T17:17:03Z</dcterms:modified>
</cp:coreProperties>
</file>