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D7B6C-D003-48A8-87D1-A0059303A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9573F-9BB5-4D98-B89F-4F38E6853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2626-3BC2-42F0-BDCB-B6C73923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99C71-BBC7-4DBF-A698-5191938C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B5AE-C7B9-4ED0-BA5B-3F214FE1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D2ED-A995-4E70-A748-F44ED1B7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6AC1C-9210-4ED1-A43E-8206C03BB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B3EA-169E-47A4-95D2-CA317B8A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D553A-F1E3-4DCE-A2D9-C45576C3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3C3D0-B454-4E87-8706-5D195172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7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CECADE-26D1-4A12-B3D2-B6AFB5E20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5446-42EF-4CC7-90F2-CC3586FD2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AFF94-3FA9-49DB-9AF3-8C06CF35A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D75C9-3F66-4BAD-8E7F-FB6DBBED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E8DA-4840-4F81-8C9C-942329D2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A8559-99D4-4B5C-8501-21601A6A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7A0BA-6715-4652-BC43-74CA789B7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ECB46-FCE7-474B-B07F-BE6A07C2C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6690-7863-4260-82B2-55E293C4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212FE-C834-4973-853E-D4570DDE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3BD1-FA3A-4222-A394-83AB63F1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2F992-A759-4FC5-97B2-CA5449722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84765-1157-4CEA-B78A-676EAA8B0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BF636-ED76-4CA8-A3B6-FA4C0122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817B-F952-4375-BD27-2D061437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E2E-F73C-4833-AE1E-08A8B75B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9A7B-5B6F-42E9-802B-5DE0AB681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74879-1BF1-40DF-8D94-91C883675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50858-3C44-4C29-911A-0572902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8E753-C3B1-4EAA-855F-579ADEC9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CC517-498A-4A52-A7FE-7AB01A52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8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B9DD4-9DBB-48D2-853A-AF441D524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8A391-7B03-4EDE-B0CA-CF470127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EE7D8-CD26-4C58-996B-526A52620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BB8A8-2205-4014-9956-9C64B198F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0F136-F096-4BA1-BF06-5103E7ECF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83876-DBBE-4E7F-85CB-7FCFC3D2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1EE650-411B-48D8-8DE8-1C24DF0C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FF0BB0-5E88-4C95-80F4-9F72D794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8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DC74-FF71-49A6-8AB2-60C0F90FE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6034B-F804-48AF-9F15-5AB40D0F7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D03DBD-A5D5-4577-A33F-3820D18D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750B3-6807-44C6-BB89-620047F8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C6B38-3DFF-4727-A0A0-069FEF6D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52911-6E84-4099-829C-23BCF748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E2624-BF06-4A0D-86A8-2C0157D14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7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2808-FCB4-4118-BD47-B44C28496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9135E-3B82-4119-B381-04BB36511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5CC3E-4ACA-479B-BCE8-5F541B059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C99CE-49F9-41C2-AD05-D0A274AD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C6C08-176B-4B08-A839-0763961B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9B46D-3306-43B9-8B7B-57E75C2E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8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D965-81FD-4D87-A03D-CAB5FCB1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0DA3FD-5FFB-48ED-89DB-CD5B921B3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C0765-8660-4C61-9AA7-C67D136EB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8BA0F-173E-4723-9CF9-648C4107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A2F58-AA17-470C-8ED9-39F96E1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BDBD1-DD87-4AD8-ADA0-4E883207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0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FB5A00-3947-45DF-A778-14AF94F73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E5A4-83B4-449E-A5F2-3A95FFD71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53362-ADCF-4490-B0D5-A7A279381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AE5D-9D18-42EE-9416-B12DD20B99C3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A8241-441E-420B-B286-F395B0E9C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7D4EE-AFD8-48CA-89D4-F7AD904F6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6632-145C-4E77-94F2-F1C3990E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F9AFDE-4F0F-4578-8EAE-BC9D23D5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6228" y="0"/>
            <a:ext cx="5595257" cy="1325563"/>
          </a:xfrm>
        </p:spPr>
        <p:txBody>
          <a:bodyPr/>
          <a:lstStyle/>
          <a:p>
            <a:r>
              <a:rPr lang="en-US" b="1" dirty="0"/>
              <a:t>The Data Step in SAS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88ED0A-6948-4F85-BBC2-A56FA18360DB}"/>
              </a:ext>
            </a:extLst>
          </p:cNvPr>
          <p:cNvSpPr txBox="1"/>
          <p:nvPr/>
        </p:nvSpPr>
        <p:spPr>
          <a:xfrm>
            <a:off x="1992086" y="910064"/>
            <a:ext cx="8828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SAS files (tables, data sets) are created or changed using a data step.  </a:t>
            </a:r>
          </a:p>
          <a:p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EB9851-09C5-4CF5-9A4C-600DC2B92753}"/>
              </a:ext>
            </a:extLst>
          </p:cNvPr>
          <p:cNvSpPr txBox="1"/>
          <p:nvPr/>
        </p:nvSpPr>
        <p:spPr>
          <a:xfrm>
            <a:off x="1899618" y="1450796"/>
            <a:ext cx="9442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SAS files consist of:</a:t>
            </a:r>
          </a:p>
          <a:p>
            <a:r>
              <a:rPr lang="en-US" sz="2400" dirty="0"/>
              <a:t>Observations (records, rows) containing information on a single object.</a:t>
            </a:r>
          </a:p>
          <a:p>
            <a:r>
              <a:rPr lang="en-US" sz="2400" dirty="0"/>
              <a:t>Each row contains information on variables pertaining to the single object.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6D169B-5397-4342-9C44-D086B046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11" y="2281793"/>
            <a:ext cx="11668890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11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3CE6-19B4-4ED5-A473-D4363DEC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857" y="0"/>
            <a:ext cx="2862943" cy="1325563"/>
          </a:xfrm>
        </p:spPr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CA6FB5-E25D-4EA4-8C48-1C591C33AC07}"/>
              </a:ext>
            </a:extLst>
          </p:cNvPr>
          <p:cNvSpPr/>
          <p:nvPr/>
        </p:nvSpPr>
        <p:spPr>
          <a:xfrm>
            <a:off x="293913" y="1305342"/>
            <a:ext cx="116259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normals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call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streaminit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1735171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 set random number seed 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pl-PL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i = </a:t>
            </a:r>
            <a:r>
              <a:rPr lang="pl-PL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1000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z = rand(</a:t>
            </a:r>
            <a:r>
              <a:rPr lang="pl-PL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"Normal"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 </a:t>
            </a:r>
            <a:r>
              <a:rPr lang="pl-PL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 z ~ N[0,1] */</a:t>
            </a:r>
            <a:endParaRPr lang="pl-PL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histogram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qqplot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normals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z;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z/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normal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qqplot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z;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02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673C6A-B14B-4975-B311-01744C49ED4A}"/>
              </a:ext>
            </a:extLst>
          </p:cNvPr>
          <p:cNvSpPr txBox="1"/>
          <p:nvPr/>
        </p:nvSpPr>
        <p:spPr>
          <a:xfrm>
            <a:off x="2481943" y="587829"/>
            <a:ext cx="5117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SAS datasets are divided into two parts.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8D38DE-890E-423B-A618-1898D08AC67E}"/>
              </a:ext>
            </a:extLst>
          </p:cNvPr>
          <p:cNvSpPr txBox="1"/>
          <p:nvPr/>
        </p:nvSpPr>
        <p:spPr>
          <a:xfrm>
            <a:off x="1143001" y="1719943"/>
            <a:ext cx="9383486" cy="859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Descriptor Portion – provides information on the data set and is viewed with PROC CONTENTS.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E0473B-4B28-4C88-9A9A-254C01B099B7}"/>
              </a:ext>
            </a:extLst>
          </p:cNvPr>
          <p:cNvSpPr txBox="1"/>
          <p:nvPr/>
        </p:nvSpPr>
        <p:spPr>
          <a:xfrm>
            <a:off x="1371600" y="3407229"/>
            <a:ext cx="9099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Data Portion – contains the actual data and is viewed using PROC PRINT</a:t>
            </a:r>
          </a:p>
        </p:txBody>
      </p:sp>
    </p:spTree>
    <p:extLst>
      <p:ext uri="{BB962C8B-B14F-4D97-AF65-F5344CB8AC3E}">
        <p14:creationId xmlns:p14="http://schemas.microsoft.com/office/powerpoint/2010/main" val="110000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6AF988-A1D4-4CC9-86AD-81E9A15B4B9D}"/>
              </a:ext>
            </a:extLst>
          </p:cNvPr>
          <p:cNvSpPr/>
          <p:nvPr/>
        </p:nvSpPr>
        <p:spPr>
          <a:xfrm>
            <a:off x="740229" y="2317208"/>
            <a:ext cx="10221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"d:\dropbox\sas\sasdata\5238"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78935A-1054-48F6-9636-5A344A98CF18}"/>
              </a:ext>
            </a:extLst>
          </p:cNvPr>
          <p:cNvSpPr txBox="1"/>
          <p:nvPr/>
        </p:nvSpPr>
        <p:spPr>
          <a:xfrm>
            <a:off x="849086" y="4746171"/>
            <a:ext cx="8309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The location of the data set is specified with a </a:t>
            </a:r>
            <a:r>
              <a:rPr lang="en-US" sz="2400" dirty="0" err="1"/>
              <a:t>libname</a:t>
            </a:r>
            <a:r>
              <a:rPr lang="en-US" sz="2400" dirty="0"/>
              <a:t> statement.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E602A6-B579-4A6F-BE6A-93DC28B96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descriptor portion.</a:t>
            </a:r>
          </a:p>
        </p:txBody>
      </p:sp>
    </p:spTree>
    <p:extLst>
      <p:ext uri="{BB962C8B-B14F-4D97-AF65-F5344CB8AC3E}">
        <p14:creationId xmlns:p14="http://schemas.microsoft.com/office/powerpoint/2010/main" val="166925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BCCB-ACAB-4D04-8206-BB0E945C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085" y="82096"/>
            <a:ext cx="7500257" cy="1325563"/>
          </a:xfrm>
        </p:spPr>
        <p:txBody>
          <a:bodyPr/>
          <a:lstStyle/>
          <a:p>
            <a:r>
              <a:rPr lang="en-US" dirty="0"/>
              <a:t>Accessing the data portion.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5DB62A-FB1C-4A6F-8011-FC07DA87F038}"/>
              </a:ext>
            </a:extLst>
          </p:cNvPr>
          <p:cNvSpPr/>
          <p:nvPr/>
        </p:nvSpPr>
        <p:spPr>
          <a:xfrm>
            <a:off x="827315" y="1650163"/>
            <a:ext cx="97971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da-DK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da-DK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da-DK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 gender sbp1 chol;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874495-09F1-4573-A32F-69479410937C}"/>
              </a:ext>
            </a:extLst>
          </p:cNvPr>
          <p:cNvSpPr txBox="1"/>
          <p:nvPr/>
        </p:nvSpPr>
        <p:spPr>
          <a:xfrm>
            <a:off x="827315" y="3537857"/>
            <a:ext cx="9315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The </a:t>
            </a:r>
            <a:r>
              <a:rPr lang="en-US" sz="2400" dirty="0" err="1"/>
              <a:t>var</a:t>
            </a:r>
            <a:r>
              <a:rPr lang="en-US" sz="2400" dirty="0"/>
              <a:t> statement is not required.  If not given all variables are presented.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25B5AD-8492-43FE-BF0F-9ADEC760EC47}"/>
              </a:ext>
            </a:extLst>
          </p:cNvPr>
          <p:cNvSpPr txBox="1"/>
          <p:nvPr/>
        </p:nvSpPr>
        <p:spPr>
          <a:xfrm>
            <a:off x="827315" y="4572000"/>
            <a:ext cx="9655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The </a:t>
            </a:r>
            <a:r>
              <a:rPr lang="en-US" sz="2400" dirty="0" err="1"/>
              <a:t>obs</a:t>
            </a:r>
            <a:r>
              <a:rPr lang="en-US" sz="2400" dirty="0"/>
              <a:t>= option (in parentheses) after the data set name is a data set option.</a:t>
            </a:r>
          </a:p>
        </p:txBody>
      </p:sp>
    </p:spTree>
    <p:extLst>
      <p:ext uri="{BB962C8B-B14F-4D97-AF65-F5344CB8AC3E}">
        <p14:creationId xmlns:p14="http://schemas.microsoft.com/office/powerpoint/2010/main" val="306821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8966D-8459-4A04-93AC-FEBDC95B2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9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data step is most often used to create a new data set.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51BF2E-C217-44E6-9A9A-1F910D2EA1B8}"/>
              </a:ext>
            </a:extLst>
          </p:cNvPr>
          <p:cNvSpPr/>
          <p:nvPr/>
        </p:nvSpPr>
        <p:spPr>
          <a:xfrm>
            <a:off x="968829" y="1827351"/>
            <a:ext cx="103305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By reading a SAS data set (with or without </a:t>
            </a:r>
            <a:r>
              <a:rPr lang="en-US" sz="2400" dirty="0" err="1"/>
              <a:t>subsetting</a:t>
            </a:r>
            <a:r>
              <a:rPr lang="en-US" sz="2400" dirty="0"/>
              <a:t>) by reading an existing SAS Data set(s).</a:t>
            </a:r>
          </a:p>
          <a:p>
            <a:endParaRPr lang="en-US" sz="2400" dirty="0"/>
          </a:p>
          <a:p>
            <a:r>
              <a:rPr lang="en-US" sz="2400" dirty="0"/>
              <a:t>Through programming (e.g. simulation).</a:t>
            </a:r>
          </a:p>
          <a:p>
            <a:endParaRPr lang="en-US" sz="2400" dirty="0"/>
          </a:p>
          <a:p>
            <a:r>
              <a:rPr lang="en-US" sz="2400" dirty="0"/>
              <a:t>Putting multiple datasets together (concatenating, appending, merging)</a:t>
            </a:r>
          </a:p>
        </p:txBody>
      </p:sp>
    </p:spTree>
    <p:extLst>
      <p:ext uri="{BB962C8B-B14F-4D97-AF65-F5344CB8AC3E}">
        <p14:creationId xmlns:p14="http://schemas.microsoft.com/office/powerpoint/2010/main" val="241513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233A-64B8-4C13-BF86-D22C449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data step works.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3CCC9A-B399-4CD2-9CFD-8CAB57C91F12}"/>
              </a:ext>
            </a:extLst>
          </p:cNvPr>
          <p:cNvSpPr txBox="1"/>
          <p:nvPr/>
        </p:nvSpPr>
        <p:spPr>
          <a:xfrm>
            <a:off x="838200" y="1915886"/>
            <a:ext cx="6647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One observation at a time, one statement at a time.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F435F2-34E4-489B-9DF1-3ED379B3C748}"/>
              </a:ext>
            </a:extLst>
          </p:cNvPr>
          <p:cNvSpPr txBox="1"/>
          <p:nvPr/>
        </p:nvSpPr>
        <p:spPr>
          <a:xfrm>
            <a:off x="947057" y="337457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Data Vector </a:t>
            </a:r>
          </a:p>
        </p:txBody>
      </p:sp>
    </p:spTree>
    <p:extLst>
      <p:ext uri="{BB962C8B-B14F-4D97-AF65-F5344CB8AC3E}">
        <p14:creationId xmlns:p14="http://schemas.microsoft.com/office/powerpoint/2010/main" val="44143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0368F-137A-4D83-88DB-90250E126BB2}"/>
              </a:ext>
            </a:extLst>
          </p:cNvPr>
          <p:cNvSpPr/>
          <p:nvPr/>
        </p:nvSpPr>
        <p:spPr>
          <a:xfrm>
            <a:off x="664028" y="1032693"/>
            <a:ext cx="104502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analysis;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=sbp1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work.analysis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76C5E2B-EB67-424F-9A59-32ABC3A66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777412"/>
              </p:ext>
            </p:extLst>
          </p:nvPr>
        </p:nvGraphicFramePr>
        <p:xfrm>
          <a:off x="735938" y="335154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7612124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338239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Program Data Vector (PDV)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03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sbp1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chol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63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48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33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E38FF-F4B1-4B4B-89D0-FC7D9B8B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5971" y="0"/>
            <a:ext cx="6281057" cy="1325563"/>
          </a:xfrm>
        </p:spPr>
        <p:txBody>
          <a:bodyPr/>
          <a:lstStyle/>
          <a:p>
            <a:r>
              <a:rPr lang="en-US" dirty="0"/>
              <a:t>The where statement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7DDFA2-DE95-488B-9EF5-BBCB8F47BC59}"/>
              </a:ext>
            </a:extLst>
          </p:cNvPr>
          <p:cNvSpPr/>
          <p:nvPr/>
        </p:nvSpPr>
        <p:spPr>
          <a:xfrm>
            <a:off x="799674" y="1325563"/>
            <a:ext cx="83602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analysis(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=gender);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=gender sbp1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"Male"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=analysis(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BA4637-8BB6-4329-AE25-2EE9C71AA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72667"/>
              </p:ext>
            </p:extLst>
          </p:nvPr>
        </p:nvGraphicFramePr>
        <p:xfrm>
          <a:off x="799674" y="4043312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42154980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612124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338239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Program Data Vector (PDV)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03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gender (char 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sbp1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chol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63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48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18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21B1-81FD-4CD6-BEA5-A79076ABB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943" y="-175757"/>
            <a:ext cx="6281057" cy="1325563"/>
          </a:xfrm>
        </p:spPr>
        <p:txBody>
          <a:bodyPr/>
          <a:lstStyle/>
          <a:p>
            <a:r>
              <a:rPr lang="en-US" dirty="0"/>
              <a:t>Assignment Statements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02B405-A225-4229-82F3-E93C171ADAFA}"/>
              </a:ext>
            </a:extLst>
          </p:cNvPr>
          <p:cNvSpPr/>
          <p:nvPr/>
        </p:nvSpPr>
        <p:spPr>
          <a:xfrm>
            <a:off x="195942" y="487025"/>
            <a:ext cx="870857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arith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input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htin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wtlb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htm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.0254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htin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/*1 inches = 0.0254 meters*/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wtkg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.45359237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wtlb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/*1 pound = 0.45359237 kilograms*/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wtkg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htm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**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cholmmol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0.02586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/*1 mg/dl  = 0.02586 </a:t>
            </a:r>
            <a:r>
              <a:rPr lang="en-US" sz="2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mmol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/l*/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datalines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56.50 98 234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62.25 145 172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62.50 128 248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64.75 119 215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68.75 144 145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arith;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69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2400" dirty="0" smtClean="0"/>
        </a:defPPr>
      </a:lstStyle>
    </a:spDef>
    <a:txDef>
      <a:spPr>
        <a:noFill/>
      </a:spPr>
      <a:bodyPr wrap="square" rtlCol="0">
        <a:sp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515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Console</vt:lpstr>
      <vt:lpstr>Office Theme</vt:lpstr>
      <vt:lpstr>The Data Step in SAS</vt:lpstr>
      <vt:lpstr>PowerPoint Presentation</vt:lpstr>
      <vt:lpstr>Accessing the descriptor portion.</vt:lpstr>
      <vt:lpstr>Accessing the data portion.</vt:lpstr>
      <vt:lpstr>The data step is most often used to create a new data set.</vt:lpstr>
      <vt:lpstr>How the data step works.</vt:lpstr>
      <vt:lpstr>PowerPoint Presentation</vt:lpstr>
      <vt:lpstr>The where statement</vt:lpstr>
      <vt:lpstr>Assignment Statements</vt:lpstr>
      <vt:lpstr>Loops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Step in SAS</dc:title>
  <dc:creator>Dan McGee</dc:creator>
  <cp:lastModifiedBy>Dan McGee</cp:lastModifiedBy>
  <cp:revision>9</cp:revision>
  <dcterms:created xsi:type="dcterms:W3CDTF">2018-03-14T16:07:30Z</dcterms:created>
  <dcterms:modified xsi:type="dcterms:W3CDTF">2018-03-20T14:16:09Z</dcterms:modified>
</cp:coreProperties>
</file>