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39"/>
  </p:notesMasterIdLst>
  <p:sldIdLst>
    <p:sldId id="305" r:id="rId4"/>
    <p:sldId id="260" r:id="rId5"/>
    <p:sldId id="261" r:id="rId6"/>
    <p:sldId id="263" r:id="rId7"/>
    <p:sldId id="264" r:id="rId8"/>
    <p:sldId id="307" r:id="rId9"/>
    <p:sldId id="265" r:id="rId10"/>
    <p:sldId id="266" r:id="rId11"/>
    <p:sldId id="267" r:id="rId12"/>
    <p:sldId id="285" r:id="rId13"/>
    <p:sldId id="303" r:id="rId14"/>
    <p:sldId id="268" r:id="rId15"/>
    <p:sldId id="269" r:id="rId16"/>
    <p:sldId id="271" r:id="rId17"/>
    <p:sldId id="272" r:id="rId18"/>
    <p:sldId id="276" r:id="rId19"/>
    <p:sldId id="274" r:id="rId20"/>
    <p:sldId id="294" r:id="rId21"/>
    <p:sldId id="302" r:id="rId22"/>
    <p:sldId id="299" r:id="rId23"/>
    <p:sldId id="300" r:id="rId24"/>
    <p:sldId id="301" r:id="rId25"/>
    <p:sldId id="304" r:id="rId26"/>
    <p:sldId id="292" r:id="rId27"/>
    <p:sldId id="278" r:id="rId28"/>
    <p:sldId id="280" r:id="rId29"/>
    <p:sldId id="281" r:id="rId30"/>
    <p:sldId id="306" r:id="rId31"/>
    <p:sldId id="295" r:id="rId32"/>
    <p:sldId id="296" r:id="rId33"/>
    <p:sldId id="297" r:id="rId34"/>
    <p:sldId id="298" r:id="rId35"/>
    <p:sldId id="270" r:id="rId36"/>
    <p:sldId id="289" r:id="rId37"/>
    <p:sldId id="28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4634" autoAdjust="0"/>
  </p:normalViewPr>
  <p:slideViewPr>
    <p:cSldViewPr snapToGrid="0">
      <p:cViewPr varScale="1">
        <p:scale>
          <a:sx n="59" d="100"/>
          <a:sy n="59" d="100"/>
        </p:scale>
        <p:origin x="8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3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D6DF6-0A12-4E91-9FA2-2252E5689F11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869CA-F8FB-4F1A-B055-60235118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9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90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52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7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22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95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37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80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64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30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68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3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320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213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19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652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810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282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711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265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1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8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2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56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93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48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74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69CA-F8FB-4F1A-B055-6023511837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4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9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3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958F-11B8-48CA-AF65-B03BFCE8D8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413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34F4A-CACB-4D70-81F1-F98E84E96E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95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2F435-02A5-40E1-B182-27BAA0A096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686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2B74C-0415-4E48-8A20-014FC109E4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67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DE78F-3947-4F1E-9BD0-25666B1B19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9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BB7E0-0EE3-4C86-B374-4E5427E7C0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985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DD6A2-6466-41A4-841D-A67BC8B8A3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112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19BB0-D4DC-4C8C-ACDD-F3F198DFC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9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BCB7A-FF2D-40FF-95DD-3499207FC1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5BB89-8120-45F6-949F-B0A79C465D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283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4A74C-67E8-4EDC-A2F2-9425CA4148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119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1277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071563"/>
            <a:ext cx="51308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071563"/>
            <a:ext cx="51308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34484-79C9-4746-94A0-501F7FF3BA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69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958F-11B8-48CA-AF65-B03BFCE8D8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8418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34F4A-CACB-4D70-81F1-F98E84E96E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06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2F435-02A5-40E1-B182-27BAA0A096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766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2B74C-0415-4E48-8A20-014FC109E4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960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DE78F-3947-4F1E-9BD0-25666B1B19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03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BB7E0-0EE3-4C86-B374-4E5427E7C0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5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388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DD6A2-6466-41A4-841D-A67BC8B8A3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866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19BB0-D4DC-4C8C-ACDD-F3F198DFC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8937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BCB7A-FF2D-40FF-95DD-3499207FC1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292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5BB89-8120-45F6-949F-B0A79C465D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612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4A74C-67E8-4EDC-A2F2-9425CA4148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676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1277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071563"/>
            <a:ext cx="51308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071563"/>
            <a:ext cx="51308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34484-79C9-4746-94A0-501F7FF3BA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40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4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5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3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4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6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71492-6EC7-4AAC-9658-FA9E5016949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A7613-5AFA-4B87-9A9A-C0852A05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0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3/5/2018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98C50A5-E98B-4D15-8277-E8CC3904A26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8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D69034E-A5B0-4486-B247-83CC5A35459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3/5/2018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98C50A5-E98B-4D15-8277-E8CC3904A26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3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7.wmf"/><Relationship Id="rId5" Type="http://schemas.openxmlformats.org/officeDocument/2006/relationships/image" Target="../media/image23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9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3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74A0D-5797-41C6-A4DD-867C7A597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review the linear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3CBCCA-D8D5-4F15-9493-42D54EC6FECB}"/>
              </a:ext>
            </a:extLst>
          </p:cNvPr>
          <p:cNvSpPr txBox="1"/>
          <p:nvPr/>
        </p:nvSpPr>
        <p:spPr>
          <a:xfrm>
            <a:off x="988291" y="2170545"/>
            <a:ext cx="10898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It is probably the most used and most easily understood statistical model.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87B4C-255B-45BC-B476-884FF86C1334}"/>
              </a:ext>
            </a:extLst>
          </p:cNvPr>
          <p:cNvSpPr txBox="1"/>
          <p:nvPr/>
        </p:nvSpPr>
        <p:spPr>
          <a:xfrm>
            <a:off x="1062182" y="3703782"/>
            <a:ext cx="8130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Understand it’s limitations for binary outcomes.</a:t>
            </a:r>
          </a:p>
        </p:txBody>
      </p:sp>
    </p:spTree>
    <p:extLst>
      <p:ext uri="{BB962C8B-B14F-4D97-AF65-F5344CB8AC3E}">
        <p14:creationId xmlns:p14="http://schemas.microsoft.com/office/powerpoint/2010/main" val="1827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583403"/>
              </p:ext>
            </p:extLst>
          </p:nvPr>
        </p:nvGraphicFramePr>
        <p:xfrm>
          <a:off x="2635333" y="449764"/>
          <a:ext cx="5524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4" imgW="1295280" imgH="431640" progId="Equation.DSMT4">
                  <p:embed/>
                </p:oleObj>
              </mc:Choice>
              <mc:Fallback>
                <p:oleObj name="Equation" r:id="rId4" imgW="1295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333" y="449764"/>
                        <a:ext cx="5524500" cy="182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309046"/>
              </p:ext>
            </p:extLst>
          </p:nvPr>
        </p:nvGraphicFramePr>
        <p:xfrm>
          <a:off x="2172535" y="2713539"/>
          <a:ext cx="8475663" cy="173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6" imgW="2323800" imgH="482400" progId="Equation.DSMT4">
                  <p:embed/>
                </p:oleObj>
              </mc:Choice>
              <mc:Fallback>
                <p:oleObj name="Equation" r:id="rId6" imgW="2323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535" y="2713539"/>
                        <a:ext cx="8475663" cy="173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991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10753DE-7983-40E7-BF3B-6B89DC036D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634234"/>
              </p:ext>
            </p:extLst>
          </p:nvPr>
        </p:nvGraphicFramePr>
        <p:xfrm>
          <a:off x="2635333" y="449764"/>
          <a:ext cx="5524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Equation" r:id="rId4" imgW="1295280" imgH="431640" progId="Equation.DSMT4">
                  <p:embed/>
                </p:oleObj>
              </mc:Choice>
              <mc:Fallback>
                <p:oleObj name="Equation" r:id="rId4" imgW="1295280" imgH="43164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333" y="449764"/>
                        <a:ext cx="5524500" cy="182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35704CD-B0FC-48D1-81CA-4D0C26D8D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107731"/>
              </p:ext>
            </p:extLst>
          </p:nvPr>
        </p:nvGraphicFramePr>
        <p:xfrm>
          <a:off x="2380961" y="2804102"/>
          <a:ext cx="541655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Equation" r:id="rId6" imgW="2514600" imgH="279360" progId="Equation.DSMT4">
                  <p:embed/>
                </p:oleObj>
              </mc:Choice>
              <mc:Fallback>
                <p:oleObj name="Equation" r:id="rId6" imgW="25146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80961" y="2804102"/>
                        <a:ext cx="5416550" cy="60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1233978-5C09-4C55-9EF1-E3260C3E7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602807"/>
              </p:ext>
            </p:extLst>
          </p:nvPr>
        </p:nvGraphicFramePr>
        <p:xfrm>
          <a:off x="1298039" y="3684842"/>
          <a:ext cx="8449056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8" imgW="3911400" imgH="253800" progId="Equation.DSMT4">
                  <p:embed/>
                </p:oleObj>
              </mc:Choice>
              <mc:Fallback>
                <p:oleObj name="Equation" r:id="rId8" imgW="3911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98039" y="3684842"/>
                        <a:ext cx="8449056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5AE81F0-A946-452F-A6E1-F6B0B3383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429867"/>
              </p:ext>
            </p:extLst>
          </p:nvPr>
        </p:nvGraphicFramePr>
        <p:xfrm>
          <a:off x="2473035" y="4512559"/>
          <a:ext cx="5137266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10" imgW="2616120" imgH="279360" progId="Equation.DSMT4">
                  <p:embed/>
                </p:oleObj>
              </mc:Choice>
              <mc:Fallback>
                <p:oleObj name="Equation" r:id="rId10" imgW="26161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73035" y="4512559"/>
                        <a:ext cx="5137266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476DBF9-8FD2-4D41-A4C5-E13281FCCB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370395"/>
              </p:ext>
            </p:extLst>
          </p:nvPr>
        </p:nvGraphicFramePr>
        <p:xfrm>
          <a:off x="2473036" y="5340275"/>
          <a:ext cx="4557934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12" imgW="2743200" imgH="330120" progId="Equation.DSMT4">
                  <p:embed/>
                </p:oleObj>
              </mc:Choice>
              <mc:Fallback>
                <p:oleObj name="Equation" r:id="rId12" imgW="27432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73036" y="5340275"/>
                        <a:ext cx="4557934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59E79A5-D894-4C54-BAE1-19FF097E14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160446"/>
              </p:ext>
            </p:extLst>
          </p:nvPr>
        </p:nvGraphicFramePr>
        <p:xfrm>
          <a:off x="323561" y="5888915"/>
          <a:ext cx="11046655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Equation" r:id="rId14" imgW="4431960" imgH="330120" progId="Equation.DSMT4">
                  <p:embed/>
                </p:oleObj>
              </mc:Choice>
              <mc:Fallback>
                <p:oleObj name="Equation" r:id="rId14" imgW="44319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3561" y="5888915"/>
                        <a:ext cx="11046655" cy="82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317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031579" cy="1026695"/>
          </a:xfrm>
        </p:spPr>
        <p:txBody>
          <a:bodyPr>
            <a:normAutofit fontScale="90000"/>
          </a:bodyPr>
          <a:lstStyle/>
          <a:p>
            <a:r>
              <a:rPr lang="en-US" dirty="0"/>
              <a:t>Assumptions (only necessary for inference)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304871"/>
              </p:ext>
            </p:extLst>
          </p:nvPr>
        </p:nvGraphicFramePr>
        <p:xfrm>
          <a:off x="469229" y="1972012"/>
          <a:ext cx="9147814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4" imgW="1993680" imgH="482400" progId="Equation.DSMT4">
                  <p:embed/>
                </p:oleObj>
              </mc:Choice>
              <mc:Fallback>
                <p:oleObj name="Equation" r:id="rId4" imgW="1993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29" y="1972012"/>
                        <a:ext cx="9147814" cy="2194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574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272312"/>
              </p:ext>
            </p:extLst>
          </p:nvPr>
        </p:nvGraphicFramePr>
        <p:xfrm>
          <a:off x="1896978" y="1066800"/>
          <a:ext cx="279762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0" name="Equation" r:id="rId4" imgW="812447" imgH="266584" progId="Equation.DSMT4">
                  <p:embed/>
                </p:oleObj>
              </mc:Choice>
              <mc:Fallback>
                <p:oleObj name="Equation" r:id="rId4" imgW="812447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978" y="1066800"/>
                        <a:ext cx="2797629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841053"/>
              </p:ext>
            </p:extLst>
          </p:nvPr>
        </p:nvGraphicFramePr>
        <p:xfrm>
          <a:off x="6252411" y="228600"/>
          <a:ext cx="481098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" name="Equation" r:id="rId6" imgW="1473200" imgH="838200" progId="Equation.DSMT4">
                  <p:embed/>
                </p:oleObj>
              </mc:Choice>
              <mc:Fallback>
                <p:oleObj name="Equation" r:id="rId6" imgW="1473200" imgH="8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2411" y="228600"/>
                        <a:ext cx="481098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182325"/>
              </p:ext>
            </p:extLst>
          </p:nvPr>
        </p:nvGraphicFramePr>
        <p:xfrm>
          <a:off x="1334179" y="4042610"/>
          <a:ext cx="4918232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" name="Equation" r:id="rId8" imgW="1422360" imgH="609480" progId="Equation.DSMT4">
                  <p:embed/>
                </p:oleObj>
              </mc:Choice>
              <mc:Fallback>
                <p:oleObj name="Equation" r:id="rId8" imgW="14223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4179" y="4042610"/>
                        <a:ext cx="4918232" cy="2103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978819"/>
              </p:ext>
            </p:extLst>
          </p:nvPr>
        </p:nvGraphicFramePr>
        <p:xfrm>
          <a:off x="7093891" y="4495800"/>
          <a:ext cx="4453669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3" name="Equation" r:id="rId10" imgW="1371600" imgH="647700" progId="Equation.DSMT4">
                  <p:embed/>
                </p:oleObj>
              </mc:Choice>
              <mc:Fallback>
                <p:oleObj name="Equation" r:id="rId10" imgW="1371600" imgH="647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3891" y="4495800"/>
                        <a:ext cx="4453669" cy="2103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40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1919284" cy="2387600"/>
          </a:xfrm>
        </p:spPr>
        <p:txBody>
          <a:bodyPr/>
          <a:lstStyle/>
          <a:p>
            <a:r>
              <a:rPr lang="en-US" dirty="0"/>
              <a:t>Vector/Matrix approach to least squares</a:t>
            </a:r>
          </a:p>
        </p:txBody>
      </p:sp>
    </p:spTree>
    <p:extLst>
      <p:ext uri="{BB962C8B-B14F-4D97-AF65-F5344CB8AC3E}">
        <p14:creationId xmlns:p14="http://schemas.microsoft.com/office/powerpoint/2010/main" val="2106906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434751"/>
              </p:ext>
            </p:extLst>
          </p:nvPr>
        </p:nvGraphicFramePr>
        <p:xfrm>
          <a:off x="865188" y="641350"/>
          <a:ext cx="10094912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4" imgW="2819160" imgH="482400" progId="Equation.DSMT4">
                  <p:embed/>
                </p:oleObj>
              </mc:Choice>
              <mc:Fallback>
                <p:oleObj name="Equation" r:id="rId4" imgW="28191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641350"/>
                        <a:ext cx="10094912" cy="173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89E5032-B85B-4B45-A857-C15A90A7D0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59760"/>
              </p:ext>
            </p:extLst>
          </p:nvPr>
        </p:nvGraphicFramePr>
        <p:xfrm>
          <a:off x="2260022" y="2834759"/>
          <a:ext cx="6090637" cy="2834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6" imgW="2019240" imgH="939600" progId="Equation.DSMT4">
                  <p:embed/>
                </p:oleObj>
              </mc:Choice>
              <mc:Fallback>
                <p:oleObj name="Equation" r:id="rId6" imgW="20192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0022" y="2834759"/>
                        <a:ext cx="6090637" cy="2834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796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728180"/>
              </p:ext>
            </p:extLst>
          </p:nvPr>
        </p:nvGraphicFramePr>
        <p:xfrm>
          <a:off x="623166" y="1653310"/>
          <a:ext cx="9786938" cy="301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4" imgW="3047760" imgH="939600" progId="Equation.DSMT4">
                  <p:embed/>
                </p:oleObj>
              </mc:Choice>
              <mc:Fallback>
                <p:oleObj name="Equation" r:id="rId4" imgW="304776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3166" y="1653310"/>
                        <a:ext cx="9786938" cy="301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150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566633"/>
              </p:ext>
            </p:extLst>
          </p:nvPr>
        </p:nvGraphicFramePr>
        <p:xfrm>
          <a:off x="1706563" y="1862138"/>
          <a:ext cx="7408862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4" imgW="2171520" imgH="888840" progId="Equation.DSMT4">
                  <p:embed/>
                </p:oleObj>
              </mc:Choice>
              <mc:Fallback>
                <p:oleObj name="Equation" r:id="rId4" imgW="217152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1862138"/>
                        <a:ext cx="7408862" cy="300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726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2CE3228-2F4E-48B0-9C6D-F3DBCBF396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67946"/>
              </p:ext>
            </p:extLst>
          </p:nvPr>
        </p:nvGraphicFramePr>
        <p:xfrm>
          <a:off x="2685143" y="2269218"/>
          <a:ext cx="5029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4" imgW="1117440" imgH="304560" progId="Equation.DSMT4">
                  <p:embed/>
                </p:oleObj>
              </mc:Choice>
              <mc:Fallback>
                <p:oleObj name="Equation" r:id="rId4" imgW="11174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85143" y="2269218"/>
                        <a:ext cx="50292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7388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BA44-FB6E-424A-9629-6D03AD51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52855" cy="1648402"/>
          </a:xfrm>
        </p:spPr>
        <p:txBody>
          <a:bodyPr/>
          <a:lstStyle/>
          <a:p>
            <a:r>
              <a:rPr lang="en-US" dirty="0"/>
              <a:t>The multivariate linear model.</a:t>
            </a:r>
          </a:p>
        </p:txBody>
      </p:sp>
    </p:spTree>
    <p:extLst>
      <p:ext uri="{BB962C8B-B14F-4D97-AF65-F5344CB8AC3E}">
        <p14:creationId xmlns:p14="http://schemas.microsoft.com/office/powerpoint/2010/main" val="398585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6695"/>
            <a:ext cx="5364480" cy="4023360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096376"/>
              </p:ext>
            </p:extLst>
          </p:nvPr>
        </p:nvGraphicFramePr>
        <p:xfrm>
          <a:off x="7550309" y="1863827"/>
          <a:ext cx="1622426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Equation" r:id="rId5" imgW="583947" imgH="228501" progId="Equation.DSMT4">
                  <p:embed/>
                </p:oleObj>
              </mc:Choice>
              <mc:Fallback>
                <p:oleObj name="Equation" r:id="rId5" imgW="583947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309" y="1863827"/>
                        <a:ext cx="1622426" cy="64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038369"/>
              </p:ext>
            </p:extLst>
          </p:nvPr>
        </p:nvGraphicFramePr>
        <p:xfrm>
          <a:off x="7553894" y="3868974"/>
          <a:ext cx="2574569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Equation" r:id="rId7" imgW="863225" imgH="241195" progId="Equation.DSMT4">
                  <p:embed/>
                </p:oleObj>
              </mc:Choice>
              <mc:Fallback>
                <p:oleObj name="Equation" r:id="rId7" imgW="863225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3894" y="3868974"/>
                        <a:ext cx="2574569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24257"/>
              </p:ext>
            </p:extLst>
          </p:nvPr>
        </p:nvGraphicFramePr>
        <p:xfrm>
          <a:off x="7550309" y="5050055"/>
          <a:ext cx="2152997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Equation" r:id="rId9" imgW="825500" imgH="241300" progId="Equation.DSMT4">
                  <p:embed/>
                </p:oleObj>
              </mc:Choice>
              <mc:Fallback>
                <p:oleObj name="Equation" r:id="rId9" imgW="8255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309" y="5050055"/>
                        <a:ext cx="2152997" cy="64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908103"/>
              </p:ext>
            </p:extLst>
          </p:nvPr>
        </p:nvGraphicFramePr>
        <p:xfrm>
          <a:off x="7550309" y="2832134"/>
          <a:ext cx="2338937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Equation" r:id="rId11" imgW="774364" imgH="241195" progId="Equation.DSMT4">
                  <p:embed/>
                </p:oleObj>
              </mc:Choice>
              <mc:Fallback>
                <p:oleObj name="Equation" r:id="rId11" imgW="774364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309" y="2832134"/>
                        <a:ext cx="2338937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54993"/>
              </p:ext>
            </p:extLst>
          </p:nvPr>
        </p:nvGraphicFramePr>
        <p:xfrm>
          <a:off x="7469188" y="650875"/>
          <a:ext cx="3430587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Equation" r:id="rId13" imgW="1066680" imgH="228600" progId="Equation.DSMT4">
                  <p:embed/>
                </p:oleObj>
              </mc:Choice>
              <mc:Fallback>
                <p:oleObj name="Equation" r:id="rId13" imgW="1066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188" y="650875"/>
                        <a:ext cx="3430587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24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8D13-A537-4C55-B412-C5EB1D06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simple linear regression model.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D7AD2ED-55DB-41F3-933C-AC2235A531D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914401" y="1981200"/>
          <a:ext cx="8671167" cy="2651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4" imgW="3073320" imgH="939600" progId="Equation.DSMT4">
                  <p:embed/>
                </p:oleObj>
              </mc:Choice>
              <mc:Fallback>
                <p:oleObj name="Equation" r:id="rId4" imgW="3073320" imgH="9396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D7AD2ED-55DB-41F3-933C-AC2235A531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1" y="1981200"/>
                        <a:ext cx="8671167" cy="2651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3938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8D13-A537-4C55-B412-C5EB1D06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multiple linear regression model.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D7AD2ED-55DB-41F3-933C-AC2235A531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686431"/>
              </p:ext>
            </p:extLst>
          </p:nvPr>
        </p:nvGraphicFramePr>
        <p:xfrm>
          <a:off x="-180159" y="2416631"/>
          <a:ext cx="10951241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4" imgW="5359320" imgH="939600" progId="Equation.DSMT4">
                  <p:embed/>
                </p:oleObj>
              </mc:Choice>
              <mc:Fallback>
                <p:oleObj name="Equation" r:id="rId4" imgW="5359320" imgH="9396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D7AD2ED-55DB-41F3-933C-AC2235A531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80159" y="2416631"/>
                        <a:ext cx="10951241" cy="192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814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12913" y="805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981201" y="2054997"/>
          <a:ext cx="38004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3" imgW="1904760" imgH="241200" progId="Equation.DSMT4">
                  <p:embed/>
                </p:oleObj>
              </mc:Choice>
              <mc:Fallback>
                <p:oleObj name="Equation" r:id="rId3" imgW="1904760" imgH="241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2054997"/>
                        <a:ext cx="380047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879601" y="2967039"/>
          <a:ext cx="629761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5" imgW="2743200" imgH="241200" progId="Equation.DSMT4">
                  <p:embed/>
                </p:oleObj>
              </mc:Choice>
              <mc:Fallback>
                <p:oleObj name="Equation" r:id="rId5" imgW="2743200" imgH="241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1" y="2967039"/>
                        <a:ext cx="6297613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12913" y="805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941514" y="3754438"/>
          <a:ext cx="42243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tion" r:id="rId7" imgW="1981080" imgH="431640" progId="Equation.DSMT4">
                  <p:embed/>
                </p:oleObj>
              </mc:Choice>
              <mc:Fallback>
                <p:oleObj name="Equation" r:id="rId7" imgW="1981080" imgH="4316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4" y="3754438"/>
                        <a:ext cx="422433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712913" y="805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925638" y="4953001"/>
          <a:ext cx="640715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Equation" r:id="rId9" imgW="2933640" imgH="507960" progId="Equation.DSMT4">
                  <p:embed/>
                </p:oleObj>
              </mc:Choice>
              <mc:Fallback>
                <p:oleObj name="Equation" r:id="rId9" imgW="2933640" imgH="50796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4953001"/>
                        <a:ext cx="6407150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504112" y="2034687"/>
            <a:ext cx="86145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dirty="0"/>
              <a:t>Data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60435" y="3048001"/>
            <a:ext cx="166770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dirty="0"/>
              <a:t>Assumption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24367" y="3980763"/>
            <a:ext cx="285603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dirty="0"/>
              <a:t>Total Squared “Error”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8259762" y="4479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59762" y="4479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2316973" y="45720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The Method of Least Squares</a:t>
            </a:r>
          </a:p>
        </p:txBody>
      </p:sp>
    </p:spTree>
    <p:extLst>
      <p:ext uri="{BB962C8B-B14F-4D97-AF65-F5344CB8AC3E}">
        <p14:creationId xmlns:p14="http://schemas.microsoft.com/office/powerpoint/2010/main" val="98939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1DA1E46-8738-4417-9768-95E3B42861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027742"/>
              </p:ext>
            </p:extLst>
          </p:nvPr>
        </p:nvGraphicFramePr>
        <p:xfrm>
          <a:off x="2685143" y="2269218"/>
          <a:ext cx="5029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1117440" imgH="304560" progId="Equation.DSMT4">
                  <p:embed/>
                </p:oleObj>
              </mc:Choice>
              <mc:Fallback>
                <p:oleObj name="Equation" r:id="rId3" imgW="1117440" imgH="304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2CE3228-2F4E-48B0-9C6D-F3DBCBF396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5143" y="2269218"/>
                        <a:ext cx="50292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5548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76F61-A45F-4704-8253-CBB5F203B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statistical things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A0DEC8-3976-44C9-B479-04B1B2D9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BB7E0-0EE3-4C86-B374-4E5427E7C0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705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44"/>
          <p:cNvSpPr>
            <a:spLocks noGrp="1" noChangeArrowheads="1"/>
          </p:cNvSpPr>
          <p:nvPr>
            <p:ph type="title"/>
          </p:nvPr>
        </p:nvSpPr>
        <p:spPr>
          <a:xfrm>
            <a:off x="609600" y="41277"/>
            <a:ext cx="10972800" cy="950911"/>
          </a:xfrm>
        </p:spPr>
        <p:txBody>
          <a:bodyPr/>
          <a:lstStyle/>
          <a:p>
            <a:pPr eaLnBrk="1" hangingPunct="1"/>
            <a:r>
              <a:rPr lang="en-US" dirty="0"/>
              <a:t>The Baseline (Null) Model</a:t>
            </a:r>
          </a:p>
        </p:txBody>
      </p:sp>
      <p:sp>
        <p:nvSpPr>
          <p:cNvPr id="5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10059-E3D9-4F11-83B1-98DCA25F37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13" name="Rectangle 68"/>
          <p:cNvSpPr>
            <a:spLocks noChangeArrowheads="1"/>
          </p:cNvSpPr>
          <p:nvPr/>
        </p:nvSpPr>
        <p:spPr bwMode="auto">
          <a:xfrm>
            <a:off x="2362200" y="1143000"/>
            <a:ext cx="7162800" cy="51054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47109" name="Picture 5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400800" cy="480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14:hiddenLine>
            </a:ext>
          </a:extLst>
        </p:spPr>
      </p:pic>
      <p:sp>
        <p:nvSpPr>
          <p:cNvPr id="47110" name="TextBox 514"/>
          <p:cNvSpPr txBox="1">
            <a:spLocks noChangeArrowheads="1"/>
          </p:cNvSpPr>
          <p:nvPr/>
        </p:nvSpPr>
        <p:spPr bwMode="auto">
          <a:xfrm>
            <a:off x="9220200" y="3048001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y-GB" b="1">
                <a:solidFill>
                  <a:prstClr val="black"/>
                </a:solidFill>
                <a:cs typeface="Arial" charset="0"/>
              </a:rPr>
              <a:t>¯</a:t>
            </a:r>
            <a:endParaRPr lang="en-US" b="1">
              <a:solidFill>
                <a:prstClr val="black"/>
              </a:solidFill>
              <a:latin typeface="MS Reference 1" pitchFamily="2" charset="2"/>
            </a:endParaRPr>
          </a:p>
        </p:txBody>
      </p:sp>
      <p:sp>
        <p:nvSpPr>
          <p:cNvPr id="47111" name="Rectangle 515"/>
          <p:cNvSpPr>
            <a:spLocks noChangeArrowheads="1"/>
          </p:cNvSpPr>
          <p:nvPr/>
        </p:nvSpPr>
        <p:spPr bwMode="auto">
          <a:xfrm>
            <a:off x="9220201" y="3124201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1F497D"/>
                </a:solidFill>
                <a:latin typeface="Arial" charset="0"/>
              </a:rPr>
              <a:t>Y</a:t>
            </a:r>
            <a:endParaRPr lang="en-US" sz="2400">
              <a:solidFill>
                <a:srgbClr val="1F497D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9566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77"/>
          <p:cNvSpPr>
            <a:spLocks noGrp="1" noChangeArrowheads="1"/>
          </p:cNvSpPr>
          <p:nvPr>
            <p:ph type="title"/>
          </p:nvPr>
        </p:nvSpPr>
        <p:spPr>
          <a:xfrm>
            <a:off x="609600" y="222248"/>
            <a:ext cx="10972800" cy="6794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Explained versus Unexplained Variability</a:t>
            </a:r>
            <a:br>
              <a:rPr lang="en-US" dirty="0"/>
            </a:br>
            <a:endParaRPr lang="en-US" dirty="0"/>
          </a:p>
        </p:txBody>
      </p:sp>
      <p:sp>
        <p:nvSpPr>
          <p:cNvPr id="27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1E4C8-EBAA-4243-A1C0-2E8D6CA7E2F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grpSp>
        <p:nvGrpSpPr>
          <p:cNvPr id="48132" name="Group 26"/>
          <p:cNvGrpSpPr>
            <a:grpSpLocks/>
          </p:cNvGrpSpPr>
          <p:nvPr/>
        </p:nvGrpSpPr>
        <p:grpSpPr bwMode="auto">
          <a:xfrm>
            <a:off x="2362201" y="1143000"/>
            <a:ext cx="7212013" cy="5105400"/>
            <a:chOff x="838200" y="1143000"/>
            <a:chExt cx="7211950" cy="5105400"/>
          </a:xfrm>
        </p:grpSpPr>
        <p:sp>
          <p:nvSpPr>
            <p:cNvPr id="280" name="Rectangle 68"/>
            <p:cNvSpPr>
              <a:spLocks noChangeArrowheads="1"/>
            </p:cNvSpPr>
            <p:nvPr/>
          </p:nvSpPr>
          <p:spPr bwMode="auto">
            <a:xfrm>
              <a:off x="838200" y="1143000"/>
              <a:ext cx="7162737" cy="5105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prstClr val="black"/>
                </a:solidFill>
                <a:latin typeface="Arial"/>
              </a:endParaRPr>
            </a:p>
          </p:txBody>
        </p:sp>
        <p:pic>
          <p:nvPicPr>
            <p:cNvPr id="48134" name="Picture 27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1295400"/>
              <a:ext cx="6400800" cy="480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med" len="lg"/>
                  <a:tailEnd type="none" w="med" len="lg"/>
                </a14:hiddenLine>
              </a:ext>
            </a:extLst>
          </p:spPr>
        </p:pic>
        <p:sp>
          <p:nvSpPr>
            <p:cNvPr id="48135" name="Rectangle 281"/>
            <p:cNvSpPr>
              <a:spLocks noChangeArrowheads="1"/>
            </p:cNvSpPr>
            <p:nvPr/>
          </p:nvSpPr>
          <p:spPr bwMode="auto">
            <a:xfrm>
              <a:off x="7659625" y="3352800"/>
              <a:ext cx="3905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prstClr val="black"/>
                  </a:solidFill>
                  <a:latin typeface="Arial" charset="0"/>
                </a:rPr>
                <a:t>Y</a:t>
              </a:r>
              <a:endParaRPr lang="en-US" sz="24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8136" name="TextBox 282"/>
            <p:cNvSpPr txBox="1">
              <a:spLocks noChangeArrowheads="1"/>
            </p:cNvSpPr>
            <p:nvPr/>
          </p:nvSpPr>
          <p:spPr bwMode="auto">
            <a:xfrm>
              <a:off x="7659625" y="3276600"/>
              <a:ext cx="381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y-GB" b="1">
                  <a:solidFill>
                    <a:prstClr val="black"/>
                  </a:solidFill>
                  <a:cs typeface="Arial" charset="0"/>
                </a:rPr>
                <a:t>¯</a:t>
              </a:r>
              <a:endParaRPr lang="en-US" b="1">
                <a:solidFill>
                  <a:prstClr val="black"/>
                </a:solidFill>
                <a:latin typeface="MS Reference 1" pitchFamily="2" charset="2"/>
              </a:endParaRPr>
            </a:p>
          </p:txBody>
        </p:sp>
        <p:sp>
          <p:nvSpPr>
            <p:cNvPr id="285" name="TextBox 284"/>
            <p:cNvSpPr txBox="1"/>
            <p:nvPr/>
          </p:nvSpPr>
          <p:spPr bwMode="auto">
            <a:xfrm>
              <a:off x="5662571" y="3660775"/>
              <a:ext cx="2033569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dirty="0">
                  <a:solidFill>
                    <a:srgbClr val="002060"/>
                  </a:solidFill>
                </a:rPr>
                <a:t>Y = </a:t>
              </a:r>
              <a:r>
                <a:rPr lang="en-US" sz="2400" b="1" dirty="0">
                  <a:solidFill>
                    <a:srgbClr val="002060"/>
                  </a:solidFill>
                  <a:latin typeface="Symbol" pitchFamily="18" charset="2"/>
                </a:rPr>
                <a:t>b</a:t>
              </a:r>
              <a:r>
                <a:rPr lang="en-US" sz="2400" b="1" baseline="-25000" dirty="0">
                  <a:solidFill>
                    <a:srgbClr val="002060"/>
                  </a:solidFill>
                  <a:latin typeface="Arial"/>
                </a:rPr>
                <a:t>0 </a:t>
              </a:r>
              <a:r>
                <a:rPr lang="en-US" sz="2400" b="1" dirty="0">
                  <a:solidFill>
                    <a:srgbClr val="002060"/>
                  </a:solidFill>
                  <a:latin typeface="Arial"/>
                </a:rPr>
                <a:t>+ </a:t>
              </a:r>
              <a:r>
                <a:rPr lang="en-US" sz="2400" b="1" dirty="0">
                  <a:solidFill>
                    <a:srgbClr val="002060"/>
                  </a:solidFill>
                  <a:latin typeface="Symbol" pitchFamily="18" charset="2"/>
                </a:rPr>
                <a:t>b</a:t>
              </a:r>
              <a:r>
                <a:rPr lang="en-US" sz="2400" b="1" baseline="-25000" dirty="0">
                  <a:solidFill>
                    <a:srgbClr val="002060"/>
                  </a:solidFill>
                  <a:latin typeface="Arial"/>
                </a:rPr>
                <a:t>1</a:t>
              </a:r>
              <a:r>
                <a:rPr lang="en-US" sz="2400" b="1" dirty="0">
                  <a:solidFill>
                    <a:srgbClr val="002060"/>
                  </a:solidFill>
                  <a:latin typeface="Arial"/>
                </a:rPr>
                <a:t>X</a:t>
              </a:r>
            </a:p>
          </p:txBody>
        </p:sp>
        <p:cxnSp>
          <p:nvCxnSpPr>
            <p:cNvPr id="48138" name="Straight Arrow Connector 288"/>
            <p:cNvCxnSpPr>
              <a:cxnSpLocks noChangeShapeType="1"/>
            </p:cNvCxnSpPr>
            <p:nvPr/>
          </p:nvCxnSpPr>
          <p:spPr bwMode="auto">
            <a:xfrm rot="16200000" flipV="1">
              <a:off x="5562600" y="2971800"/>
              <a:ext cx="914400" cy="457200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1" name="TextBox 290"/>
            <p:cNvSpPr txBox="1"/>
            <p:nvPr/>
          </p:nvSpPr>
          <p:spPr>
            <a:xfrm>
              <a:off x="2285987" y="3962400"/>
              <a:ext cx="228598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black"/>
                  </a:solidFill>
                </a:rPr>
                <a:t>*</a:t>
              </a:r>
            </a:p>
          </p:txBody>
        </p:sp>
        <p:sp>
          <p:nvSpPr>
            <p:cNvPr id="48149" name="TextBox 23"/>
            <p:cNvSpPr txBox="1">
              <a:spLocks noChangeArrowheads="1"/>
            </p:cNvSpPr>
            <p:nvPr/>
          </p:nvSpPr>
          <p:spPr bwMode="auto">
            <a:xfrm>
              <a:off x="5676595" y="3511296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^</a:t>
              </a:r>
            </a:p>
          </p:txBody>
        </p:sp>
        <p:sp>
          <p:nvSpPr>
            <p:cNvPr id="48150" name="TextBox 24"/>
            <p:cNvSpPr txBox="1">
              <a:spLocks noChangeArrowheads="1"/>
            </p:cNvSpPr>
            <p:nvPr/>
          </p:nvSpPr>
          <p:spPr bwMode="auto">
            <a:xfrm>
              <a:off x="6195974" y="3511296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^</a:t>
              </a:r>
            </a:p>
          </p:txBody>
        </p:sp>
        <p:sp>
          <p:nvSpPr>
            <p:cNvPr id="48151" name="TextBox 25"/>
            <p:cNvSpPr txBox="1">
              <a:spLocks noChangeArrowheads="1"/>
            </p:cNvSpPr>
            <p:nvPr/>
          </p:nvSpPr>
          <p:spPr bwMode="auto">
            <a:xfrm>
              <a:off x="6795820" y="3511296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^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764683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DD6A2-6466-41A4-841D-A67BC8B8A3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074" y="0"/>
            <a:ext cx="8314336" cy="14630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21074" y="1733283"/>
            <a:ext cx="74407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SST           =      SSR   +             SSE</a:t>
            </a:r>
          </a:p>
        </p:txBody>
      </p:sp>
    </p:spTree>
    <p:extLst>
      <p:ext uri="{BB962C8B-B14F-4D97-AF65-F5344CB8AC3E}">
        <p14:creationId xmlns:p14="http://schemas.microsoft.com/office/powerpoint/2010/main" val="191738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23DDC-E02A-4768-9043-617F06AC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538866"/>
            <a:ext cx="10972800" cy="1143000"/>
          </a:xfrm>
        </p:spPr>
        <p:txBody>
          <a:bodyPr/>
          <a:lstStyle/>
          <a:p>
            <a:r>
              <a:rPr lang="en-US" dirty="0"/>
              <a:t>Linear Regression with Proc Reg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8A370F-735B-4D94-A7A8-56AA0BD9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BB7E0-0EE3-4C86-B374-4E5427E7C0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506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505" y="1043732"/>
            <a:ext cx="1199949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"Height and FEV in 12 boys, 10-15 years old"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fev1ht;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input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height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@@;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"Forced Expiratory Volume (liters)"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height=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"Height (cm)"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datalines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134  1.7     158  2.7  138  1.9     162  3.0  150  2.2     174  3.8 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142  2.0     166  3.1 146  2.1     170  3.4 154  2.5     178  3.9 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*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fev1ht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order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height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3411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485888"/>
              </p:ext>
            </p:extLst>
          </p:nvPr>
        </p:nvGraphicFramePr>
        <p:xfrm>
          <a:off x="3254827" y="2263487"/>
          <a:ext cx="40433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4" imgW="1257120" imgH="228600" progId="Equation.DSMT4">
                  <p:embed/>
                </p:oleObj>
              </mc:Choice>
              <mc:Fallback>
                <p:oleObj name="Equation" r:id="rId4" imgW="1257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827" y="2263487"/>
                        <a:ext cx="4043363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677610"/>
              </p:ext>
            </p:extLst>
          </p:nvPr>
        </p:nvGraphicFramePr>
        <p:xfrm>
          <a:off x="3762033" y="4107703"/>
          <a:ext cx="302895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6" imgW="1002960" imgH="241200" progId="Equation.DSMT4">
                  <p:embed/>
                </p:oleObj>
              </mc:Choice>
              <mc:Fallback>
                <p:oleObj name="Equation" r:id="rId6" imgW="10029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033" y="4107703"/>
                        <a:ext cx="3028950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719682"/>
              </p:ext>
            </p:extLst>
          </p:nvPr>
        </p:nvGraphicFramePr>
        <p:xfrm>
          <a:off x="3306763" y="5951538"/>
          <a:ext cx="39401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8" imgW="1511280" imgH="241200" progId="Equation.DSMT4">
                  <p:embed/>
                </p:oleObj>
              </mc:Choice>
              <mc:Fallback>
                <p:oleObj name="Equation" r:id="rId8" imgW="15112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5951538"/>
                        <a:ext cx="3940175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D77CE89-6284-40E1-9AF4-C153726BC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939618"/>
              </p:ext>
            </p:extLst>
          </p:nvPr>
        </p:nvGraphicFramePr>
        <p:xfrm>
          <a:off x="3837290" y="465151"/>
          <a:ext cx="2152997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Equation" r:id="rId10" imgW="825500" imgH="241300" progId="Equation.DSMT4">
                  <p:embed/>
                </p:oleObj>
              </mc:Choice>
              <mc:Fallback>
                <p:oleObj name="Equation" r:id="rId10" imgW="825500" imgH="2413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7290" y="465151"/>
                        <a:ext cx="2152997" cy="64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783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3" y="2035697"/>
            <a:ext cx="8752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=fev1ht;</a:t>
            </a:r>
          </a:p>
          <a:p>
            <a:r>
              <a:rPr lang="en-US" sz="24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=height;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22297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63915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"Height and FEV in 12 boys, 10-15 years old"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=fev1ht;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=height/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markerattrs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=blue symbol=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CircleFilled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size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=height;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LABELATTRS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=Black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Family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=Arial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Size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Style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=Italic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Weight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=Bold)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valueattrs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size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pt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weight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=bold);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LABELATTRS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=Black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Family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=Arial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Size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Style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=Italic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Weight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=Bold)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valueattrs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size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pt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weight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=bold);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442653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7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906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340" y="227330"/>
            <a:ext cx="112158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80"/>
                </a:solidFill>
                <a:latin typeface="Lucida Console"/>
              </a:rPr>
              <a:t>proc</a:t>
            </a:r>
            <a:r>
              <a:rPr lang="en-US" sz="36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3600" b="1" dirty="0" err="1">
                <a:solidFill>
                  <a:srgbClr val="000080"/>
                </a:solidFill>
                <a:latin typeface="Lucida Console"/>
              </a:rPr>
              <a:t>reg</a:t>
            </a:r>
            <a:r>
              <a:rPr lang="en-US" sz="36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Lucida Console"/>
              </a:rPr>
              <a:t>data</a:t>
            </a:r>
            <a:r>
              <a:rPr lang="en-US" sz="3600" dirty="0">
                <a:solidFill>
                  <a:srgbClr val="000000"/>
                </a:solidFill>
                <a:latin typeface="Lucida Console"/>
              </a:rPr>
              <a:t>=fev1ht plots=none;</a:t>
            </a:r>
          </a:p>
          <a:p>
            <a:r>
              <a:rPr lang="en-US" sz="3600" dirty="0">
                <a:solidFill>
                  <a:srgbClr val="0000FF"/>
                </a:solidFill>
                <a:latin typeface="Lucida Console"/>
              </a:rPr>
              <a:t>model</a:t>
            </a:r>
            <a:r>
              <a:rPr lang="en-US" sz="36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ucida Console"/>
              </a:rPr>
              <a:t>fev</a:t>
            </a:r>
            <a:r>
              <a:rPr lang="en-US" sz="3600" dirty="0">
                <a:solidFill>
                  <a:srgbClr val="000000"/>
                </a:solidFill>
                <a:latin typeface="Lucida Console"/>
              </a:rPr>
              <a:t>=height;</a:t>
            </a:r>
          </a:p>
          <a:p>
            <a:r>
              <a:rPr lang="en-US" sz="3600" b="1" dirty="0">
                <a:solidFill>
                  <a:srgbClr val="000080"/>
                </a:solidFill>
                <a:latin typeface="Lucida Console"/>
              </a:rPr>
              <a:t>quit</a:t>
            </a:r>
            <a:r>
              <a:rPr lang="en-US" sz="3600" dirty="0">
                <a:solidFill>
                  <a:srgbClr val="000000"/>
                </a:solidFill>
                <a:latin typeface="Lucida Console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5197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DD6A2-6466-41A4-841D-A67BC8B8A3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967" y="0"/>
            <a:ext cx="1098884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reg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=fev1ht </a:t>
            </a:r>
            <a:r>
              <a:rPr lang="en-US" sz="32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=height;</a:t>
            </a:r>
          </a:p>
          <a:p>
            <a:r>
              <a:rPr lang="en-US" sz="3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3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32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mean(</a:t>
            </a:r>
            <a:r>
              <a:rPr lang="en-US" sz="3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: </a:t>
            </a:r>
            <a:r>
              <a:rPr lang="en-US" sz="3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mnfev</a:t>
            </a:r>
            <a:endParaRPr lang="en-US" sz="3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fev1ht;</a:t>
            </a:r>
          </a:p>
          <a:p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intercept,height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: a, : b</a:t>
            </a:r>
          </a:p>
          <a:p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betas;</a:t>
            </a:r>
          </a:p>
          <a:p>
            <a:r>
              <a:rPr lang="en-US" sz="3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3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3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mnfev</a:t>
            </a:r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&amp;a &amp;b;</a:t>
            </a:r>
          </a:p>
          <a:p>
            <a:endParaRPr lang="en-US" sz="32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31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DD6A2-6466-41A4-841D-A67BC8B8A3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35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96741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totalssq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modelssq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errorssq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); 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fev1ht end=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eod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fevhat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=&amp;a+&amp;b*height;</a:t>
            </a:r>
            <a:r>
              <a:rPr lang="en-US" sz="2800" dirty="0">
                <a:solidFill>
                  <a:srgbClr val="008000"/>
                </a:solidFill>
                <a:latin typeface="Lucida Console" panose="020B0609040504020204" pitchFamily="49" charset="0"/>
              </a:rPr>
              <a:t>/*predicted FEV*/</a:t>
            </a:r>
            <a:endParaRPr lang="en-US" sz="2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fevresid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fev-fevhat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2800" dirty="0">
                <a:solidFill>
                  <a:srgbClr val="008000"/>
                </a:solidFill>
                <a:latin typeface="Lucida Console" panose="020B0609040504020204" pitchFamily="49" charset="0"/>
              </a:rPr>
              <a:t>/* residual FEV*/</a:t>
            </a:r>
            <a:endParaRPr lang="en-US" sz="2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residsq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fevresid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**</a:t>
            </a:r>
            <a:r>
              <a:rPr lang="en-US" sz="2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errorssq+residsq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totalssq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+(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fev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-&amp;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mnfev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)**</a:t>
            </a:r>
            <a:r>
              <a:rPr lang="en-US" sz="2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eod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modelssq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totalssq-errorssq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</a:t>
            </a:r>
            <a:r>
              <a:rPr lang="en-US" sz="2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8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8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0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Assumptions of Simple Linear Regression</a:t>
            </a:r>
            <a:br>
              <a:rPr lang="en-US"/>
            </a:br>
            <a:endParaRPr lang="en-US"/>
          </a:p>
        </p:txBody>
      </p:sp>
      <p:sp>
        <p:nvSpPr>
          <p:cNvPr id="46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F2F1A-A114-4061-8D8B-2EE09D0448C8}" type="slidenum">
              <a:rPr lang="en-US"/>
              <a:pPr>
                <a:defRPr/>
              </a:pPr>
              <a:t>4</a:t>
            </a:fld>
            <a:endParaRPr lang="en-US" b="0" dirty="0">
              <a:latin typeface="Times New Roman" pitchFamily="18" charset="0"/>
            </a:endParaRPr>
          </a:p>
        </p:txBody>
      </p:sp>
      <p:sp>
        <p:nvSpPr>
          <p:cNvPr id="1404" name="Rectangle 68"/>
          <p:cNvSpPr>
            <a:spLocks noChangeArrowheads="1"/>
          </p:cNvSpPr>
          <p:nvPr/>
        </p:nvSpPr>
        <p:spPr bwMode="auto">
          <a:xfrm>
            <a:off x="2362200" y="1143000"/>
            <a:ext cx="7162800" cy="51054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</a:endParaRPr>
          </a:p>
        </p:txBody>
      </p:sp>
      <p:pic>
        <p:nvPicPr>
          <p:cNvPr id="50181" name="Picture 4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6705600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14:hiddenLine>
            </a:ext>
          </a:extLst>
        </p:spPr>
      </p:pic>
      <p:grpSp>
        <p:nvGrpSpPr>
          <p:cNvPr id="50182" name="Group 1451"/>
          <p:cNvGrpSpPr>
            <a:grpSpLocks/>
          </p:cNvGrpSpPr>
          <p:nvPr/>
        </p:nvGrpSpPr>
        <p:grpSpPr bwMode="auto">
          <a:xfrm>
            <a:off x="3810000" y="3810000"/>
            <a:ext cx="458788" cy="1066800"/>
            <a:chOff x="3200400" y="3429000"/>
            <a:chExt cx="458788" cy="911225"/>
          </a:xfrm>
        </p:grpSpPr>
        <p:grpSp>
          <p:nvGrpSpPr>
            <p:cNvPr id="50213" name="Group 1406"/>
            <p:cNvGrpSpPr>
              <a:grpSpLocks/>
            </p:cNvGrpSpPr>
            <p:nvPr/>
          </p:nvGrpSpPr>
          <p:grpSpPr bwMode="auto">
            <a:xfrm>
              <a:off x="3200400" y="3429000"/>
              <a:ext cx="458788" cy="911225"/>
              <a:chOff x="6408738" y="1895476"/>
              <a:chExt cx="458788" cy="911225"/>
            </a:xfrm>
          </p:grpSpPr>
          <p:sp>
            <p:nvSpPr>
              <p:cNvPr id="50215" name="Freeform 887"/>
              <p:cNvSpPr>
                <a:spLocks/>
              </p:cNvSpPr>
              <p:nvPr/>
            </p:nvSpPr>
            <p:spPr bwMode="auto">
              <a:xfrm>
                <a:off x="6802438" y="2636838"/>
                <a:ext cx="63500" cy="169863"/>
              </a:xfrm>
              <a:custGeom>
                <a:avLst/>
                <a:gdLst>
                  <a:gd name="T0" fmla="*/ 0 w 160"/>
                  <a:gd name="T1" fmla="*/ 2147483647 h 428"/>
                  <a:gd name="T2" fmla="*/ 0 w 160"/>
                  <a:gd name="T3" fmla="*/ 2147483647 h 428"/>
                  <a:gd name="T4" fmla="*/ 0 w 160"/>
                  <a:gd name="T5" fmla="*/ 2147483647 h 428"/>
                  <a:gd name="T6" fmla="*/ 2147483647 w 160"/>
                  <a:gd name="T7" fmla="*/ 2147483647 h 428"/>
                  <a:gd name="T8" fmla="*/ 2147483647 w 160"/>
                  <a:gd name="T9" fmla="*/ 2147483647 h 428"/>
                  <a:gd name="T10" fmla="*/ 2147483647 w 160"/>
                  <a:gd name="T11" fmla="*/ 2147483647 h 428"/>
                  <a:gd name="T12" fmla="*/ 2147483647 w 160"/>
                  <a:gd name="T13" fmla="*/ 2147483647 h 428"/>
                  <a:gd name="T14" fmla="*/ 2147483647 w 160"/>
                  <a:gd name="T15" fmla="*/ 2147483647 h 428"/>
                  <a:gd name="T16" fmla="*/ 2147483647 w 160"/>
                  <a:gd name="T17" fmla="*/ 2147483647 h 428"/>
                  <a:gd name="T18" fmla="*/ 2147483647 w 160"/>
                  <a:gd name="T19" fmla="*/ 2147483647 h 428"/>
                  <a:gd name="T20" fmla="*/ 2147483647 w 160"/>
                  <a:gd name="T21" fmla="*/ 2147483647 h 428"/>
                  <a:gd name="T22" fmla="*/ 2147483647 w 160"/>
                  <a:gd name="T23" fmla="*/ 2147483647 h 428"/>
                  <a:gd name="T24" fmla="*/ 2147483647 w 160"/>
                  <a:gd name="T25" fmla="*/ 2147483647 h 428"/>
                  <a:gd name="T26" fmla="*/ 2147483647 w 160"/>
                  <a:gd name="T27" fmla="*/ 2147483647 h 428"/>
                  <a:gd name="T28" fmla="*/ 2147483647 w 160"/>
                  <a:gd name="T29" fmla="*/ 2147483647 h 428"/>
                  <a:gd name="T30" fmla="*/ 2147483647 w 160"/>
                  <a:gd name="T31" fmla="*/ 2147483647 h 428"/>
                  <a:gd name="T32" fmla="*/ 2147483647 w 160"/>
                  <a:gd name="T33" fmla="*/ 2147483647 h 428"/>
                  <a:gd name="T34" fmla="*/ 2147483647 w 160"/>
                  <a:gd name="T35" fmla="*/ 2147483647 h 428"/>
                  <a:gd name="T36" fmla="*/ 2147483647 w 160"/>
                  <a:gd name="T37" fmla="*/ 2147483647 h 428"/>
                  <a:gd name="T38" fmla="*/ 2147483647 w 160"/>
                  <a:gd name="T39" fmla="*/ 2147483647 h 428"/>
                  <a:gd name="T40" fmla="*/ 2147483647 w 160"/>
                  <a:gd name="T41" fmla="*/ 2147483647 h 428"/>
                  <a:gd name="T42" fmla="*/ 2147483647 w 160"/>
                  <a:gd name="T43" fmla="*/ 2147483647 h 428"/>
                  <a:gd name="T44" fmla="*/ 2147483647 w 160"/>
                  <a:gd name="T45" fmla="*/ 2147483647 h 428"/>
                  <a:gd name="T46" fmla="*/ 2147483647 w 160"/>
                  <a:gd name="T47" fmla="*/ 2147483647 h 428"/>
                  <a:gd name="T48" fmla="*/ 2147483647 w 160"/>
                  <a:gd name="T49" fmla="*/ 2147483647 h 428"/>
                  <a:gd name="T50" fmla="*/ 2147483647 w 160"/>
                  <a:gd name="T51" fmla="*/ 2147483647 h 428"/>
                  <a:gd name="T52" fmla="*/ 2147483647 w 160"/>
                  <a:gd name="T53" fmla="*/ 2147483647 h 428"/>
                  <a:gd name="T54" fmla="*/ 2147483647 w 160"/>
                  <a:gd name="T55" fmla="*/ 2147483647 h 428"/>
                  <a:gd name="T56" fmla="*/ 2147483647 w 160"/>
                  <a:gd name="T57" fmla="*/ 2147483647 h 428"/>
                  <a:gd name="T58" fmla="*/ 2147483647 w 160"/>
                  <a:gd name="T59" fmla="*/ 2147483647 h 428"/>
                  <a:gd name="T60" fmla="*/ 2147483647 w 160"/>
                  <a:gd name="T61" fmla="*/ 2147483647 h 428"/>
                  <a:gd name="T62" fmla="*/ 2147483647 w 160"/>
                  <a:gd name="T63" fmla="*/ 2147483647 h 428"/>
                  <a:gd name="T64" fmla="*/ 2147483647 w 160"/>
                  <a:gd name="T65" fmla="*/ 2147483647 h 428"/>
                  <a:gd name="T66" fmla="*/ 2147483647 w 160"/>
                  <a:gd name="T67" fmla="*/ 2147483647 h 428"/>
                  <a:gd name="T68" fmla="*/ 2147483647 w 160"/>
                  <a:gd name="T69" fmla="*/ 2147483647 h 428"/>
                  <a:gd name="T70" fmla="*/ 2147483647 w 160"/>
                  <a:gd name="T71" fmla="*/ 2147483647 h 428"/>
                  <a:gd name="T72" fmla="*/ 2147483647 w 160"/>
                  <a:gd name="T73" fmla="*/ 2147483647 h 428"/>
                  <a:gd name="T74" fmla="*/ 2147483647 w 160"/>
                  <a:gd name="T75" fmla="*/ 2147483647 h 428"/>
                  <a:gd name="T76" fmla="*/ 2147483647 w 160"/>
                  <a:gd name="T77" fmla="*/ 2147483647 h 428"/>
                  <a:gd name="T78" fmla="*/ 2147483647 w 160"/>
                  <a:gd name="T79" fmla="*/ 2147483647 h 428"/>
                  <a:gd name="T80" fmla="*/ 2147483647 w 160"/>
                  <a:gd name="T81" fmla="*/ 2147483647 h 428"/>
                  <a:gd name="T82" fmla="*/ 2147483647 w 160"/>
                  <a:gd name="T83" fmla="*/ 2147483647 h 428"/>
                  <a:gd name="T84" fmla="*/ 2147483647 w 160"/>
                  <a:gd name="T85" fmla="*/ 2147483647 h 428"/>
                  <a:gd name="T86" fmla="*/ 2147483647 w 160"/>
                  <a:gd name="T87" fmla="*/ 2147483647 h 428"/>
                  <a:gd name="T88" fmla="*/ 2147483647 w 160"/>
                  <a:gd name="T89" fmla="*/ 2147483647 h 428"/>
                  <a:gd name="T90" fmla="*/ 2147483647 w 160"/>
                  <a:gd name="T91" fmla="*/ 2147483647 h 428"/>
                  <a:gd name="T92" fmla="*/ 2147483647 w 160"/>
                  <a:gd name="T93" fmla="*/ 2147483647 h 428"/>
                  <a:gd name="T94" fmla="*/ 2147483647 w 160"/>
                  <a:gd name="T95" fmla="*/ 2147483647 h 428"/>
                  <a:gd name="T96" fmla="*/ 2147483647 w 160"/>
                  <a:gd name="T97" fmla="*/ 2147483647 h 428"/>
                  <a:gd name="T98" fmla="*/ 2147483647 w 160"/>
                  <a:gd name="T99" fmla="*/ 2147483647 h 428"/>
                  <a:gd name="T100" fmla="*/ 2147483647 w 160"/>
                  <a:gd name="T101" fmla="*/ 0 h 428"/>
                  <a:gd name="T102" fmla="*/ 2147483647 w 160"/>
                  <a:gd name="T103" fmla="*/ 0 h 428"/>
                  <a:gd name="T104" fmla="*/ 2147483647 w 160"/>
                  <a:gd name="T105" fmla="*/ 0 h 428"/>
                  <a:gd name="T106" fmla="*/ 2147483647 w 160"/>
                  <a:gd name="T107" fmla="*/ 0 h 428"/>
                  <a:gd name="T108" fmla="*/ 2147483647 w 160"/>
                  <a:gd name="T109" fmla="*/ 0 h 428"/>
                  <a:gd name="T110" fmla="*/ 0 w 160"/>
                  <a:gd name="T111" fmla="*/ 2147483647 h 42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428"/>
                  <a:gd name="T170" fmla="*/ 160 w 160"/>
                  <a:gd name="T171" fmla="*/ 428 h 42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428">
                    <a:moveTo>
                      <a:pt x="4" y="49"/>
                    </a:moveTo>
                    <a:lnTo>
                      <a:pt x="0" y="45"/>
                    </a:lnTo>
                    <a:lnTo>
                      <a:pt x="16" y="63"/>
                    </a:lnTo>
                    <a:lnTo>
                      <a:pt x="30" y="80"/>
                    </a:lnTo>
                    <a:lnTo>
                      <a:pt x="43" y="96"/>
                    </a:lnTo>
                    <a:lnTo>
                      <a:pt x="54" y="112"/>
                    </a:lnTo>
                    <a:lnTo>
                      <a:pt x="63" y="126"/>
                    </a:lnTo>
                    <a:lnTo>
                      <a:pt x="71" y="140"/>
                    </a:lnTo>
                    <a:lnTo>
                      <a:pt x="78" y="152"/>
                    </a:lnTo>
                    <a:lnTo>
                      <a:pt x="84" y="165"/>
                    </a:lnTo>
                    <a:lnTo>
                      <a:pt x="89" y="177"/>
                    </a:lnTo>
                    <a:lnTo>
                      <a:pt x="92" y="187"/>
                    </a:lnTo>
                    <a:lnTo>
                      <a:pt x="94" y="198"/>
                    </a:lnTo>
                    <a:lnTo>
                      <a:pt x="97" y="208"/>
                    </a:lnTo>
                    <a:lnTo>
                      <a:pt x="98" y="219"/>
                    </a:lnTo>
                    <a:lnTo>
                      <a:pt x="98" y="228"/>
                    </a:lnTo>
                    <a:lnTo>
                      <a:pt x="98" y="237"/>
                    </a:lnTo>
                    <a:lnTo>
                      <a:pt x="98" y="245"/>
                    </a:lnTo>
                    <a:lnTo>
                      <a:pt x="92" y="286"/>
                    </a:lnTo>
                    <a:lnTo>
                      <a:pt x="85" y="327"/>
                    </a:lnTo>
                    <a:lnTo>
                      <a:pt x="82" y="350"/>
                    </a:lnTo>
                    <a:lnTo>
                      <a:pt x="80" y="374"/>
                    </a:lnTo>
                    <a:lnTo>
                      <a:pt x="82" y="387"/>
                    </a:lnTo>
                    <a:lnTo>
                      <a:pt x="83" y="400"/>
                    </a:lnTo>
                    <a:lnTo>
                      <a:pt x="84" y="414"/>
                    </a:lnTo>
                    <a:lnTo>
                      <a:pt x="87" y="428"/>
                    </a:lnTo>
                    <a:lnTo>
                      <a:pt x="147" y="414"/>
                    </a:lnTo>
                    <a:lnTo>
                      <a:pt x="145" y="404"/>
                    </a:lnTo>
                    <a:lnTo>
                      <a:pt x="143" y="393"/>
                    </a:lnTo>
                    <a:lnTo>
                      <a:pt x="142" y="384"/>
                    </a:lnTo>
                    <a:lnTo>
                      <a:pt x="142" y="375"/>
                    </a:lnTo>
                    <a:lnTo>
                      <a:pt x="143" y="355"/>
                    </a:lnTo>
                    <a:lnTo>
                      <a:pt x="146" y="336"/>
                    </a:lnTo>
                    <a:lnTo>
                      <a:pt x="153" y="296"/>
                    </a:lnTo>
                    <a:lnTo>
                      <a:pt x="160" y="252"/>
                    </a:lnTo>
                    <a:lnTo>
                      <a:pt x="160" y="238"/>
                    </a:lnTo>
                    <a:lnTo>
                      <a:pt x="160" y="226"/>
                    </a:lnTo>
                    <a:lnTo>
                      <a:pt x="158" y="213"/>
                    </a:lnTo>
                    <a:lnTo>
                      <a:pt x="157" y="199"/>
                    </a:lnTo>
                    <a:lnTo>
                      <a:pt x="155" y="185"/>
                    </a:lnTo>
                    <a:lnTo>
                      <a:pt x="151" y="171"/>
                    </a:lnTo>
                    <a:lnTo>
                      <a:pt x="147" y="156"/>
                    </a:lnTo>
                    <a:lnTo>
                      <a:pt x="141" y="141"/>
                    </a:lnTo>
                    <a:lnTo>
                      <a:pt x="134" y="126"/>
                    </a:lnTo>
                    <a:lnTo>
                      <a:pt x="125" y="109"/>
                    </a:lnTo>
                    <a:lnTo>
                      <a:pt x="115" y="93"/>
                    </a:lnTo>
                    <a:lnTo>
                      <a:pt x="105" y="77"/>
                    </a:lnTo>
                    <a:lnTo>
                      <a:pt x="92" y="59"/>
                    </a:lnTo>
                    <a:lnTo>
                      <a:pt x="78" y="42"/>
                    </a:lnTo>
                    <a:lnTo>
                      <a:pt x="63" y="23"/>
                    </a:lnTo>
                    <a:lnTo>
                      <a:pt x="46" y="3"/>
                    </a:lnTo>
                    <a:lnTo>
                      <a:pt x="42" y="0"/>
                    </a:lnTo>
                    <a:lnTo>
                      <a:pt x="46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" y="4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6" name="Freeform 888"/>
              <p:cNvSpPr>
                <a:spLocks/>
              </p:cNvSpPr>
              <p:nvPr/>
            </p:nvSpPr>
            <p:spPr bwMode="auto">
              <a:xfrm>
                <a:off x="6408738" y="2343151"/>
                <a:ext cx="411163" cy="312738"/>
              </a:xfrm>
              <a:custGeom>
                <a:avLst/>
                <a:gdLst>
                  <a:gd name="T0" fmla="*/ 0 w 1035"/>
                  <a:gd name="T1" fmla="*/ 0 h 791"/>
                  <a:gd name="T2" fmla="*/ 0 w 1035"/>
                  <a:gd name="T3" fmla="*/ 2147483647 h 791"/>
                  <a:gd name="T4" fmla="*/ 0 w 1035"/>
                  <a:gd name="T5" fmla="*/ 2147483647 h 791"/>
                  <a:gd name="T6" fmla="*/ 0 w 1035"/>
                  <a:gd name="T7" fmla="*/ 2147483647 h 791"/>
                  <a:gd name="T8" fmla="*/ 2147483647 w 1035"/>
                  <a:gd name="T9" fmla="*/ 2147483647 h 791"/>
                  <a:gd name="T10" fmla="*/ 2147483647 w 1035"/>
                  <a:gd name="T11" fmla="*/ 2147483647 h 791"/>
                  <a:gd name="T12" fmla="*/ 2147483647 w 1035"/>
                  <a:gd name="T13" fmla="*/ 2147483647 h 791"/>
                  <a:gd name="T14" fmla="*/ 2147483647 w 1035"/>
                  <a:gd name="T15" fmla="*/ 2147483647 h 791"/>
                  <a:gd name="T16" fmla="*/ 2147483647 w 1035"/>
                  <a:gd name="T17" fmla="*/ 2147483647 h 791"/>
                  <a:gd name="T18" fmla="*/ 2147483647 w 1035"/>
                  <a:gd name="T19" fmla="*/ 2147483647 h 791"/>
                  <a:gd name="T20" fmla="*/ 2147483647 w 1035"/>
                  <a:gd name="T21" fmla="*/ 2147483647 h 791"/>
                  <a:gd name="T22" fmla="*/ 2147483647 w 1035"/>
                  <a:gd name="T23" fmla="*/ 2147483647 h 791"/>
                  <a:gd name="T24" fmla="*/ 2147483647 w 1035"/>
                  <a:gd name="T25" fmla="*/ 2147483647 h 791"/>
                  <a:gd name="T26" fmla="*/ 2147483647 w 1035"/>
                  <a:gd name="T27" fmla="*/ 2147483647 h 791"/>
                  <a:gd name="T28" fmla="*/ 2147483647 w 1035"/>
                  <a:gd name="T29" fmla="*/ 2147483647 h 791"/>
                  <a:gd name="T30" fmla="*/ 2147483647 w 1035"/>
                  <a:gd name="T31" fmla="*/ 2147483647 h 791"/>
                  <a:gd name="T32" fmla="*/ 2147483647 w 1035"/>
                  <a:gd name="T33" fmla="*/ 2147483647 h 791"/>
                  <a:gd name="T34" fmla="*/ 2147483647 w 1035"/>
                  <a:gd name="T35" fmla="*/ 2147483647 h 791"/>
                  <a:gd name="T36" fmla="*/ 2147483647 w 1035"/>
                  <a:gd name="T37" fmla="*/ 2147483647 h 791"/>
                  <a:gd name="T38" fmla="*/ 2147483647 w 1035"/>
                  <a:gd name="T39" fmla="*/ 2147483647 h 791"/>
                  <a:gd name="T40" fmla="*/ 2147483647 w 1035"/>
                  <a:gd name="T41" fmla="*/ 2147483647 h 791"/>
                  <a:gd name="T42" fmla="*/ 2147483647 w 1035"/>
                  <a:gd name="T43" fmla="*/ 2147483647 h 791"/>
                  <a:gd name="T44" fmla="*/ 2147483647 w 1035"/>
                  <a:gd name="T45" fmla="*/ 2147483647 h 791"/>
                  <a:gd name="T46" fmla="*/ 2147483647 w 1035"/>
                  <a:gd name="T47" fmla="*/ 2147483647 h 791"/>
                  <a:gd name="T48" fmla="*/ 2147483647 w 1035"/>
                  <a:gd name="T49" fmla="*/ 2147483647 h 791"/>
                  <a:gd name="T50" fmla="*/ 2147483647 w 1035"/>
                  <a:gd name="T51" fmla="*/ 2147483647 h 791"/>
                  <a:gd name="T52" fmla="*/ 2147483647 w 1035"/>
                  <a:gd name="T53" fmla="*/ 2147483647 h 791"/>
                  <a:gd name="T54" fmla="*/ 2147483647 w 1035"/>
                  <a:gd name="T55" fmla="*/ 2147483647 h 791"/>
                  <a:gd name="T56" fmla="*/ 2147483647 w 1035"/>
                  <a:gd name="T57" fmla="*/ 2147483647 h 791"/>
                  <a:gd name="T58" fmla="*/ 2147483647 w 1035"/>
                  <a:gd name="T59" fmla="*/ 2147483647 h 791"/>
                  <a:gd name="T60" fmla="*/ 2147483647 w 1035"/>
                  <a:gd name="T61" fmla="*/ 2147483647 h 791"/>
                  <a:gd name="T62" fmla="*/ 2147483647 w 1035"/>
                  <a:gd name="T63" fmla="*/ 2147483647 h 791"/>
                  <a:gd name="T64" fmla="*/ 2147483647 w 1035"/>
                  <a:gd name="T65" fmla="*/ 2147483647 h 791"/>
                  <a:gd name="T66" fmla="*/ 2147483647 w 1035"/>
                  <a:gd name="T67" fmla="*/ 2147483647 h 791"/>
                  <a:gd name="T68" fmla="*/ 2147483647 w 1035"/>
                  <a:gd name="T69" fmla="*/ 2147483647 h 791"/>
                  <a:gd name="T70" fmla="*/ 2147483647 w 1035"/>
                  <a:gd name="T71" fmla="*/ 2147483647 h 791"/>
                  <a:gd name="T72" fmla="*/ 2147483647 w 1035"/>
                  <a:gd name="T73" fmla="*/ 2147483647 h 791"/>
                  <a:gd name="T74" fmla="*/ 2147483647 w 1035"/>
                  <a:gd name="T75" fmla="*/ 2147483647 h 791"/>
                  <a:gd name="T76" fmla="*/ 2147483647 w 1035"/>
                  <a:gd name="T77" fmla="*/ 2147483647 h 791"/>
                  <a:gd name="T78" fmla="*/ 2147483647 w 1035"/>
                  <a:gd name="T79" fmla="*/ 2147483647 h 791"/>
                  <a:gd name="T80" fmla="*/ 2147483647 w 1035"/>
                  <a:gd name="T81" fmla="*/ 0 h 791"/>
                  <a:gd name="T82" fmla="*/ 2147483647 w 1035"/>
                  <a:gd name="T83" fmla="*/ 0 h 791"/>
                  <a:gd name="T84" fmla="*/ 0 w 1035"/>
                  <a:gd name="T85" fmla="*/ 0 h 7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35"/>
                  <a:gd name="T130" fmla="*/ 0 h 791"/>
                  <a:gd name="T131" fmla="*/ 1035 w 1035"/>
                  <a:gd name="T132" fmla="*/ 791 h 79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35" h="791">
                    <a:moveTo>
                      <a:pt x="0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1" y="48"/>
                    </a:lnTo>
                    <a:lnTo>
                      <a:pt x="5" y="71"/>
                    </a:lnTo>
                    <a:lnTo>
                      <a:pt x="7" y="93"/>
                    </a:lnTo>
                    <a:lnTo>
                      <a:pt x="12" y="116"/>
                    </a:lnTo>
                    <a:lnTo>
                      <a:pt x="18" y="136"/>
                    </a:lnTo>
                    <a:lnTo>
                      <a:pt x="24" y="157"/>
                    </a:lnTo>
                    <a:lnTo>
                      <a:pt x="31" y="177"/>
                    </a:lnTo>
                    <a:lnTo>
                      <a:pt x="39" y="196"/>
                    </a:lnTo>
                    <a:lnTo>
                      <a:pt x="48" y="214"/>
                    </a:lnTo>
                    <a:lnTo>
                      <a:pt x="57" y="233"/>
                    </a:lnTo>
                    <a:lnTo>
                      <a:pt x="68" y="251"/>
                    </a:lnTo>
                    <a:lnTo>
                      <a:pt x="78" y="268"/>
                    </a:lnTo>
                    <a:lnTo>
                      <a:pt x="90" y="284"/>
                    </a:lnTo>
                    <a:lnTo>
                      <a:pt x="103" y="299"/>
                    </a:lnTo>
                    <a:lnTo>
                      <a:pt x="116" y="315"/>
                    </a:lnTo>
                    <a:lnTo>
                      <a:pt x="129" y="330"/>
                    </a:lnTo>
                    <a:lnTo>
                      <a:pt x="143" y="344"/>
                    </a:lnTo>
                    <a:lnTo>
                      <a:pt x="157" y="358"/>
                    </a:lnTo>
                    <a:lnTo>
                      <a:pt x="174" y="372"/>
                    </a:lnTo>
                    <a:lnTo>
                      <a:pt x="205" y="396"/>
                    </a:lnTo>
                    <a:lnTo>
                      <a:pt x="239" y="421"/>
                    </a:lnTo>
                    <a:lnTo>
                      <a:pt x="274" y="443"/>
                    </a:lnTo>
                    <a:lnTo>
                      <a:pt x="310" y="464"/>
                    </a:lnTo>
                    <a:lnTo>
                      <a:pt x="348" y="483"/>
                    </a:lnTo>
                    <a:lnTo>
                      <a:pt x="387" y="502"/>
                    </a:lnTo>
                    <a:lnTo>
                      <a:pt x="426" y="521"/>
                    </a:lnTo>
                    <a:lnTo>
                      <a:pt x="467" y="538"/>
                    </a:lnTo>
                    <a:lnTo>
                      <a:pt x="508" y="556"/>
                    </a:lnTo>
                    <a:lnTo>
                      <a:pt x="549" y="572"/>
                    </a:lnTo>
                    <a:lnTo>
                      <a:pt x="630" y="604"/>
                    </a:lnTo>
                    <a:lnTo>
                      <a:pt x="711" y="637"/>
                    </a:lnTo>
                    <a:lnTo>
                      <a:pt x="751" y="655"/>
                    </a:lnTo>
                    <a:lnTo>
                      <a:pt x="791" y="671"/>
                    </a:lnTo>
                    <a:lnTo>
                      <a:pt x="828" y="689"/>
                    </a:lnTo>
                    <a:lnTo>
                      <a:pt x="865" y="708"/>
                    </a:lnTo>
                    <a:lnTo>
                      <a:pt x="900" y="727"/>
                    </a:lnTo>
                    <a:lnTo>
                      <a:pt x="934" y="746"/>
                    </a:lnTo>
                    <a:lnTo>
                      <a:pt x="966" y="769"/>
                    </a:lnTo>
                    <a:lnTo>
                      <a:pt x="997" y="791"/>
                    </a:lnTo>
                    <a:lnTo>
                      <a:pt x="1035" y="742"/>
                    </a:lnTo>
                    <a:lnTo>
                      <a:pt x="1001" y="717"/>
                    </a:lnTo>
                    <a:lnTo>
                      <a:pt x="966" y="695"/>
                    </a:lnTo>
                    <a:lnTo>
                      <a:pt x="930" y="673"/>
                    </a:lnTo>
                    <a:lnTo>
                      <a:pt x="893" y="653"/>
                    </a:lnTo>
                    <a:lnTo>
                      <a:pt x="855" y="634"/>
                    </a:lnTo>
                    <a:lnTo>
                      <a:pt x="815" y="616"/>
                    </a:lnTo>
                    <a:lnTo>
                      <a:pt x="776" y="597"/>
                    </a:lnTo>
                    <a:lnTo>
                      <a:pt x="735" y="580"/>
                    </a:lnTo>
                    <a:lnTo>
                      <a:pt x="653" y="547"/>
                    </a:lnTo>
                    <a:lnTo>
                      <a:pt x="571" y="515"/>
                    </a:lnTo>
                    <a:lnTo>
                      <a:pt x="531" y="499"/>
                    </a:lnTo>
                    <a:lnTo>
                      <a:pt x="490" y="481"/>
                    </a:lnTo>
                    <a:lnTo>
                      <a:pt x="452" y="465"/>
                    </a:lnTo>
                    <a:lnTo>
                      <a:pt x="414" y="447"/>
                    </a:lnTo>
                    <a:lnTo>
                      <a:pt x="376" y="429"/>
                    </a:lnTo>
                    <a:lnTo>
                      <a:pt x="340" y="410"/>
                    </a:lnTo>
                    <a:lnTo>
                      <a:pt x="305" y="390"/>
                    </a:lnTo>
                    <a:lnTo>
                      <a:pt x="273" y="369"/>
                    </a:lnTo>
                    <a:lnTo>
                      <a:pt x="241" y="347"/>
                    </a:lnTo>
                    <a:lnTo>
                      <a:pt x="212" y="324"/>
                    </a:lnTo>
                    <a:lnTo>
                      <a:pt x="199" y="312"/>
                    </a:lnTo>
                    <a:lnTo>
                      <a:pt x="185" y="299"/>
                    </a:lnTo>
                    <a:lnTo>
                      <a:pt x="174" y="288"/>
                    </a:lnTo>
                    <a:lnTo>
                      <a:pt x="161" y="274"/>
                    </a:lnTo>
                    <a:lnTo>
                      <a:pt x="150" y="261"/>
                    </a:lnTo>
                    <a:lnTo>
                      <a:pt x="139" y="247"/>
                    </a:lnTo>
                    <a:lnTo>
                      <a:pt x="129" y="233"/>
                    </a:lnTo>
                    <a:lnTo>
                      <a:pt x="119" y="218"/>
                    </a:lnTo>
                    <a:lnTo>
                      <a:pt x="111" y="203"/>
                    </a:lnTo>
                    <a:lnTo>
                      <a:pt x="103" y="188"/>
                    </a:lnTo>
                    <a:lnTo>
                      <a:pt x="95" y="171"/>
                    </a:lnTo>
                    <a:lnTo>
                      <a:pt x="89" y="155"/>
                    </a:lnTo>
                    <a:lnTo>
                      <a:pt x="82" y="138"/>
                    </a:lnTo>
                    <a:lnTo>
                      <a:pt x="77" y="120"/>
                    </a:lnTo>
                    <a:lnTo>
                      <a:pt x="72" y="102"/>
                    </a:lnTo>
                    <a:lnTo>
                      <a:pt x="68" y="83"/>
                    </a:lnTo>
                    <a:lnTo>
                      <a:pt x="65" y="63"/>
                    </a:lnTo>
                    <a:lnTo>
                      <a:pt x="63" y="43"/>
                    </a:lnTo>
                    <a:lnTo>
                      <a:pt x="62" y="22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7" name="Freeform 889"/>
              <p:cNvSpPr>
                <a:spLocks/>
              </p:cNvSpPr>
              <p:nvPr/>
            </p:nvSpPr>
            <p:spPr bwMode="auto">
              <a:xfrm>
                <a:off x="6408738" y="2017713"/>
                <a:ext cx="415925" cy="325438"/>
              </a:xfrm>
              <a:custGeom>
                <a:avLst/>
                <a:gdLst>
                  <a:gd name="T0" fmla="*/ 2147483647 w 1048"/>
                  <a:gd name="T1" fmla="*/ 0 h 817"/>
                  <a:gd name="T2" fmla="*/ 2147483647 w 1048"/>
                  <a:gd name="T3" fmla="*/ 0 h 817"/>
                  <a:gd name="T4" fmla="*/ 2147483647 w 1048"/>
                  <a:gd name="T5" fmla="*/ 2147483647 h 817"/>
                  <a:gd name="T6" fmla="*/ 2147483647 w 1048"/>
                  <a:gd name="T7" fmla="*/ 2147483647 h 817"/>
                  <a:gd name="T8" fmla="*/ 2147483647 w 1048"/>
                  <a:gd name="T9" fmla="*/ 2147483647 h 817"/>
                  <a:gd name="T10" fmla="*/ 2147483647 w 1048"/>
                  <a:gd name="T11" fmla="*/ 2147483647 h 817"/>
                  <a:gd name="T12" fmla="*/ 2147483647 w 1048"/>
                  <a:gd name="T13" fmla="*/ 2147483647 h 817"/>
                  <a:gd name="T14" fmla="*/ 2147483647 w 1048"/>
                  <a:gd name="T15" fmla="*/ 2147483647 h 817"/>
                  <a:gd name="T16" fmla="*/ 2147483647 w 1048"/>
                  <a:gd name="T17" fmla="*/ 2147483647 h 817"/>
                  <a:gd name="T18" fmla="*/ 2147483647 w 1048"/>
                  <a:gd name="T19" fmla="*/ 2147483647 h 817"/>
                  <a:gd name="T20" fmla="*/ 2147483647 w 1048"/>
                  <a:gd name="T21" fmla="*/ 2147483647 h 817"/>
                  <a:gd name="T22" fmla="*/ 2147483647 w 1048"/>
                  <a:gd name="T23" fmla="*/ 2147483647 h 817"/>
                  <a:gd name="T24" fmla="*/ 2147483647 w 1048"/>
                  <a:gd name="T25" fmla="*/ 2147483647 h 817"/>
                  <a:gd name="T26" fmla="*/ 2147483647 w 1048"/>
                  <a:gd name="T27" fmla="*/ 2147483647 h 817"/>
                  <a:gd name="T28" fmla="*/ 2147483647 w 1048"/>
                  <a:gd name="T29" fmla="*/ 2147483647 h 817"/>
                  <a:gd name="T30" fmla="*/ 2147483647 w 1048"/>
                  <a:gd name="T31" fmla="*/ 2147483647 h 817"/>
                  <a:gd name="T32" fmla="*/ 2147483647 w 1048"/>
                  <a:gd name="T33" fmla="*/ 2147483647 h 817"/>
                  <a:gd name="T34" fmla="*/ 2147483647 w 1048"/>
                  <a:gd name="T35" fmla="*/ 2147483647 h 817"/>
                  <a:gd name="T36" fmla="*/ 2147483647 w 1048"/>
                  <a:gd name="T37" fmla="*/ 2147483647 h 817"/>
                  <a:gd name="T38" fmla="*/ 2147483647 w 1048"/>
                  <a:gd name="T39" fmla="*/ 2147483647 h 817"/>
                  <a:gd name="T40" fmla="*/ 0 w 1048"/>
                  <a:gd name="T41" fmla="*/ 2147483647 h 817"/>
                  <a:gd name="T42" fmla="*/ 0 w 1048"/>
                  <a:gd name="T43" fmla="*/ 2147483647 h 817"/>
                  <a:gd name="T44" fmla="*/ 0 w 1048"/>
                  <a:gd name="T45" fmla="*/ 2147483647 h 817"/>
                  <a:gd name="T46" fmla="*/ 2147483647 w 1048"/>
                  <a:gd name="T47" fmla="*/ 2147483647 h 817"/>
                  <a:gd name="T48" fmla="*/ 2147483647 w 1048"/>
                  <a:gd name="T49" fmla="*/ 2147483647 h 817"/>
                  <a:gd name="T50" fmla="*/ 2147483647 w 1048"/>
                  <a:gd name="T51" fmla="*/ 2147483647 h 817"/>
                  <a:gd name="T52" fmla="*/ 2147483647 w 1048"/>
                  <a:gd name="T53" fmla="*/ 2147483647 h 817"/>
                  <a:gd name="T54" fmla="*/ 2147483647 w 1048"/>
                  <a:gd name="T55" fmla="*/ 2147483647 h 817"/>
                  <a:gd name="T56" fmla="*/ 2147483647 w 1048"/>
                  <a:gd name="T57" fmla="*/ 2147483647 h 817"/>
                  <a:gd name="T58" fmla="*/ 2147483647 w 1048"/>
                  <a:gd name="T59" fmla="*/ 2147483647 h 817"/>
                  <a:gd name="T60" fmla="*/ 2147483647 w 1048"/>
                  <a:gd name="T61" fmla="*/ 2147483647 h 817"/>
                  <a:gd name="T62" fmla="*/ 2147483647 w 1048"/>
                  <a:gd name="T63" fmla="*/ 2147483647 h 817"/>
                  <a:gd name="T64" fmla="*/ 2147483647 w 1048"/>
                  <a:gd name="T65" fmla="*/ 2147483647 h 817"/>
                  <a:gd name="T66" fmla="*/ 2147483647 w 1048"/>
                  <a:gd name="T67" fmla="*/ 2147483647 h 817"/>
                  <a:gd name="T68" fmla="*/ 2147483647 w 1048"/>
                  <a:gd name="T69" fmla="*/ 2147483647 h 817"/>
                  <a:gd name="T70" fmla="*/ 2147483647 w 1048"/>
                  <a:gd name="T71" fmla="*/ 2147483647 h 817"/>
                  <a:gd name="T72" fmla="*/ 2147483647 w 1048"/>
                  <a:gd name="T73" fmla="*/ 2147483647 h 817"/>
                  <a:gd name="T74" fmla="*/ 2147483647 w 1048"/>
                  <a:gd name="T75" fmla="*/ 2147483647 h 817"/>
                  <a:gd name="T76" fmla="*/ 2147483647 w 1048"/>
                  <a:gd name="T77" fmla="*/ 2147483647 h 817"/>
                  <a:gd name="T78" fmla="*/ 2147483647 w 1048"/>
                  <a:gd name="T79" fmla="*/ 2147483647 h 817"/>
                  <a:gd name="T80" fmla="*/ 2147483647 w 1048"/>
                  <a:gd name="T81" fmla="*/ 2147483647 h 817"/>
                  <a:gd name="T82" fmla="*/ 2147483647 w 1048"/>
                  <a:gd name="T83" fmla="*/ 2147483647 h 817"/>
                  <a:gd name="T84" fmla="*/ 2147483647 w 1048"/>
                  <a:gd name="T85" fmla="*/ 2147483647 h 817"/>
                  <a:gd name="T86" fmla="*/ 2147483647 w 1048"/>
                  <a:gd name="T87" fmla="*/ 2147483647 h 817"/>
                  <a:gd name="T88" fmla="*/ 2147483647 w 1048"/>
                  <a:gd name="T89" fmla="*/ 2147483647 h 817"/>
                  <a:gd name="T90" fmla="*/ 2147483647 w 1048"/>
                  <a:gd name="T91" fmla="*/ 2147483647 h 817"/>
                  <a:gd name="T92" fmla="*/ 2147483647 w 1048"/>
                  <a:gd name="T93" fmla="*/ 0 h 81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8"/>
                  <a:gd name="T142" fmla="*/ 0 h 817"/>
                  <a:gd name="T143" fmla="*/ 1048 w 1048"/>
                  <a:gd name="T144" fmla="*/ 817 h 81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8" h="817">
                    <a:moveTo>
                      <a:pt x="986" y="11"/>
                    </a:moveTo>
                    <a:lnTo>
                      <a:pt x="986" y="13"/>
                    </a:lnTo>
                    <a:lnTo>
                      <a:pt x="986" y="14"/>
                    </a:lnTo>
                    <a:lnTo>
                      <a:pt x="985" y="16"/>
                    </a:lnTo>
                    <a:lnTo>
                      <a:pt x="984" y="20"/>
                    </a:lnTo>
                    <a:lnTo>
                      <a:pt x="982" y="23"/>
                    </a:lnTo>
                    <a:lnTo>
                      <a:pt x="977" y="28"/>
                    </a:lnTo>
                    <a:lnTo>
                      <a:pt x="971" y="33"/>
                    </a:lnTo>
                    <a:lnTo>
                      <a:pt x="965" y="37"/>
                    </a:lnTo>
                    <a:lnTo>
                      <a:pt x="947" y="49"/>
                    </a:lnTo>
                    <a:lnTo>
                      <a:pt x="923" y="61"/>
                    </a:lnTo>
                    <a:lnTo>
                      <a:pt x="895" y="73"/>
                    </a:lnTo>
                    <a:lnTo>
                      <a:pt x="864" y="85"/>
                    </a:lnTo>
                    <a:lnTo>
                      <a:pt x="791" y="112"/>
                    </a:lnTo>
                    <a:lnTo>
                      <a:pt x="708" y="140"/>
                    </a:lnTo>
                    <a:lnTo>
                      <a:pt x="664" y="155"/>
                    </a:lnTo>
                    <a:lnTo>
                      <a:pt x="617" y="171"/>
                    </a:lnTo>
                    <a:lnTo>
                      <a:pt x="571" y="189"/>
                    </a:lnTo>
                    <a:lnTo>
                      <a:pt x="524" y="207"/>
                    </a:lnTo>
                    <a:lnTo>
                      <a:pt x="476" y="227"/>
                    </a:lnTo>
                    <a:lnTo>
                      <a:pt x="429" y="249"/>
                    </a:lnTo>
                    <a:lnTo>
                      <a:pt x="382" y="272"/>
                    </a:lnTo>
                    <a:lnTo>
                      <a:pt x="337" y="298"/>
                    </a:lnTo>
                    <a:lnTo>
                      <a:pt x="313" y="311"/>
                    </a:lnTo>
                    <a:lnTo>
                      <a:pt x="291" y="325"/>
                    </a:lnTo>
                    <a:lnTo>
                      <a:pt x="270" y="340"/>
                    </a:lnTo>
                    <a:lnTo>
                      <a:pt x="248" y="355"/>
                    </a:lnTo>
                    <a:lnTo>
                      <a:pt x="227" y="371"/>
                    </a:lnTo>
                    <a:lnTo>
                      <a:pt x="207" y="388"/>
                    </a:lnTo>
                    <a:lnTo>
                      <a:pt x="188" y="405"/>
                    </a:lnTo>
                    <a:lnTo>
                      <a:pt x="169" y="423"/>
                    </a:lnTo>
                    <a:lnTo>
                      <a:pt x="150" y="441"/>
                    </a:lnTo>
                    <a:lnTo>
                      <a:pt x="133" y="461"/>
                    </a:lnTo>
                    <a:lnTo>
                      <a:pt x="117" y="481"/>
                    </a:lnTo>
                    <a:lnTo>
                      <a:pt x="100" y="502"/>
                    </a:lnTo>
                    <a:lnTo>
                      <a:pt x="85" y="523"/>
                    </a:lnTo>
                    <a:lnTo>
                      <a:pt x="71" y="546"/>
                    </a:lnTo>
                    <a:lnTo>
                      <a:pt x="58" y="569"/>
                    </a:lnTo>
                    <a:lnTo>
                      <a:pt x="47" y="593"/>
                    </a:lnTo>
                    <a:lnTo>
                      <a:pt x="36" y="618"/>
                    </a:lnTo>
                    <a:lnTo>
                      <a:pt x="27" y="644"/>
                    </a:lnTo>
                    <a:lnTo>
                      <a:pt x="19" y="671"/>
                    </a:lnTo>
                    <a:lnTo>
                      <a:pt x="13" y="699"/>
                    </a:lnTo>
                    <a:lnTo>
                      <a:pt x="7" y="726"/>
                    </a:lnTo>
                    <a:lnTo>
                      <a:pt x="4" y="756"/>
                    </a:lnTo>
                    <a:lnTo>
                      <a:pt x="1" y="786"/>
                    </a:lnTo>
                    <a:lnTo>
                      <a:pt x="0" y="817"/>
                    </a:lnTo>
                    <a:lnTo>
                      <a:pt x="61" y="817"/>
                    </a:lnTo>
                    <a:lnTo>
                      <a:pt x="62" y="789"/>
                    </a:lnTo>
                    <a:lnTo>
                      <a:pt x="64" y="763"/>
                    </a:lnTo>
                    <a:lnTo>
                      <a:pt x="68" y="736"/>
                    </a:lnTo>
                    <a:lnTo>
                      <a:pt x="72" y="711"/>
                    </a:lnTo>
                    <a:lnTo>
                      <a:pt x="78" y="687"/>
                    </a:lnTo>
                    <a:lnTo>
                      <a:pt x="85" y="664"/>
                    </a:lnTo>
                    <a:lnTo>
                      <a:pt x="93" y="640"/>
                    </a:lnTo>
                    <a:lnTo>
                      <a:pt x="104" y="618"/>
                    </a:lnTo>
                    <a:lnTo>
                      <a:pt x="113" y="597"/>
                    </a:lnTo>
                    <a:lnTo>
                      <a:pt x="125" y="576"/>
                    </a:lnTo>
                    <a:lnTo>
                      <a:pt x="138" y="557"/>
                    </a:lnTo>
                    <a:lnTo>
                      <a:pt x="150" y="538"/>
                    </a:lnTo>
                    <a:lnTo>
                      <a:pt x="164" y="519"/>
                    </a:lnTo>
                    <a:lnTo>
                      <a:pt x="180" y="501"/>
                    </a:lnTo>
                    <a:lnTo>
                      <a:pt x="195" y="483"/>
                    </a:lnTo>
                    <a:lnTo>
                      <a:pt x="212" y="467"/>
                    </a:lnTo>
                    <a:lnTo>
                      <a:pt x="230" y="451"/>
                    </a:lnTo>
                    <a:lnTo>
                      <a:pt x="247" y="434"/>
                    </a:lnTo>
                    <a:lnTo>
                      <a:pt x="266" y="419"/>
                    </a:lnTo>
                    <a:lnTo>
                      <a:pt x="285" y="404"/>
                    </a:lnTo>
                    <a:lnTo>
                      <a:pt x="304" y="390"/>
                    </a:lnTo>
                    <a:lnTo>
                      <a:pt x="325" y="377"/>
                    </a:lnTo>
                    <a:lnTo>
                      <a:pt x="346" y="363"/>
                    </a:lnTo>
                    <a:lnTo>
                      <a:pt x="367" y="350"/>
                    </a:lnTo>
                    <a:lnTo>
                      <a:pt x="411" y="327"/>
                    </a:lnTo>
                    <a:lnTo>
                      <a:pt x="455" y="304"/>
                    </a:lnTo>
                    <a:lnTo>
                      <a:pt x="501" y="283"/>
                    </a:lnTo>
                    <a:lnTo>
                      <a:pt x="547" y="264"/>
                    </a:lnTo>
                    <a:lnTo>
                      <a:pt x="593" y="246"/>
                    </a:lnTo>
                    <a:lnTo>
                      <a:pt x="638" y="228"/>
                    </a:lnTo>
                    <a:lnTo>
                      <a:pt x="684" y="213"/>
                    </a:lnTo>
                    <a:lnTo>
                      <a:pt x="728" y="198"/>
                    </a:lnTo>
                    <a:lnTo>
                      <a:pt x="810" y="170"/>
                    </a:lnTo>
                    <a:lnTo>
                      <a:pt x="885" y="143"/>
                    </a:lnTo>
                    <a:lnTo>
                      <a:pt x="919" y="130"/>
                    </a:lnTo>
                    <a:lnTo>
                      <a:pt x="949" y="116"/>
                    </a:lnTo>
                    <a:lnTo>
                      <a:pt x="976" y="103"/>
                    </a:lnTo>
                    <a:lnTo>
                      <a:pt x="999" y="89"/>
                    </a:lnTo>
                    <a:lnTo>
                      <a:pt x="1011" y="80"/>
                    </a:lnTo>
                    <a:lnTo>
                      <a:pt x="1020" y="71"/>
                    </a:lnTo>
                    <a:lnTo>
                      <a:pt x="1029" y="62"/>
                    </a:lnTo>
                    <a:lnTo>
                      <a:pt x="1036" y="51"/>
                    </a:lnTo>
                    <a:lnTo>
                      <a:pt x="1042" y="40"/>
                    </a:lnTo>
                    <a:lnTo>
                      <a:pt x="1046" y="28"/>
                    </a:lnTo>
                    <a:lnTo>
                      <a:pt x="1048" y="14"/>
                    </a:lnTo>
                    <a:lnTo>
                      <a:pt x="1047" y="0"/>
                    </a:lnTo>
                    <a:lnTo>
                      <a:pt x="986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8" name="Freeform 890"/>
              <p:cNvSpPr>
                <a:spLocks/>
              </p:cNvSpPr>
              <p:nvPr/>
            </p:nvSpPr>
            <p:spPr bwMode="auto">
              <a:xfrm>
                <a:off x="6796088" y="1895476"/>
                <a:ext cx="71438" cy="153988"/>
              </a:xfrm>
              <a:custGeom>
                <a:avLst/>
                <a:gdLst>
                  <a:gd name="T0" fmla="*/ 2147483647 w 179"/>
                  <a:gd name="T1" fmla="*/ 2147483647 h 389"/>
                  <a:gd name="T2" fmla="*/ 2147483647 w 179"/>
                  <a:gd name="T3" fmla="*/ 2147483647 h 389"/>
                  <a:gd name="T4" fmla="*/ 2147483647 w 179"/>
                  <a:gd name="T5" fmla="*/ 2147483647 h 389"/>
                  <a:gd name="T6" fmla="*/ 2147483647 w 179"/>
                  <a:gd name="T7" fmla="*/ 2147483647 h 389"/>
                  <a:gd name="T8" fmla="*/ 2147483647 w 179"/>
                  <a:gd name="T9" fmla="*/ 2147483647 h 389"/>
                  <a:gd name="T10" fmla="*/ 2147483647 w 179"/>
                  <a:gd name="T11" fmla="*/ 2147483647 h 389"/>
                  <a:gd name="T12" fmla="*/ 2147483647 w 179"/>
                  <a:gd name="T13" fmla="*/ 2147483647 h 389"/>
                  <a:gd name="T14" fmla="*/ 2147483647 w 179"/>
                  <a:gd name="T15" fmla="*/ 2147483647 h 389"/>
                  <a:gd name="T16" fmla="*/ 2147483647 w 179"/>
                  <a:gd name="T17" fmla="*/ 2147483647 h 389"/>
                  <a:gd name="T18" fmla="*/ 2147483647 w 179"/>
                  <a:gd name="T19" fmla="*/ 2147483647 h 389"/>
                  <a:gd name="T20" fmla="*/ 2147483647 w 179"/>
                  <a:gd name="T21" fmla="*/ 2147483647 h 389"/>
                  <a:gd name="T22" fmla="*/ 2147483647 w 179"/>
                  <a:gd name="T23" fmla="*/ 2147483647 h 389"/>
                  <a:gd name="T24" fmla="*/ 2147483647 w 179"/>
                  <a:gd name="T25" fmla="*/ 2147483647 h 389"/>
                  <a:gd name="T26" fmla="*/ 2147483647 w 179"/>
                  <a:gd name="T27" fmla="*/ 2147483647 h 389"/>
                  <a:gd name="T28" fmla="*/ 2147483647 w 179"/>
                  <a:gd name="T29" fmla="*/ 2147483647 h 389"/>
                  <a:gd name="T30" fmla="*/ 2147483647 w 179"/>
                  <a:gd name="T31" fmla="*/ 2147483647 h 389"/>
                  <a:gd name="T32" fmla="*/ 2147483647 w 179"/>
                  <a:gd name="T33" fmla="*/ 2147483647 h 389"/>
                  <a:gd name="T34" fmla="*/ 2147483647 w 179"/>
                  <a:gd name="T35" fmla="*/ 2147483647 h 389"/>
                  <a:gd name="T36" fmla="*/ 2147483647 w 179"/>
                  <a:gd name="T37" fmla="*/ 2147483647 h 389"/>
                  <a:gd name="T38" fmla="*/ 2147483647 w 179"/>
                  <a:gd name="T39" fmla="*/ 2147483647 h 389"/>
                  <a:gd name="T40" fmla="*/ 2147483647 w 179"/>
                  <a:gd name="T41" fmla="*/ 0 h 389"/>
                  <a:gd name="T42" fmla="*/ 2147483647 w 179"/>
                  <a:gd name="T43" fmla="*/ 0 h 389"/>
                  <a:gd name="T44" fmla="*/ 2147483647 w 179"/>
                  <a:gd name="T45" fmla="*/ 0 h 389"/>
                  <a:gd name="T46" fmla="*/ 2147483647 w 179"/>
                  <a:gd name="T47" fmla="*/ 0 h 389"/>
                  <a:gd name="T48" fmla="*/ 2147483647 w 179"/>
                  <a:gd name="T49" fmla="*/ 0 h 389"/>
                  <a:gd name="T50" fmla="*/ 2147483647 w 179"/>
                  <a:gd name="T51" fmla="*/ 2147483647 h 389"/>
                  <a:gd name="T52" fmla="*/ 2147483647 w 179"/>
                  <a:gd name="T53" fmla="*/ 2147483647 h 389"/>
                  <a:gd name="T54" fmla="*/ 2147483647 w 179"/>
                  <a:gd name="T55" fmla="*/ 2147483647 h 389"/>
                  <a:gd name="T56" fmla="*/ 2147483647 w 179"/>
                  <a:gd name="T57" fmla="*/ 2147483647 h 389"/>
                  <a:gd name="T58" fmla="*/ 2147483647 w 179"/>
                  <a:gd name="T59" fmla="*/ 2147483647 h 389"/>
                  <a:gd name="T60" fmla="*/ 2147483647 w 179"/>
                  <a:gd name="T61" fmla="*/ 2147483647 h 389"/>
                  <a:gd name="T62" fmla="*/ 2147483647 w 179"/>
                  <a:gd name="T63" fmla="*/ 2147483647 h 389"/>
                  <a:gd name="T64" fmla="*/ 2147483647 w 179"/>
                  <a:gd name="T65" fmla="*/ 2147483647 h 389"/>
                  <a:gd name="T66" fmla="*/ 2147483647 w 179"/>
                  <a:gd name="T67" fmla="*/ 2147483647 h 389"/>
                  <a:gd name="T68" fmla="*/ 2147483647 w 179"/>
                  <a:gd name="T69" fmla="*/ 2147483647 h 389"/>
                  <a:gd name="T70" fmla="*/ 2147483647 w 179"/>
                  <a:gd name="T71" fmla="*/ 2147483647 h 389"/>
                  <a:gd name="T72" fmla="*/ 2147483647 w 179"/>
                  <a:gd name="T73" fmla="*/ 2147483647 h 389"/>
                  <a:gd name="T74" fmla="*/ 2147483647 w 179"/>
                  <a:gd name="T75" fmla="*/ 2147483647 h 389"/>
                  <a:gd name="T76" fmla="*/ 2147483647 w 179"/>
                  <a:gd name="T77" fmla="*/ 2147483647 h 389"/>
                  <a:gd name="T78" fmla="*/ 2147483647 w 179"/>
                  <a:gd name="T79" fmla="*/ 2147483647 h 389"/>
                  <a:gd name="T80" fmla="*/ 2147483647 w 179"/>
                  <a:gd name="T81" fmla="*/ 2147483647 h 389"/>
                  <a:gd name="T82" fmla="*/ 2147483647 w 179"/>
                  <a:gd name="T83" fmla="*/ 2147483647 h 389"/>
                  <a:gd name="T84" fmla="*/ 2147483647 w 179"/>
                  <a:gd name="T85" fmla="*/ 2147483647 h 389"/>
                  <a:gd name="T86" fmla="*/ 2147483647 w 179"/>
                  <a:gd name="T87" fmla="*/ 2147483647 h 389"/>
                  <a:gd name="T88" fmla="*/ 2147483647 w 179"/>
                  <a:gd name="T89" fmla="*/ 2147483647 h 389"/>
                  <a:gd name="T90" fmla="*/ 0 w 179"/>
                  <a:gd name="T91" fmla="*/ 2147483647 h 389"/>
                  <a:gd name="T92" fmla="*/ 2147483647 w 179"/>
                  <a:gd name="T93" fmla="*/ 2147483647 h 3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9"/>
                  <a:gd name="T142" fmla="*/ 0 h 389"/>
                  <a:gd name="T143" fmla="*/ 179 w 179"/>
                  <a:gd name="T144" fmla="*/ 389 h 3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9" h="389">
                    <a:moveTo>
                      <a:pt x="45" y="389"/>
                    </a:moveTo>
                    <a:lnTo>
                      <a:pt x="78" y="352"/>
                    </a:lnTo>
                    <a:lnTo>
                      <a:pt x="104" y="318"/>
                    </a:lnTo>
                    <a:lnTo>
                      <a:pt x="117" y="302"/>
                    </a:lnTo>
                    <a:lnTo>
                      <a:pt x="128" y="287"/>
                    </a:lnTo>
                    <a:lnTo>
                      <a:pt x="137" y="272"/>
                    </a:lnTo>
                    <a:lnTo>
                      <a:pt x="145" y="258"/>
                    </a:lnTo>
                    <a:lnTo>
                      <a:pt x="153" y="244"/>
                    </a:lnTo>
                    <a:lnTo>
                      <a:pt x="159" y="231"/>
                    </a:lnTo>
                    <a:lnTo>
                      <a:pt x="165" y="218"/>
                    </a:lnTo>
                    <a:lnTo>
                      <a:pt x="170" y="205"/>
                    </a:lnTo>
                    <a:lnTo>
                      <a:pt x="173" y="194"/>
                    </a:lnTo>
                    <a:lnTo>
                      <a:pt x="175" y="181"/>
                    </a:lnTo>
                    <a:lnTo>
                      <a:pt x="178" y="169"/>
                    </a:lnTo>
                    <a:lnTo>
                      <a:pt x="179" y="158"/>
                    </a:lnTo>
                    <a:lnTo>
                      <a:pt x="179" y="137"/>
                    </a:lnTo>
                    <a:lnTo>
                      <a:pt x="178" y="116"/>
                    </a:lnTo>
                    <a:lnTo>
                      <a:pt x="174" y="96"/>
                    </a:lnTo>
                    <a:lnTo>
                      <a:pt x="171" y="77"/>
                    </a:lnTo>
                    <a:lnTo>
                      <a:pt x="167" y="59"/>
                    </a:lnTo>
                    <a:lnTo>
                      <a:pt x="165" y="40"/>
                    </a:lnTo>
                    <a:lnTo>
                      <a:pt x="162" y="21"/>
                    </a:lnTo>
                    <a:lnTo>
                      <a:pt x="160" y="0"/>
                    </a:lnTo>
                    <a:lnTo>
                      <a:pt x="100" y="2"/>
                    </a:lnTo>
                    <a:lnTo>
                      <a:pt x="101" y="26"/>
                    </a:lnTo>
                    <a:lnTo>
                      <a:pt x="103" y="49"/>
                    </a:lnTo>
                    <a:lnTo>
                      <a:pt x="108" y="69"/>
                    </a:lnTo>
                    <a:lnTo>
                      <a:pt x="111" y="89"/>
                    </a:lnTo>
                    <a:lnTo>
                      <a:pt x="114" y="106"/>
                    </a:lnTo>
                    <a:lnTo>
                      <a:pt x="116" y="121"/>
                    </a:lnTo>
                    <a:lnTo>
                      <a:pt x="117" y="138"/>
                    </a:lnTo>
                    <a:lnTo>
                      <a:pt x="117" y="154"/>
                    </a:lnTo>
                    <a:lnTo>
                      <a:pt x="116" y="161"/>
                    </a:lnTo>
                    <a:lnTo>
                      <a:pt x="115" y="169"/>
                    </a:lnTo>
                    <a:lnTo>
                      <a:pt x="114" y="177"/>
                    </a:lnTo>
                    <a:lnTo>
                      <a:pt x="110" y="187"/>
                    </a:lnTo>
                    <a:lnTo>
                      <a:pt x="107" y="196"/>
                    </a:lnTo>
                    <a:lnTo>
                      <a:pt x="103" y="206"/>
                    </a:lnTo>
                    <a:lnTo>
                      <a:pt x="99" y="217"/>
                    </a:lnTo>
                    <a:lnTo>
                      <a:pt x="92" y="227"/>
                    </a:lnTo>
                    <a:lnTo>
                      <a:pt x="85" y="240"/>
                    </a:lnTo>
                    <a:lnTo>
                      <a:pt x="77" y="253"/>
                    </a:lnTo>
                    <a:lnTo>
                      <a:pt x="67" y="266"/>
                    </a:lnTo>
                    <a:lnTo>
                      <a:pt x="57" y="281"/>
                    </a:lnTo>
                    <a:lnTo>
                      <a:pt x="31" y="312"/>
                    </a:lnTo>
                    <a:lnTo>
                      <a:pt x="0" y="347"/>
                    </a:lnTo>
                    <a:lnTo>
                      <a:pt x="45" y="3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214" name="Straight Connector 1453"/>
            <p:cNvCxnSpPr>
              <a:cxnSpLocks noChangeShapeType="1"/>
            </p:cNvCxnSpPr>
            <p:nvPr/>
          </p:nvCxnSpPr>
          <p:spPr bwMode="auto">
            <a:xfrm>
              <a:off x="3200400" y="3854238"/>
              <a:ext cx="457200" cy="1588"/>
            </a:xfrm>
            <a:prstGeom prst="line">
              <a:avLst/>
            </a:prstGeom>
            <a:noFill/>
            <a:ln w="9525" algn="ctr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0183" name="Rectangle 1504"/>
          <p:cNvSpPr>
            <a:spLocks noChangeArrowheads="1"/>
          </p:cNvSpPr>
          <p:nvPr/>
        </p:nvSpPr>
        <p:spPr bwMode="auto">
          <a:xfrm>
            <a:off x="7010400" y="3657601"/>
            <a:ext cx="19050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990033"/>
                </a:solidFill>
              </a:rPr>
              <a:t>Unknown Relationship</a:t>
            </a:r>
          </a:p>
          <a:p>
            <a:r>
              <a:rPr lang="en-US" b="1">
                <a:solidFill>
                  <a:srgbClr val="990033"/>
                </a:solidFill>
              </a:rPr>
              <a:t>Y = </a:t>
            </a:r>
            <a:r>
              <a:rPr lang="en-US" b="1">
                <a:solidFill>
                  <a:srgbClr val="990033"/>
                </a:solidFill>
                <a:latin typeface="Symbol" pitchFamily="18" charset="2"/>
              </a:rPr>
              <a:t>b</a:t>
            </a:r>
            <a:r>
              <a:rPr lang="en-US" b="1" baseline="-25000">
                <a:solidFill>
                  <a:srgbClr val="990033"/>
                </a:solidFill>
              </a:rPr>
              <a:t>0 </a:t>
            </a:r>
            <a:r>
              <a:rPr lang="en-US" b="1">
                <a:solidFill>
                  <a:srgbClr val="990033"/>
                </a:solidFill>
              </a:rPr>
              <a:t>+ </a:t>
            </a:r>
            <a:r>
              <a:rPr lang="en-US" b="1">
                <a:solidFill>
                  <a:srgbClr val="990033"/>
                </a:solidFill>
                <a:latin typeface="Symbol" pitchFamily="18" charset="2"/>
              </a:rPr>
              <a:t>b</a:t>
            </a:r>
            <a:r>
              <a:rPr lang="en-US" b="1" baseline="-25000">
                <a:solidFill>
                  <a:srgbClr val="990033"/>
                </a:solidFill>
              </a:rPr>
              <a:t>1</a:t>
            </a:r>
            <a:r>
              <a:rPr lang="en-US" b="1">
                <a:solidFill>
                  <a:srgbClr val="990033"/>
                </a:solidFill>
              </a:rPr>
              <a:t>X</a:t>
            </a:r>
          </a:p>
        </p:txBody>
      </p:sp>
      <p:cxnSp>
        <p:nvCxnSpPr>
          <p:cNvPr id="50184" name="Straight Arrow Connector 1505"/>
          <p:cNvCxnSpPr>
            <a:cxnSpLocks noChangeShapeType="1"/>
          </p:cNvCxnSpPr>
          <p:nvPr/>
        </p:nvCxnSpPr>
        <p:spPr bwMode="auto">
          <a:xfrm rot="16200000" flipV="1">
            <a:off x="7162800" y="3048000"/>
            <a:ext cx="990600" cy="381000"/>
          </a:xfrm>
          <a:prstGeom prst="straightConnector1">
            <a:avLst/>
          </a:prstGeom>
          <a:noFill/>
          <a:ln w="28575" algn="ctr">
            <a:solidFill>
              <a:srgbClr val="99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0185" name="Group 1451"/>
          <p:cNvGrpSpPr>
            <a:grpSpLocks/>
          </p:cNvGrpSpPr>
          <p:nvPr/>
        </p:nvGrpSpPr>
        <p:grpSpPr bwMode="auto">
          <a:xfrm>
            <a:off x="5638800" y="2895600"/>
            <a:ext cx="458788" cy="1066800"/>
            <a:chOff x="3200400" y="3429000"/>
            <a:chExt cx="458788" cy="911225"/>
          </a:xfrm>
        </p:grpSpPr>
        <p:grpSp>
          <p:nvGrpSpPr>
            <p:cNvPr id="50207" name="Group 1406"/>
            <p:cNvGrpSpPr>
              <a:grpSpLocks/>
            </p:cNvGrpSpPr>
            <p:nvPr/>
          </p:nvGrpSpPr>
          <p:grpSpPr bwMode="auto">
            <a:xfrm>
              <a:off x="3200400" y="3429000"/>
              <a:ext cx="458788" cy="911225"/>
              <a:chOff x="6408738" y="1895476"/>
              <a:chExt cx="458788" cy="911225"/>
            </a:xfrm>
          </p:grpSpPr>
          <p:sp>
            <p:nvSpPr>
              <p:cNvPr id="50209" name="Freeform 887"/>
              <p:cNvSpPr>
                <a:spLocks/>
              </p:cNvSpPr>
              <p:nvPr/>
            </p:nvSpPr>
            <p:spPr bwMode="auto">
              <a:xfrm>
                <a:off x="6802438" y="2636838"/>
                <a:ext cx="63500" cy="169863"/>
              </a:xfrm>
              <a:custGeom>
                <a:avLst/>
                <a:gdLst>
                  <a:gd name="T0" fmla="*/ 0 w 160"/>
                  <a:gd name="T1" fmla="*/ 2147483647 h 428"/>
                  <a:gd name="T2" fmla="*/ 0 w 160"/>
                  <a:gd name="T3" fmla="*/ 2147483647 h 428"/>
                  <a:gd name="T4" fmla="*/ 0 w 160"/>
                  <a:gd name="T5" fmla="*/ 2147483647 h 428"/>
                  <a:gd name="T6" fmla="*/ 2147483647 w 160"/>
                  <a:gd name="T7" fmla="*/ 2147483647 h 428"/>
                  <a:gd name="T8" fmla="*/ 2147483647 w 160"/>
                  <a:gd name="T9" fmla="*/ 2147483647 h 428"/>
                  <a:gd name="T10" fmla="*/ 2147483647 w 160"/>
                  <a:gd name="T11" fmla="*/ 2147483647 h 428"/>
                  <a:gd name="T12" fmla="*/ 2147483647 w 160"/>
                  <a:gd name="T13" fmla="*/ 2147483647 h 428"/>
                  <a:gd name="T14" fmla="*/ 2147483647 w 160"/>
                  <a:gd name="T15" fmla="*/ 2147483647 h 428"/>
                  <a:gd name="T16" fmla="*/ 2147483647 w 160"/>
                  <a:gd name="T17" fmla="*/ 2147483647 h 428"/>
                  <a:gd name="T18" fmla="*/ 2147483647 w 160"/>
                  <a:gd name="T19" fmla="*/ 2147483647 h 428"/>
                  <a:gd name="T20" fmla="*/ 2147483647 w 160"/>
                  <a:gd name="T21" fmla="*/ 2147483647 h 428"/>
                  <a:gd name="T22" fmla="*/ 2147483647 w 160"/>
                  <a:gd name="T23" fmla="*/ 2147483647 h 428"/>
                  <a:gd name="T24" fmla="*/ 2147483647 w 160"/>
                  <a:gd name="T25" fmla="*/ 2147483647 h 428"/>
                  <a:gd name="T26" fmla="*/ 2147483647 w 160"/>
                  <a:gd name="T27" fmla="*/ 2147483647 h 428"/>
                  <a:gd name="T28" fmla="*/ 2147483647 w 160"/>
                  <a:gd name="T29" fmla="*/ 2147483647 h 428"/>
                  <a:gd name="T30" fmla="*/ 2147483647 w 160"/>
                  <a:gd name="T31" fmla="*/ 2147483647 h 428"/>
                  <a:gd name="T32" fmla="*/ 2147483647 w 160"/>
                  <a:gd name="T33" fmla="*/ 2147483647 h 428"/>
                  <a:gd name="T34" fmla="*/ 2147483647 w 160"/>
                  <a:gd name="T35" fmla="*/ 2147483647 h 428"/>
                  <a:gd name="T36" fmla="*/ 2147483647 w 160"/>
                  <a:gd name="T37" fmla="*/ 2147483647 h 428"/>
                  <a:gd name="T38" fmla="*/ 2147483647 w 160"/>
                  <a:gd name="T39" fmla="*/ 2147483647 h 428"/>
                  <a:gd name="T40" fmla="*/ 2147483647 w 160"/>
                  <a:gd name="T41" fmla="*/ 2147483647 h 428"/>
                  <a:gd name="T42" fmla="*/ 2147483647 w 160"/>
                  <a:gd name="T43" fmla="*/ 2147483647 h 428"/>
                  <a:gd name="T44" fmla="*/ 2147483647 w 160"/>
                  <a:gd name="T45" fmla="*/ 2147483647 h 428"/>
                  <a:gd name="T46" fmla="*/ 2147483647 w 160"/>
                  <a:gd name="T47" fmla="*/ 2147483647 h 428"/>
                  <a:gd name="T48" fmla="*/ 2147483647 w 160"/>
                  <a:gd name="T49" fmla="*/ 2147483647 h 428"/>
                  <a:gd name="T50" fmla="*/ 2147483647 w 160"/>
                  <a:gd name="T51" fmla="*/ 2147483647 h 428"/>
                  <a:gd name="T52" fmla="*/ 2147483647 w 160"/>
                  <a:gd name="T53" fmla="*/ 2147483647 h 428"/>
                  <a:gd name="T54" fmla="*/ 2147483647 w 160"/>
                  <a:gd name="T55" fmla="*/ 2147483647 h 428"/>
                  <a:gd name="T56" fmla="*/ 2147483647 w 160"/>
                  <a:gd name="T57" fmla="*/ 2147483647 h 428"/>
                  <a:gd name="T58" fmla="*/ 2147483647 w 160"/>
                  <a:gd name="T59" fmla="*/ 2147483647 h 428"/>
                  <a:gd name="T60" fmla="*/ 2147483647 w 160"/>
                  <a:gd name="T61" fmla="*/ 2147483647 h 428"/>
                  <a:gd name="T62" fmla="*/ 2147483647 w 160"/>
                  <a:gd name="T63" fmla="*/ 2147483647 h 428"/>
                  <a:gd name="T64" fmla="*/ 2147483647 w 160"/>
                  <a:gd name="T65" fmla="*/ 2147483647 h 428"/>
                  <a:gd name="T66" fmla="*/ 2147483647 w 160"/>
                  <a:gd name="T67" fmla="*/ 2147483647 h 428"/>
                  <a:gd name="T68" fmla="*/ 2147483647 w 160"/>
                  <a:gd name="T69" fmla="*/ 2147483647 h 428"/>
                  <a:gd name="T70" fmla="*/ 2147483647 w 160"/>
                  <a:gd name="T71" fmla="*/ 2147483647 h 428"/>
                  <a:gd name="T72" fmla="*/ 2147483647 w 160"/>
                  <a:gd name="T73" fmla="*/ 2147483647 h 428"/>
                  <a:gd name="T74" fmla="*/ 2147483647 w 160"/>
                  <a:gd name="T75" fmla="*/ 2147483647 h 428"/>
                  <a:gd name="T76" fmla="*/ 2147483647 w 160"/>
                  <a:gd name="T77" fmla="*/ 2147483647 h 428"/>
                  <a:gd name="T78" fmla="*/ 2147483647 w 160"/>
                  <a:gd name="T79" fmla="*/ 2147483647 h 428"/>
                  <a:gd name="T80" fmla="*/ 2147483647 w 160"/>
                  <a:gd name="T81" fmla="*/ 2147483647 h 428"/>
                  <a:gd name="T82" fmla="*/ 2147483647 w 160"/>
                  <a:gd name="T83" fmla="*/ 2147483647 h 428"/>
                  <a:gd name="T84" fmla="*/ 2147483647 w 160"/>
                  <a:gd name="T85" fmla="*/ 2147483647 h 428"/>
                  <a:gd name="T86" fmla="*/ 2147483647 w 160"/>
                  <a:gd name="T87" fmla="*/ 2147483647 h 428"/>
                  <a:gd name="T88" fmla="*/ 2147483647 w 160"/>
                  <a:gd name="T89" fmla="*/ 2147483647 h 428"/>
                  <a:gd name="T90" fmla="*/ 2147483647 w 160"/>
                  <a:gd name="T91" fmla="*/ 2147483647 h 428"/>
                  <a:gd name="T92" fmla="*/ 2147483647 w 160"/>
                  <a:gd name="T93" fmla="*/ 2147483647 h 428"/>
                  <a:gd name="T94" fmla="*/ 2147483647 w 160"/>
                  <a:gd name="T95" fmla="*/ 2147483647 h 428"/>
                  <a:gd name="T96" fmla="*/ 2147483647 w 160"/>
                  <a:gd name="T97" fmla="*/ 2147483647 h 428"/>
                  <a:gd name="T98" fmla="*/ 2147483647 w 160"/>
                  <a:gd name="T99" fmla="*/ 2147483647 h 428"/>
                  <a:gd name="T100" fmla="*/ 2147483647 w 160"/>
                  <a:gd name="T101" fmla="*/ 0 h 428"/>
                  <a:gd name="T102" fmla="*/ 2147483647 w 160"/>
                  <a:gd name="T103" fmla="*/ 0 h 428"/>
                  <a:gd name="T104" fmla="*/ 2147483647 w 160"/>
                  <a:gd name="T105" fmla="*/ 0 h 428"/>
                  <a:gd name="T106" fmla="*/ 2147483647 w 160"/>
                  <a:gd name="T107" fmla="*/ 0 h 428"/>
                  <a:gd name="T108" fmla="*/ 2147483647 w 160"/>
                  <a:gd name="T109" fmla="*/ 0 h 428"/>
                  <a:gd name="T110" fmla="*/ 0 w 160"/>
                  <a:gd name="T111" fmla="*/ 2147483647 h 42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428"/>
                  <a:gd name="T170" fmla="*/ 160 w 160"/>
                  <a:gd name="T171" fmla="*/ 428 h 42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428">
                    <a:moveTo>
                      <a:pt x="4" y="49"/>
                    </a:moveTo>
                    <a:lnTo>
                      <a:pt x="0" y="45"/>
                    </a:lnTo>
                    <a:lnTo>
                      <a:pt x="16" y="63"/>
                    </a:lnTo>
                    <a:lnTo>
                      <a:pt x="30" y="80"/>
                    </a:lnTo>
                    <a:lnTo>
                      <a:pt x="43" y="96"/>
                    </a:lnTo>
                    <a:lnTo>
                      <a:pt x="54" y="112"/>
                    </a:lnTo>
                    <a:lnTo>
                      <a:pt x="63" y="126"/>
                    </a:lnTo>
                    <a:lnTo>
                      <a:pt x="71" y="140"/>
                    </a:lnTo>
                    <a:lnTo>
                      <a:pt x="78" y="152"/>
                    </a:lnTo>
                    <a:lnTo>
                      <a:pt x="84" y="165"/>
                    </a:lnTo>
                    <a:lnTo>
                      <a:pt x="89" y="177"/>
                    </a:lnTo>
                    <a:lnTo>
                      <a:pt x="92" y="187"/>
                    </a:lnTo>
                    <a:lnTo>
                      <a:pt x="94" y="198"/>
                    </a:lnTo>
                    <a:lnTo>
                      <a:pt x="97" y="208"/>
                    </a:lnTo>
                    <a:lnTo>
                      <a:pt x="98" y="219"/>
                    </a:lnTo>
                    <a:lnTo>
                      <a:pt x="98" y="228"/>
                    </a:lnTo>
                    <a:lnTo>
                      <a:pt x="98" y="237"/>
                    </a:lnTo>
                    <a:lnTo>
                      <a:pt x="98" y="245"/>
                    </a:lnTo>
                    <a:lnTo>
                      <a:pt x="92" y="286"/>
                    </a:lnTo>
                    <a:lnTo>
                      <a:pt x="85" y="327"/>
                    </a:lnTo>
                    <a:lnTo>
                      <a:pt x="82" y="350"/>
                    </a:lnTo>
                    <a:lnTo>
                      <a:pt x="80" y="374"/>
                    </a:lnTo>
                    <a:lnTo>
                      <a:pt x="82" y="387"/>
                    </a:lnTo>
                    <a:lnTo>
                      <a:pt x="83" y="400"/>
                    </a:lnTo>
                    <a:lnTo>
                      <a:pt x="84" y="414"/>
                    </a:lnTo>
                    <a:lnTo>
                      <a:pt x="87" y="428"/>
                    </a:lnTo>
                    <a:lnTo>
                      <a:pt x="147" y="414"/>
                    </a:lnTo>
                    <a:lnTo>
                      <a:pt x="145" y="404"/>
                    </a:lnTo>
                    <a:lnTo>
                      <a:pt x="143" y="393"/>
                    </a:lnTo>
                    <a:lnTo>
                      <a:pt x="142" y="384"/>
                    </a:lnTo>
                    <a:lnTo>
                      <a:pt x="142" y="375"/>
                    </a:lnTo>
                    <a:lnTo>
                      <a:pt x="143" y="355"/>
                    </a:lnTo>
                    <a:lnTo>
                      <a:pt x="146" y="336"/>
                    </a:lnTo>
                    <a:lnTo>
                      <a:pt x="153" y="296"/>
                    </a:lnTo>
                    <a:lnTo>
                      <a:pt x="160" y="252"/>
                    </a:lnTo>
                    <a:lnTo>
                      <a:pt x="160" y="238"/>
                    </a:lnTo>
                    <a:lnTo>
                      <a:pt x="160" y="226"/>
                    </a:lnTo>
                    <a:lnTo>
                      <a:pt x="158" y="213"/>
                    </a:lnTo>
                    <a:lnTo>
                      <a:pt x="157" y="199"/>
                    </a:lnTo>
                    <a:lnTo>
                      <a:pt x="155" y="185"/>
                    </a:lnTo>
                    <a:lnTo>
                      <a:pt x="151" y="171"/>
                    </a:lnTo>
                    <a:lnTo>
                      <a:pt x="147" y="156"/>
                    </a:lnTo>
                    <a:lnTo>
                      <a:pt x="141" y="141"/>
                    </a:lnTo>
                    <a:lnTo>
                      <a:pt x="134" y="126"/>
                    </a:lnTo>
                    <a:lnTo>
                      <a:pt x="125" y="109"/>
                    </a:lnTo>
                    <a:lnTo>
                      <a:pt x="115" y="93"/>
                    </a:lnTo>
                    <a:lnTo>
                      <a:pt x="105" y="77"/>
                    </a:lnTo>
                    <a:lnTo>
                      <a:pt x="92" y="59"/>
                    </a:lnTo>
                    <a:lnTo>
                      <a:pt x="78" y="42"/>
                    </a:lnTo>
                    <a:lnTo>
                      <a:pt x="63" y="23"/>
                    </a:lnTo>
                    <a:lnTo>
                      <a:pt x="46" y="3"/>
                    </a:lnTo>
                    <a:lnTo>
                      <a:pt x="42" y="0"/>
                    </a:lnTo>
                    <a:lnTo>
                      <a:pt x="46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" y="4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0" name="Freeform 888"/>
              <p:cNvSpPr>
                <a:spLocks/>
              </p:cNvSpPr>
              <p:nvPr/>
            </p:nvSpPr>
            <p:spPr bwMode="auto">
              <a:xfrm>
                <a:off x="6408738" y="2343151"/>
                <a:ext cx="411163" cy="312738"/>
              </a:xfrm>
              <a:custGeom>
                <a:avLst/>
                <a:gdLst>
                  <a:gd name="T0" fmla="*/ 0 w 1035"/>
                  <a:gd name="T1" fmla="*/ 0 h 791"/>
                  <a:gd name="T2" fmla="*/ 0 w 1035"/>
                  <a:gd name="T3" fmla="*/ 2147483647 h 791"/>
                  <a:gd name="T4" fmla="*/ 0 w 1035"/>
                  <a:gd name="T5" fmla="*/ 2147483647 h 791"/>
                  <a:gd name="T6" fmla="*/ 0 w 1035"/>
                  <a:gd name="T7" fmla="*/ 2147483647 h 791"/>
                  <a:gd name="T8" fmla="*/ 2147483647 w 1035"/>
                  <a:gd name="T9" fmla="*/ 2147483647 h 791"/>
                  <a:gd name="T10" fmla="*/ 2147483647 w 1035"/>
                  <a:gd name="T11" fmla="*/ 2147483647 h 791"/>
                  <a:gd name="T12" fmla="*/ 2147483647 w 1035"/>
                  <a:gd name="T13" fmla="*/ 2147483647 h 791"/>
                  <a:gd name="T14" fmla="*/ 2147483647 w 1035"/>
                  <a:gd name="T15" fmla="*/ 2147483647 h 791"/>
                  <a:gd name="T16" fmla="*/ 2147483647 w 1035"/>
                  <a:gd name="T17" fmla="*/ 2147483647 h 791"/>
                  <a:gd name="T18" fmla="*/ 2147483647 w 1035"/>
                  <a:gd name="T19" fmla="*/ 2147483647 h 791"/>
                  <a:gd name="T20" fmla="*/ 2147483647 w 1035"/>
                  <a:gd name="T21" fmla="*/ 2147483647 h 791"/>
                  <a:gd name="T22" fmla="*/ 2147483647 w 1035"/>
                  <a:gd name="T23" fmla="*/ 2147483647 h 791"/>
                  <a:gd name="T24" fmla="*/ 2147483647 w 1035"/>
                  <a:gd name="T25" fmla="*/ 2147483647 h 791"/>
                  <a:gd name="T26" fmla="*/ 2147483647 w 1035"/>
                  <a:gd name="T27" fmla="*/ 2147483647 h 791"/>
                  <a:gd name="T28" fmla="*/ 2147483647 w 1035"/>
                  <a:gd name="T29" fmla="*/ 2147483647 h 791"/>
                  <a:gd name="T30" fmla="*/ 2147483647 w 1035"/>
                  <a:gd name="T31" fmla="*/ 2147483647 h 791"/>
                  <a:gd name="T32" fmla="*/ 2147483647 w 1035"/>
                  <a:gd name="T33" fmla="*/ 2147483647 h 791"/>
                  <a:gd name="T34" fmla="*/ 2147483647 w 1035"/>
                  <a:gd name="T35" fmla="*/ 2147483647 h 791"/>
                  <a:gd name="T36" fmla="*/ 2147483647 w 1035"/>
                  <a:gd name="T37" fmla="*/ 2147483647 h 791"/>
                  <a:gd name="T38" fmla="*/ 2147483647 w 1035"/>
                  <a:gd name="T39" fmla="*/ 2147483647 h 791"/>
                  <a:gd name="T40" fmla="*/ 2147483647 w 1035"/>
                  <a:gd name="T41" fmla="*/ 2147483647 h 791"/>
                  <a:gd name="T42" fmla="*/ 2147483647 w 1035"/>
                  <a:gd name="T43" fmla="*/ 2147483647 h 791"/>
                  <a:gd name="T44" fmla="*/ 2147483647 w 1035"/>
                  <a:gd name="T45" fmla="*/ 2147483647 h 791"/>
                  <a:gd name="T46" fmla="*/ 2147483647 w 1035"/>
                  <a:gd name="T47" fmla="*/ 2147483647 h 791"/>
                  <a:gd name="T48" fmla="*/ 2147483647 w 1035"/>
                  <a:gd name="T49" fmla="*/ 2147483647 h 791"/>
                  <a:gd name="T50" fmla="*/ 2147483647 w 1035"/>
                  <a:gd name="T51" fmla="*/ 2147483647 h 791"/>
                  <a:gd name="T52" fmla="*/ 2147483647 w 1035"/>
                  <a:gd name="T53" fmla="*/ 2147483647 h 791"/>
                  <a:gd name="T54" fmla="*/ 2147483647 w 1035"/>
                  <a:gd name="T55" fmla="*/ 2147483647 h 791"/>
                  <a:gd name="T56" fmla="*/ 2147483647 w 1035"/>
                  <a:gd name="T57" fmla="*/ 2147483647 h 791"/>
                  <a:gd name="T58" fmla="*/ 2147483647 w 1035"/>
                  <a:gd name="T59" fmla="*/ 2147483647 h 791"/>
                  <a:gd name="T60" fmla="*/ 2147483647 w 1035"/>
                  <a:gd name="T61" fmla="*/ 2147483647 h 791"/>
                  <a:gd name="T62" fmla="*/ 2147483647 w 1035"/>
                  <a:gd name="T63" fmla="*/ 2147483647 h 791"/>
                  <a:gd name="T64" fmla="*/ 2147483647 w 1035"/>
                  <a:gd name="T65" fmla="*/ 2147483647 h 791"/>
                  <a:gd name="T66" fmla="*/ 2147483647 w 1035"/>
                  <a:gd name="T67" fmla="*/ 2147483647 h 791"/>
                  <a:gd name="T68" fmla="*/ 2147483647 w 1035"/>
                  <a:gd name="T69" fmla="*/ 2147483647 h 791"/>
                  <a:gd name="T70" fmla="*/ 2147483647 w 1035"/>
                  <a:gd name="T71" fmla="*/ 2147483647 h 791"/>
                  <a:gd name="T72" fmla="*/ 2147483647 w 1035"/>
                  <a:gd name="T73" fmla="*/ 2147483647 h 791"/>
                  <a:gd name="T74" fmla="*/ 2147483647 w 1035"/>
                  <a:gd name="T75" fmla="*/ 2147483647 h 791"/>
                  <a:gd name="T76" fmla="*/ 2147483647 w 1035"/>
                  <a:gd name="T77" fmla="*/ 2147483647 h 791"/>
                  <a:gd name="T78" fmla="*/ 2147483647 w 1035"/>
                  <a:gd name="T79" fmla="*/ 2147483647 h 791"/>
                  <a:gd name="T80" fmla="*/ 2147483647 w 1035"/>
                  <a:gd name="T81" fmla="*/ 0 h 791"/>
                  <a:gd name="T82" fmla="*/ 2147483647 w 1035"/>
                  <a:gd name="T83" fmla="*/ 0 h 791"/>
                  <a:gd name="T84" fmla="*/ 0 w 1035"/>
                  <a:gd name="T85" fmla="*/ 0 h 7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35"/>
                  <a:gd name="T130" fmla="*/ 0 h 791"/>
                  <a:gd name="T131" fmla="*/ 1035 w 1035"/>
                  <a:gd name="T132" fmla="*/ 791 h 79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35" h="791">
                    <a:moveTo>
                      <a:pt x="0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1" y="48"/>
                    </a:lnTo>
                    <a:lnTo>
                      <a:pt x="5" y="71"/>
                    </a:lnTo>
                    <a:lnTo>
                      <a:pt x="7" y="93"/>
                    </a:lnTo>
                    <a:lnTo>
                      <a:pt x="12" y="116"/>
                    </a:lnTo>
                    <a:lnTo>
                      <a:pt x="18" y="136"/>
                    </a:lnTo>
                    <a:lnTo>
                      <a:pt x="24" y="157"/>
                    </a:lnTo>
                    <a:lnTo>
                      <a:pt x="31" y="177"/>
                    </a:lnTo>
                    <a:lnTo>
                      <a:pt x="39" y="196"/>
                    </a:lnTo>
                    <a:lnTo>
                      <a:pt x="48" y="214"/>
                    </a:lnTo>
                    <a:lnTo>
                      <a:pt x="57" y="233"/>
                    </a:lnTo>
                    <a:lnTo>
                      <a:pt x="68" y="251"/>
                    </a:lnTo>
                    <a:lnTo>
                      <a:pt x="78" y="268"/>
                    </a:lnTo>
                    <a:lnTo>
                      <a:pt x="90" y="284"/>
                    </a:lnTo>
                    <a:lnTo>
                      <a:pt x="103" y="299"/>
                    </a:lnTo>
                    <a:lnTo>
                      <a:pt x="116" y="315"/>
                    </a:lnTo>
                    <a:lnTo>
                      <a:pt x="129" y="330"/>
                    </a:lnTo>
                    <a:lnTo>
                      <a:pt x="143" y="344"/>
                    </a:lnTo>
                    <a:lnTo>
                      <a:pt x="157" y="358"/>
                    </a:lnTo>
                    <a:lnTo>
                      <a:pt x="174" y="372"/>
                    </a:lnTo>
                    <a:lnTo>
                      <a:pt x="205" y="396"/>
                    </a:lnTo>
                    <a:lnTo>
                      <a:pt x="239" y="421"/>
                    </a:lnTo>
                    <a:lnTo>
                      <a:pt x="274" y="443"/>
                    </a:lnTo>
                    <a:lnTo>
                      <a:pt x="310" y="464"/>
                    </a:lnTo>
                    <a:lnTo>
                      <a:pt x="348" y="483"/>
                    </a:lnTo>
                    <a:lnTo>
                      <a:pt x="387" y="502"/>
                    </a:lnTo>
                    <a:lnTo>
                      <a:pt x="426" y="521"/>
                    </a:lnTo>
                    <a:lnTo>
                      <a:pt x="467" y="538"/>
                    </a:lnTo>
                    <a:lnTo>
                      <a:pt x="508" y="556"/>
                    </a:lnTo>
                    <a:lnTo>
                      <a:pt x="549" y="572"/>
                    </a:lnTo>
                    <a:lnTo>
                      <a:pt x="630" y="604"/>
                    </a:lnTo>
                    <a:lnTo>
                      <a:pt x="711" y="637"/>
                    </a:lnTo>
                    <a:lnTo>
                      <a:pt x="751" y="655"/>
                    </a:lnTo>
                    <a:lnTo>
                      <a:pt x="791" y="671"/>
                    </a:lnTo>
                    <a:lnTo>
                      <a:pt x="828" y="689"/>
                    </a:lnTo>
                    <a:lnTo>
                      <a:pt x="865" y="708"/>
                    </a:lnTo>
                    <a:lnTo>
                      <a:pt x="900" y="727"/>
                    </a:lnTo>
                    <a:lnTo>
                      <a:pt x="934" y="746"/>
                    </a:lnTo>
                    <a:lnTo>
                      <a:pt x="966" y="769"/>
                    </a:lnTo>
                    <a:lnTo>
                      <a:pt x="997" y="791"/>
                    </a:lnTo>
                    <a:lnTo>
                      <a:pt x="1035" y="742"/>
                    </a:lnTo>
                    <a:lnTo>
                      <a:pt x="1001" y="717"/>
                    </a:lnTo>
                    <a:lnTo>
                      <a:pt x="966" y="695"/>
                    </a:lnTo>
                    <a:lnTo>
                      <a:pt x="930" y="673"/>
                    </a:lnTo>
                    <a:lnTo>
                      <a:pt x="893" y="653"/>
                    </a:lnTo>
                    <a:lnTo>
                      <a:pt x="855" y="634"/>
                    </a:lnTo>
                    <a:lnTo>
                      <a:pt x="815" y="616"/>
                    </a:lnTo>
                    <a:lnTo>
                      <a:pt x="776" y="597"/>
                    </a:lnTo>
                    <a:lnTo>
                      <a:pt x="735" y="580"/>
                    </a:lnTo>
                    <a:lnTo>
                      <a:pt x="653" y="547"/>
                    </a:lnTo>
                    <a:lnTo>
                      <a:pt x="571" y="515"/>
                    </a:lnTo>
                    <a:lnTo>
                      <a:pt x="531" y="499"/>
                    </a:lnTo>
                    <a:lnTo>
                      <a:pt x="490" y="481"/>
                    </a:lnTo>
                    <a:lnTo>
                      <a:pt x="452" y="465"/>
                    </a:lnTo>
                    <a:lnTo>
                      <a:pt x="414" y="447"/>
                    </a:lnTo>
                    <a:lnTo>
                      <a:pt x="376" y="429"/>
                    </a:lnTo>
                    <a:lnTo>
                      <a:pt x="340" y="410"/>
                    </a:lnTo>
                    <a:lnTo>
                      <a:pt x="305" y="390"/>
                    </a:lnTo>
                    <a:lnTo>
                      <a:pt x="273" y="369"/>
                    </a:lnTo>
                    <a:lnTo>
                      <a:pt x="241" y="347"/>
                    </a:lnTo>
                    <a:lnTo>
                      <a:pt x="212" y="324"/>
                    </a:lnTo>
                    <a:lnTo>
                      <a:pt x="199" y="312"/>
                    </a:lnTo>
                    <a:lnTo>
                      <a:pt x="185" y="299"/>
                    </a:lnTo>
                    <a:lnTo>
                      <a:pt x="174" y="288"/>
                    </a:lnTo>
                    <a:lnTo>
                      <a:pt x="161" y="274"/>
                    </a:lnTo>
                    <a:lnTo>
                      <a:pt x="150" y="261"/>
                    </a:lnTo>
                    <a:lnTo>
                      <a:pt x="139" y="247"/>
                    </a:lnTo>
                    <a:lnTo>
                      <a:pt x="129" y="233"/>
                    </a:lnTo>
                    <a:lnTo>
                      <a:pt x="119" y="218"/>
                    </a:lnTo>
                    <a:lnTo>
                      <a:pt x="111" y="203"/>
                    </a:lnTo>
                    <a:lnTo>
                      <a:pt x="103" y="188"/>
                    </a:lnTo>
                    <a:lnTo>
                      <a:pt x="95" y="171"/>
                    </a:lnTo>
                    <a:lnTo>
                      <a:pt x="89" y="155"/>
                    </a:lnTo>
                    <a:lnTo>
                      <a:pt x="82" y="138"/>
                    </a:lnTo>
                    <a:lnTo>
                      <a:pt x="77" y="120"/>
                    </a:lnTo>
                    <a:lnTo>
                      <a:pt x="72" y="102"/>
                    </a:lnTo>
                    <a:lnTo>
                      <a:pt x="68" y="83"/>
                    </a:lnTo>
                    <a:lnTo>
                      <a:pt x="65" y="63"/>
                    </a:lnTo>
                    <a:lnTo>
                      <a:pt x="63" y="43"/>
                    </a:lnTo>
                    <a:lnTo>
                      <a:pt x="62" y="22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1" name="Freeform 889"/>
              <p:cNvSpPr>
                <a:spLocks/>
              </p:cNvSpPr>
              <p:nvPr/>
            </p:nvSpPr>
            <p:spPr bwMode="auto">
              <a:xfrm>
                <a:off x="6408738" y="2017713"/>
                <a:ext cx="415925" cy="325438"/>
              </a:xfrm>
              <a:custGeom>
                <a:avLst/>
                <a:gdLst>
                  <a:gd name="T0" fmla="*/ 2147483647 w 1048"/>
                  <a:gd name="T1" fmla="*/ 0 h 817"/>
                  <a:gd name="T2" fmla="*/ 2147483647 w 1048"/>
                  <a:gd name="T3" fmla="*/ 0 h 817"/>
                  <a:gd name="T4" fmla="*/ 2147483647 w 1048"/>
                  <a:gd name="T5" fmla="*/ 2147483647 h 817"/>
                  <a:gd name="T6" fmla="*/ 2147483647 w 1048"/>
                  <a:gd name="T7" fmla="*/ 2147483647 h 817"/>
                  <a:gd name="T8" fmla="*/ 2147483647 w 1048"/>
                  <a:gd name="T9" fmla="*/ 2147483647 h 817"/>
                  <a:gd name="T10" fmla="*/ 2147483647 w 1048"/>
                  <a:gd name="T11" fmla="*/ 2147483647 h 817"/>
                  <a:gd name="T12" fmla="*/ 2147483647 w 1048"/>
                  <a:gd name="T13" fmla="*/ 2147483647 h 817"/>
                  <a:gd name="T14" fmla="*/ 2147483647 w 1048"/>
                  <a:gd name="T15" fmla="*/ 2147483647 h 817"/>
                  <a:gd name="T16" fmla="*/ 2147483647 w 1048"/>
                  <a:gd name="T17" fmla="*/ 2147483647 h 817"/>
                  <a:gd name="T18" fmla="*/ 2147483647 w 1048"/>
                  <a:gd name="T19" fmla="*/ 2147483647 h 817"/>
                  <a:gd name="T20" fmla="*/ 2147483647 w 1048"/>
                  <a:gd name="T21" fmla="*/ 2147483647 h 817"/>
                  <a:gd name="T22" fmla="*/ 2147483647 w 1048"/>
                  <a:gd name="T23" fmla="*/ 2147483647 h 817"/>
                  <a:gd name="T24" fmla="*/ 2147483647 w 1048"/>
                  <a:gd name="T25" fmla="*/ 2147483647 h 817"/>
                  <a:gd name="T26" fmla="*/ 2147483647 w 1048"/>
                  <a:gd name="T27" fmla="*/ 2147483647 h 817"/>
                  <a:gd name="T28" fmla="*/ 2147483647 w 1048"/>
                  <a:gd name="T29" fmla="*/ 2147483647 h 817"/>
                  <a:gd name="T30" fmla="*/ 2147483647 w 1048"/>
                  <a:gd name="T31" fmla="*/ 2147483647 h 817"/>
                  <a:gd name="T32" fmla="*/ 2147483647 w 1048"/>
                  <a:gd name="T33" fmla="*/ 2147483647 h 817"/>
                  <a:gd name="T34" fmla="*/ 2147483647 w 1048"/>
                  <a:gd name="T35" fmla="*/ 2147483647 h 817"/>
                  <a:gd name="T36" fmla="*/ 2147483647 w 1048"/>
                  <a:gd name="T37" fmla="*/ 2147483647 h 817"/>
                  <a:gd name="T38" fmla="*/ 2147483647 w 1048"/>
                  <a:gd name="T39" fmla="*/ 2147483647 h 817"/>
                  <a:gd name="T40" fmla="*/ 0 w 1048"/>
                  <a:gd name="T41" fmla="*/ 2147483647 h 817"/>
                  <a:gd name="T42" fmla="*/ 0 w 1048"/>
                  <a:gd name="T43" fmla="*/ 2147483647 h 817"/>
                  <a:gd name="T44" fmla="*/ 0 w 1048"/>
                  <a:gd name="T45" fmla="*/ 2147483647 h 817"/>
                  <a:gd name="T46" fmla="*/ 2147483647 w 1048"/>
                  <a:gd name="T47" fmla="*/ 2147483647 h 817"/>
                  <a:gd name="T48" fmla="*/ 2147483647 w 1048"/>
                  <a:gd name="T49" fmla="*/ 2147483647 h 817"/>
                  <a:gd name="T50" fmla="*/ 2147483647 w 1048"/>
                  <a:gd name="T51" fmla="*/ 2147483647 h 817"/>
                  <a:gd name="T52" fmla="*/ 2147483647 w 1048"/>
                  <a:gd name="T53" fmla="*/ 2147483647 h 817"/>
                  <a:gd name="T54" fmla="*/ 2147483647 w 1048"/>
                  <a:gd name="T55" fmla="*/ 2147483647 h 817"/>
                  <a:gd name="T56" fmla="*/ 2147483647 w 1048"/>
                  <a:gd name="T57" fmla="*/ 2147483647 h 817"/>
                  <a:gd name="T58" fmla="*/ 2147483647 w 1048"/>
                  <a:gd name="T59" fmla="*/ 2147483647 h 817"/>
                  <a:gd name="T60" fmla="*/ 2147483647 w 1048"/>
                  <a:gd name="T61" fmla="*/ 2147483647 h 817"/>
                  <a:gd name="T62" fmla="*/ 2147483647 w 1048"/>
                  <a:gd name="T63" fmla="*/ 2147483647 h 817"/>
                  <a:gd name="T64" fmla="*/ 2147483647 w 1048"/>
                  <a:gd name="T65" fmla="*/ 2147483647 h 817"/>
                  <a:gd name="T66" fmla="*/ 2147483647 w 1048"/>
                  <a:gd name="T67" fmla="*/ 2147483647 h 817"/>
                  <a:gd name="T68" fmla="*/ 2147483647 w 1048"/>
                  <a:gd name="T69" fmla="*/ 2147483647 h 817"/>
                  <a:gd name="T70" fmla="*/ 2147483647 w 1048"/>
                  <a:gd name="T71" fmla="*/ 2147483647 h 817"/>
                  <a:gd name="T72" fmla="*/ 2147483647 w 1048"/>
                  <a:gd name="T73" fmla="*/ 2147483647 h 817"/>
                  <a:gd name="T74" fmla="*/ 2147483647 w 1048"/>
                  <a:gd name="T75" fmla="*/ 2147483647 h 817"/>
                  <a:gd name="T76" fmla="*/ 2147483647 w 1048"/>
                  <a:gd name="T77" fmla="*/ 2147483647 h 817"/>
                  <a:gd name="T78" fmla="*/ 2147483647 w 1048"/>
                  <a:gd name="T79" fmla="*/ 2147483647 h 817"/>
                  <a:gd name="T80" fmla="*/ 2147483647 w 1048"/>
                  <a:gd name="T81" fmla="*/ 2147483647 h 817"/>
                  <a:gd name="T82" fmla="*/ 2147483647 w 1048"/>
                  <a:gd name="T83" fmla="*/ 2147483647 h 817"/>
                  <a:gd name="T84" fmla="*/ 2147483647 w 1048"/>
                  <a:gd name="T85" fmla="*/ 2147483647 h 817"/>
                  <a:gd name="T86" fmla="*/ 2147483647 w 1048"/>
                  <a:gd name="T87" fmla="*/ 2147483647 h 817"/>
                  <a:gd name="T88" fmla="*/ 2147483647 w 1048"/>
                  <a:gd name="T89" fmla="*/ 2147483647 h 817"/>
                  <a:gd name="T90" fmla="*/ 2147483647 w 1048"/>
                  <a:gd name="T91" fmla="*/ 2147483647 h 817"/>
                  <a:gd name="T92" fmla="*/ 2147483647 w 1048"/>
                  <a:gd name="T93" fmla="*/ 0 h 81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8"/>
                  <a:gd name="T142" fmla="*/ 0 h 817"/>
                  <a:gd name="T143" fmla="*/ 1048 w 1048"/>
                  <a:gd name="T144" fmla="*/ 817 h 81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8" h="817">
                    <a:moveTo>
                      <a:pt x="986" y="11"/>
                    </a:moveTo>
                    <a:lnTo>
                      <a:pt x="986" y="13"/>
                    </a:lnTo>
                    <a:lnTo>
                      <a:pt x="986" y="14"/>
                    </a:lnTo>
                    <a:lnTo>
                      <a:pt x="985" y="16"/>
                    </a:lnTo>
                    <a:lnTo>
                      <a:pt x="984" y="20"/>
                    </a:lnTo>
                    <a:lnTo>
                      <a:pt x="982" y="23"/>
                    </a:lnTo>
                    <a:lnTo>
                      <a:pt x="977" y="28"/>
                    </a:lnTo>
                    <a:lnTo>
                      <a:pt x="971" y="33"/>
                    </a:lnTo>
                    <a:lnTo>
                      <a:pt x="965" y="37"/>
                    </a:lnTo>
                    <a:lnTo>
                      <a:pt x="947" y="49"/>
                    </a:lnTo>
                    <a:lnTo>
                      <a:pt x="923" y="61"/>
                    </a:lnTo>
                    <a:lnTo>
                      <a:pt x="895" y="73"/>
                    </a:lnTo>
                    <a:lnTo>
                      <a:pt x="864" y="85"/>
                    </a:lnTo>
                    <a:lnTo>
                      <a:pt x="791" y="112"/>
                    </a:lnTo>
                    <a:lnTo>
                      <a:pt x="708" y="140"/>
                    </a:lnTo>
                    <a:lnTo>
                      <a:pt x="664" y="155"/>
                    </a:lnTo>
                    <a:lnTo>
                      <a:pt x="617" y="171"/>
                    </a:lnTo>
                    <a:lnTo>
                      <a:pt x="571" y="189"/>
                    </a:lnTo>
                    <a:lnTo>
                      <a:pt x="524" y="207"/>
                    </a:lnTo>
                    <a:lnTo>
                      <a:pt x="476" y="227"/>
                    </a:lnTo>
                    <a:lnTo>
                      <a:pt x="429" y="249"/>
                    </a:lnTo>
                    <a:lnTo>
                      <a:pt x="382" y="272"/>
                    </a:lnTo>
                    <a:lnTo>
                      <a:pt x="337" y="298"/>
                    </a:lnTo>
                    <a:lnTo>
                      <a:pt x="313" y="311"/>
                    </a:lnTo>
                    <a:lnTo>
                      <a:pt x="291" y="325"/>
                    </a:lnTo>
                    <a:lnTo>
                      <a:pt x="270" y="340"/>
                    </a:lnTo>
                    <a:lnTo>
                      <a:pt x="248" y="355"/>
                    </a:lnTo>
                    <a:lnTo>
                      <a:pt x="227" y="371"/>
                    </a:lnTo>
                    <a:lnTo>
                      <a:pt x="207" y="388"/>
                    </a:lnTo>
                    <a:lnTo>
                      <a:pt x="188" y="405"/>
                    </a:lnTo>
                    <a:lnTo>
                      <a:pt x="169" y="423"/>
                    </a:lnTo>
                    <a:lnTo>
                      <a:pt x="150" y="441"/>
                    </a:lnTo>
                    <a:lnTo>
                      <a:pt x="133" y="461"/>
                    </a:lnTo>
                    <a:lnTo>
                      <a:pt x="117" y="481"/>
                    </a:lnTo>
                    <a:lnTo>
                      <a:pt x="100" y="502"/>
                    </a:lnTo>
                    <a:lnTo>
                      <a:pt x="85" y="523"/>
                    </a:lnTo>
                    <a:lnTo>
                      <a:pt x="71" y="546"/>
                    </a:lnTo>
                    <a:lnTo>
                      <a:pt x="58" y="569"/>
                    </a:lnTo>
                    <a:lnTo>
                      <a:pt x="47" y="593"/>
                    </a:lnTo>
                    <a:lnTo>
                      <a:pt x="36" y="618"/>
                    </a:lnTo>
                    <a:lnTo>
                      <a:pt x="27" y="644"/>
                    </a:lnTo>
                    <a:lnTo>
                      <a:pt x="19" y="671"/>
                    </a:lnTo>
                    <a:lnTo>
                      <a:pt x="13" y="699"/>
                    </a:lnTo>
                    <a:lnTo>
                      <a:pt x="7" y="726"/>
                    </a:lnTo>
                    <a:lnTo>
                      <a:pt x="4" y="756"/>
                    </a:lnTo>
                    <a:lnTo>
                      <a:pt x="1" y="786"/>
                    </a:lnTo>
                    <a:lnTo>
                      <a:pt x="0" y="817"/>
                    </a:lnTo>
                    <a:lnTo>
                      <a:pt x="61" y="817"/>
                    </a:lnTo>
                    <a:lnTo>
                      <a:pt x="62" y="789"/>
                    </a:lnTo>
                    <a:lnTo>
                      <a:pt x="64" y="763"/>
                    </a:lnTo>
                    <a:lnTo>
                      <a:pt x="68" y="736"/>
                    </a:lnTo>
                    <a:lnTo>
                      <a:pt x="72" y="711"/>
                    </a:lnTo>
                    <a:lnTo>
                      <a:pt x="78" y="687"/>
                    </a:lnTo>
                    <a:lnTo>
                      <a:pt x="85" y="664"/>
                    </a:lnTo>
                    <a:lnTo>
                      <a:pt x="93" y="640"/>
                    </a:lnTo>
                    <a:lnTo>
                      <a:pt x="104" y="618"/>
                    </a:lnTo>
                    <a:lnTo>
                      <a:pt x="113" y="597"/>
                    </a:lnTo>
                    <a:lnTo>
                      <a:pt x="125" y="576"/>
                    </a:lnTo>
                    <a:lnTo>
                      <a:pt x="138" y="557"/>
                    </a:lnTo>
                    <a:lnTo>
                      <a:pt x="150" y="538"/>
                    </a:lnTo>
                    <a:lnTo>
                      <a:pt x="164" y="519"/>
                    </a:lnTo>
                    <a:lnTo>
                      <a:pt x="180" y="501"/>
                    </a:lnTo>
                    <a:lnTo>
                      <a:pt x="195" y="483"/>
                    </a:lnTo>
                    <a:lnTo>
                      <a:pt x="212" y="467"/>
                    </a:lnTo>
                    <a:lnTo>
                      <a:pt x="230" y="451"/>
                    </a:lnTo>
                    <a:lnTo>
                      <a:pt x="247" y="434"/>
                    </a:lnTo>
                    <a:lnTo>
                      <a:pt x="266" y="419"/>
                    </a:lnTo>
                    <a:lnTo>
                      <a:pt x="285" y="404"/>
                    </a:lnTo>
                    <a:lnTo>
                      <a:pt x="304" y="390"/>
                    </a:lnTo>
                    <a:lnTo>
                      <a:pt x="325" y="377"/>
                    </a:lnTo>
                    <a:lnTo>
                      <a:pt x="346" y="363"/>
                    </a:lnTo>
                    <a:lnTo>
                      <a:pt x="367" y="350"/>
                    </a:lnTo>
                    <a:lnTo>
                      <a:pt x="411" y="327"/>
                    </a:lnTo>
                    <a:lnTo>
                      <a:pt x="455" y="304"/>
                    </a:lnTo>
                    <a:lnTo>
                      <a:pt x="501" y="283"/>
                    </a:lnTo>
                    <a:lnTo>
                      <a:pt x="547" y="264"/>
                    </a:lnTo>
                    <a:lnTo>
                      <a:pt x="593" y="246"/>
                    </a:lnTo>
                    <a:lnTo>
                      <a:pt x="638" y="228"/>
                    </a:lnTo>
                    <a:lnTo>
                      <a:pt x="684" y="213"/>
                    </a:lnTo>
                    <a:lnTo>
                      <a:pt x="728" y="198"/>
                    </a:lnTo>
                    <a:lnTo>
                      <a:pt x="810" y="170"/>
                    </a:lnTo>
                    <a:lnTo>
                      <a:pt x="885" y="143"/>
                    </a:lnTo>
                    <a:lnTo>
                      <a:pt x="919" y="130"/>
                    </a:lnTo>
                    <a:lnTo>
                      <a:pt x="949" y="116"/>
                    </a:lnTo>
                    <a:lnTo>
                      <a:pt x="976" y="103"/>
                    </a:lnTo>
                    <a:lnTo>
                      <a:pt x="999" y="89"/>
                    </a:lnTo>
                    <a:lnTo>
                      <a:pt x="1011" y="80"/>
                    </a:lnTo>
                    <a:lnTo>
                      <a:pt x="1020" y="71"/>
                    </a:lnTo>
                    <a:lnTo>
                      <a:pt x="1029" y="62"/>
                    </a:lnTo>
                    <a:lnTo>
                      <a:pt x="1036" y="51"/>
                    </a:lnTo>
                    <a:lnTo>
                      <a:pt x="1042" y="40"/>
                    </a:lnTo>
                    <a:lnTo>
                      <a:pt x="1046" y="28"/>
                    </a:lnTo>
                    <a:lnTo>
                      <a:pt x="1048" y="14"/>
                    </a:lnTo>
                    <a:lnTo>
                      <a:pt x="1047" y="0"/>
                    </a:lnTo>
                    <a:lnTo>
                      <a:pt x="986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2" name="Freeform 890"/>
              <p:cNvSpPr>
                <a:spLocks/>
              </p:cNvSpPr>
              <p:nvPr/>
            </p:nvSpPr>
            <p:spPr bwMode="auto">
              <a:xfrm>
                <a:off x="6796088" y="1895476"/>
                <a:ext cx="71438" cy="153988"/>
              </a:xfrm>
              <a:custGeom>
                <a:avLst/>
                <a:gdLst>
                  <a:gd name="T0" fmla="*/ 2147483647 w 179"/>
                  <a:gd name="T1" fmla="*/ 2147483647 h 389"/>
                  <a:gd name="T2" fmla="*/ 2147483647 w 179"/>
                  <a:gd name="T3" fmla="*/ 2147483647 h 389"/>
                  <a:gd name="T4" fmla="*/ 2147483647 w 179"/>
                  <a:gd name="T5" fmla="*/ 2147483647 h 389"/>
                  <a:gd name="T6" fmla="*/ 2147483647 w 179"/>
                  <a:gd name="T7" fmla="*/ 2147483647 h 389"/>
                  <a:gd name="T8" fmla="*/ 2147483647 w 179"/>
                  <a:gd name="T9" fmla="*/ 2147483647 h 389"/>
                  <a:gd name="T10" fmla="*/ 2147483647 w 179"/>
                  <a:gd name="T11" fmla="*/ 2147483647 h 389"/>
                  <a:gd name="T12" fmla="*/ 2147483647 w 179"/>
                  <a:gd name="T13" fmla="*/ 2147483647 h 389"/>
                  <a:gd name="T14" fmla="*/ 2147483647 w 179"/>
                  <a:gd name="T15" fmla="*/ 2147483647 h 389"/>
                  <a:gd name="T16" fmla="*/ 2147483647 w 179"/>
                  <a:gd name="T17" fmla="*/ 2147483647 h 389"/>
                  <a:gd name="T18" fmla="*/ 2147483647 w 179"/>
                  <a:gd name="T19" fmla="*/ 2147483647 h 389"/>
                  <a:gd name="T20" fmla="*/ 2147483647 w 179"/>
                  <a:gd name="T21" fmla="*/ 2147483647 h 389"/>
                  <a:gd name="T22" fmla="*/ 2147483647 w 179"/>
                  <a:gd name="T23" fmla="*/ 2147483647 h 389"/>
                  <a:gd name="T24" fmla="*/ 2147483647 w 179"/>
                  <a:gd name="T25" fmla="*/ 2147483647 h 389"/>
                  <a:gd name="T26" fmla="*/ 2147483647 w 179"/>
                  <a:gd name="T27" fmla="*/ 2147483647 h 389"/>
                  <a:gd name="T28" fmla="*/ 2147483647 w 179"/>
                  <a:gd name="T29" fmla="*/ 2147483647 h 389"/>
                  <a:gd name="T30" fmla="*/ 2147483647 w 179"/>
                  <a:gd name="T31" fmla="*/ 2147483647 h 389"/>
                  <a:gd name="T32" fmla="*/ 2147483647 w 179"/>
                  <a:gd name="T33" fmla="*/ 2147483647 h 389"/>
                  <a:gd name="T34" fmla="*/ 2147483647 w 179"/>
                  <a:gd name="T35" fmla="*/ 2147483647 h 389"/>
                  <a:gd name="T36" fmla="*/ 2147483647 w 179"/>
                  <a:gd name="T37" fmla="*/ 2147483647 h 389"/>
                  <a:gd name="T38" fmla="*/ 2147483647 w 179"/>
                  <a:gd name="T39" fmla="*/ 2147483647 h 389"/>
                  <a:gd name="T40" fmla="*/ 2147483647 w 179"/>
                  <a:gd name="T41" fmla="*/ 0 h 389"/>
                  <a:gd name="T42" fmla="*/ 2147483647 w 179"/>
                  <a:gd name="T43" fmla="*/ 0 h 389"/>
                  <a:gd name="T44" fmla="*/ 2147483647 w 179"/>
                  <a:gd name="T45" fmla="*/ 0 h 389"/>
                  <a:gd name="T46" fmla="*/ 2147483647 w 179"/>
                  <a:gd name="T47" fmla="*/ 0 h 389"/>
                  <a:gd name="T48" fmla="*/ 2147483647 w 179"/>
                  <a:gd name="T49" fmla="*/ 0 h 389"/>
                  <a:gd name="T50" fmla="*/ 2147483647 w 179"/>
                  <a:gd name="T51" fmla="*/ 2147483647 h 389"/>
                  <a:gd name="T52" fmla="*/ 2147483647 w 179"/>
                  <a:gd name="T53" fmla="*/ 2147483647 h 389"/>
                  <a:gd name="T54" fmla="*/ 2147483647 w 179"/>
                  <a:gd name="T55" fmla="*/ 2147483647 h 389"/>
                  <a:gd name="T56" fmla="*/ 2147483647 w 179"/>
                  <a:gd name="T57" fmla="*/ 2147483647 h 389"/>
                  <a:gd name="T58" fmla="*/ 2147483647 w 179"/>
                  <a:gd name="T59" fmla="*/ 2147483647 h 389"/>
                  <a:gd name="T60" fmla="*/ 2147483647 w 179"/>
                  <a:gd name="T61" fmla="*/ 2147483647 h 389"/>
                  <a:gd name="T62" fmla="*/ 2147483647 w 179"/>
                  <a:gd name="T63" fmla="*/ 2147483647 h 389"/>
                  <a:gd name="T64" fmla="*/ 2147483647 w 179"/>
                  <a:gd name="T65" fmla="*/ 2147483647 h 389"/>
                  <a:gd name="T66" fmla="*/ 2147483647 w 179"/>
                  <a:gd name="T67" fmla="*/ 2147483647 h 389"/>
                  <a:gd name="T68" fmla="*/ 2147483647 w 179"/>
                  <a:gd name="T69" fmla="*/ 2147483647 h 389"/>
                  <a:gd name="T70" fmla="*/ 2147483647 w 179"/>
                  <a:gd name="T71" fmla="*/ 2147483647 h 389"/>
                  <a:gd name="T72" fmla="*/ 2147483647 w 179"/>
                  <a:gd name="T73" fmla="*/ 2147483647 h 389"/>
                  <a:gd name="T74" fmla="*/ 2147483647 w 179"/>
                  <a:gd name="T75" fmla="*/ 2147483647 h 389"/>
                  <a:gd name="T76" fmla="*/ 2147483647 w 179"/>
                  <a:gd name="T77" fmla="*/ 2147483647 h 389"/>
                  <a:gd name="T78" fmla="*/ 2147483647 w 179"/>
                  <a:gd name="T79" fmla="*/ 2147483647 h 389"/>
                  <a:gd name="T80" fmla="*/ 2147483647 w 179"/>
                  <a:gd name="T81" fmla="*/ 2147483647 h 389"/>
                  <a:gd name="T82" fmla="*/ 2147483647 w 179"/>
                  <a:gd name="T83" fmla="*/ 2147483647 h 389"/>
                  <a:gd name="T84" fmla="*/ 2147483647 w 179"/>
                  <a:gd name="T85" fmla="*/ 2147483647 h 389"/>
                  <a:gd name="T86" fmla="*/ 2147483647 w 179"/>
                  <a:gd name="T87" fmla="*/ 2147483647 h 389"/>
                  <a:gd name="T88" fmla="*/ 2147483647 w 179"/>
                  <a:gd name="T89" fmla="*/ 2147483647 h 389"/>
                  <a:gd name="T90" fmla="*/ 0 w 179"/>
                  <a:gd name="T91" fmla="*/ 2147483647 h 389"/>
                  <a:gd name="T92" fmla="*/ 2147483647 w 179"/>
                  <a:gd name="T93" fmla="*/ 2147483647 h 3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9"/>
                  <a:gd name="T142" fmla="*/ 0 h 389"/>
                  <a:gd name="T143" fmla="*/ 179 w 179"/>
                  <a:gd name="T144" fmla="*/ 389 h 3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9" h="389">
                    <a:moveTo>
                      <a:pt x="45" y="389"/>
                    </a:moveTo>
                    <a:lnTo>
                      <a:pt x="78" y="352"/>
                    </a:lnTo>
                    <a:lnTo>
                      <a:pt x="104" y="318"/>
                    </a:lnTo>
                    <a:lnTo>
                      <a:pt x="117" y="302"/>
                    </a:lnTo>
                    <a:lnTo>
                      <a:pt x="128" y="287"/>
                    </a:lnTo>
                    <a:lnTo>
                      <a:pt x="137" y="272"/>
                    </a:lnTo>
                    <a:lnTo>
                      <a:pt x="145" y="258"/>
                    </a:lnTo>
                    <a:lnTo>
                      <a:pt x="153" y="244"/>
                    </a:lnTo>
                    <a:lnTo>
                      <a:pt x="159" y="231"/>
                    </a:lnTo>
                    <a:lnTo>
                      <a:pt x="165" y="218"/>
                    </a:lnTo>
                    <a:lnTo>
                      <a:pt x="170" y="205"/>
                    </a:lnTo>
                    <a:lnTo>
                      <a:pt x="173" y="194"/>
                    </a:lnTo>
                    <a:lnTo>
                      <a:pt x="175" y="181"/>
                    </a:lnTo>
                    <a:lnTo>
                      <a:pt x="178" y="169"/>
                    </a:lnTo>
                    <a:lnTo>
                      <a:pt x="179" y="158"/>
                    </a:lnTo>
                    <a:lnTo>
                      <a:pt x="179" y="137"/>
                    </a:lnTo>
                    <a:lnTo>
                      <a:pt x="178" y="116"/>
                    </a:lnTo>
                    <a:lnTo>
                      <a:pt x="174" y="96"/>
                    </a:lnTo>
                    <a:lnTo>
                      <a:pt x="171" y="77"/>
                    </a:lnTo>
                    <a:lnTo>
                      <a:pt x="167" y="59"/>
                    </a:lnTo>
                    <a:lnTo>
                      <a:pt x="165" y="40"/>
                    </a:lnTo>
                    <a:lnTo>
                      <a:pt x="162" y="21"/>
                    </a:lnTo>
                    <a:lnTo>
                      <a:pt x="160" y="0"/>
                    </a:lnTo>
                    <a:lnTo>
                      <a:pt x="100" y="2"/>
                    </a:lnTo>
                    <a:lnTo>
                      <a:pt x="101" y="26"/>
                    </a:lnTo>
                    <a:lnTo>
                      <a:pt x="103" y="49"/>
                    </a:lnTo>
                    <a:lnTo>
                      <a:pt x="108" y="69"/>
                    </a:lnTo>
                    <a:lnTo>
                      <a:pt x="111" y="89"/>
                    </a:lnTo>
                    <a:lnTo>
                      <a:pt x="114" y="106"/>
                    </a:lnTo>
                    <a:lnTo>
                      <a:pt x="116" y="121"/>
                    </a:lnTo>
                    <a:lnTo>
                      <a:pt x="117" y="138"/>
                    </a:lnTo>
                    <a:lnTo>
                      <a:pt x="117" y="154"/>
                    </a:lnTo>
                    <a:lnTo>
                      <a:pt x="116" y="161"/>
                    </a:lnTo>
                    <a:lnTo>
                      <a:pt x="115" y="169"/>
                    </a:lnTo>
                    <a:lnTo>
                      <a:pt x="114" y="177"/>
                    </a:lnTo>
                    <a:lnTo>
                      <a:pt x="110" y="187"/>
                    </a:lnTo>
                    <a:lnTo>
                      <a:pt x="107" y="196"/>
                    </a:lnTo>
                    <a:lnTo>
                      <a:pt x="103" y="206"/>
                    </a:lnTo>
                    <a:lnTo>
                      <a:pt x="99" y="217"/>
                    </a:lnTo>
                    <a:lnTo>
                      <a:pt x="92" y="227"/>
                    </a:lnTo>
                    <a:lnTo>
                      <a:pt x="85" y="240"/>
                    </a:lnTo>
                    <a:lnTo>
                      <a:pt x="77" y="253"/>
                    </a:lnTo>
                    <a:lnTo>
                      <a:pt x="67" y="266"/>
                    </a:lnTo>
                    <a:lnTo>
                      <a:pt x="57" y="281"/>
                    </a:lnTo>
                    <a:lnTo>
                      <a:pt x="31" y="312"/>
                    </a:lnTo>
                    <a:lnTo>
                      <a:pt x="0" y="347"/>
                    </a:lnTo>
                    <a:lnTo>
                      <a:pt x="45" y="3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208" name="Straight Connector 1453"/>
            <p:cNvCxnSpPr>
              <a:cxnSpLocks noChangeShapeType="1"/>
            </p:cNvCxnSpPr>
            <p:nvPr/>
          </p:nvCxnSpPr>
          <p:spPr bwMode="auto">
            <a:xfrm>
              <a:off x="3200400" y="3854238"/>
              <a:ext cx="457200" cy="1588"/>
            </a:xfrm>
            <a:prstGeom prst="line">
              <a:avLst/>
            </a:prstGeom>
            <a:noFill/>
            <a:ln w="9525" algn="ctr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6" name="Group 1451"/>
          <p:cNvGrpSpPr>
            <a:grpSpLocks/>
          </p:cNvGrpSpPr>
          <p:nvPr/>
        </p:nvGrpSpPr>
        <p:grpSpPr bwMode="auto">
          <a:xfrm>
            <a:off x="6553200" y="2438400"/>
            <a:ext cx="458788" cy="1066800"/>
            <a:chOff x="3200400" y="3429000"/>
            <a:chExt cx="458788" cy="911225"/>
          </a:xfrm>
        </p:grpSpPr>
        <p:grpSp>
          <p:nvGrpSpPr>
            <p:cNvPr id="50201" name="Group 1406"/>
            <p:cNvGrpSpPr>
              <a:grpSpLocks/>
            </p:cNvGrpSpPr>
            <p:nvPr/>
          </p:nvGrpSpPr>
          <p:grpSpPr bwMode="auto">
            <a:xfrm>
              <a:off x="3200400" y="3429000"/>
              <a:ext cx="458788" cy="911225"/>
              <a:chOff x="6408738" y="1895476"/>
              <a:chExt cx="458788" cy="911225"/>
            </a:xfrm>
          </p:grpSpPr>
          <p:sp>
            <p:nvSpPr>
              <p:cNvPr id="50203" name="Freeform 887"/>
              <p:cNvSpPr>
                <a:spLocks/>
              </p:cNvSpPr>
              <p:nvPr/>
            </p:nvSpPr>
            <p:spPr bwMode="auto">
              <a:xfrm>
                <a:off x="6802438" y="2636838"/>
                <a:ext cx="63500" cy="169863"/>
              </a:xfrm>
              <a:custGeom>
                <a:avLst/>
                <a:gdLst>
                  <a:gd name="T0" fmla="*/ 0 w 160"/>
                  <a:gd name="T1" fmla="*/ 2147483647 h 428"/>
                  <a:gd name="T2" fmla="*/ 0 w 160"/>
                  <a:gd name="T3" fmla="*/ 2147483647 h 428"/>
                  <a:gd name="T4" fmla="*/ 0 w 160"/>
                  <a:gd name="T5" fmla="*/ 2147483647 h 428"/>
                  <a:gd name="T6" fmla="*/ 2147483647 w 160"/>
                  <a:gd name="T7" fmla="*/ 2147483647 h 428"/>
                  <a:gd name="T8" fmla="*/ 2147483647 w 160"/>
                  <a:gd name="T9" fmla="*/ 2147483647 h 428"/>
                  <a:gd name="T10" fmla="*/ 2147483647 w 160"/>
                  <a:gd name="T11" fmla="*/ 2147483647 h 428"/>
                  <a:gd name="T12" fmla="*/ 2147483647 w 160"/>
                  <a:gd name="T13" fmla="*/ 2147483647 h 428"/>
                  <a:gd name="T14" fmla="*/ 2147483647 w 160"/>
                  <a:gd name="T15" fmla="*/ 2147483647 h 428"/>
                  <a:gd name="T16" fmla="*/ 2147483647 w 160"/>
                  <a:gd name="T17" fmla="*/ 2147483647 h 428"/>
                  <a:gd name="T18" fmla="*/ 2147483647 w 160"/>
                  <a:gd name="T19" fmla="*/ 2147483647 h 428"/>
                  <a:gd name="T20" fmla="*/ 2147483647 w 160"/>
                  <a:gd name="T21" fmla="*/ 2147483647 h 428"/>
                  <a:gd name="T22" fmla="*/ 2147483647 w 160"/>
                  <a:gd name="T23" fmla="*/ 2147483647 h 428"/>
                  <a:gd name="T24" fmla="*/ 2147483647 w 160"/>
                  <a:gd name="T25" fmla="*/ 2147483647 h 428"/>
                  <a:gd name="T26" fmla="*/ 2147483647 w 160"/>
                  <a:gd name="T27" fmla="*/ 2147483647 h 428"/>
                  <a:gd name="T28" fmla="*/ 2147483647 w 160"/>
                  <a:gd name="T29" fmla="*/ 2147483647 h 428"/>
                  <a:gd name="T30" fmla="*/ 2147483647 w 160"/>
                  <a:gd name="T31" fmla="*/ 2147483647 h 428"/>
                  <a:gd name="T32" fmla="*/ 2147483647 w 160"/>
                  <a:gd name="T33" fmla="*/ 2147483647 h 428"/>
                  <a:gd name="T34" fmla="*/ 2147483647 w 160"/>
                  <a:gd name="T35" fmla="*/ 2147483647 h 428"/>
                  <a:gd name="T36" fmla="*/ 2147483647 w 160"/>
                  <a:gd name="T37" fmla="*/ 2147483647 h 428"/>
                  <a:gd name="T38" fmla="*/ 2147483647 w 160"/>
                  <a:gd name="T39" fmla="*/ 2147483647 h 428"/>
                  <a:gd name="T40" fmla="*/ 2147483647 w 160"/>
                  <a:gd name="T41" fmla="*/ 2147483647 h 428"/>
                  <a:gd name="T42" fmla="*/ 2147483647 w 160"/>
                  <a:gd name="T43" fmla="*/ 2147483647 h 428"/>
                  <a:gd name="T44" fmla="*/ 2147483647 w 160"/>
                  <a:gd name="T45" fmla="*/ 2147483647 h 428"/>
                  <a:gd name="T46" fmla="*/ 2147483647 w 160"/>
                  <a:gd name="T47" fmla="*/ 2147483647 h 428"/>
                  <a:gd name="T48" fmla="*/ 2147483647 w 160"/>
                  <a:gd name="T49" fmla="*/ 2147483647 h 428"/>
                  <a:gd name="T50" fmla="*/ 2147483647 w 160"/>
                  <a:gd name="T51" fmla="*/ 2147483647 h 428"/>
                  <a:gd name="T52" fmla="*/ 2147483647 w 160"/>
                  <a:gd name="T53" fmla="*/ 2147483647 h 428"/>
                  <a:gd name="T54" fmla="*/ 2147483647 w 160"/>
                  <a:gd name="T55" fmla="*/ 2147483647 h 428"/>
                  <a:gd name="T56" fmla="*/ 2147483647 w 160"/>
                  <a:gd name="T57" fmla="*/ 2147483647 h 428"/>
                  <a:gd name="T58" fmla="*/ 2147483647 w 160"/>
                  <a:gd name="T59" fmla="*/ 2147483647 h 428"/>
                  <a:gd name="T60" fmla="*/ 2147483647 w 160"/>
                  <a:gd name="T61" fmla="*/ 2147483647 h 428"/>
                  <a:gd name="T62" fmla="*/ 2147483647 w 160"/>
                  <a:gd name="T63" fmla="*/ 2147483647 h 428"/>
                  <a:gd name="T64" fmla="*/ 2147483647 w 160"/>
                  <a:gd name="T65" fmla="*/ 2147483647 h 428"/>
                  <a:gd name="T66" fmla="*/ 2147483647 w 160"/>
                  <a:gd name="T67" fmla="*/ 2147483647 h 428"/>
                  <a:gd name="T68" fmla="*/ 2147483647 w 160"/>
                  <a:gd name="T69" fmla="*/ 2147483647 h 428"/>
                  <a:gd name="T70" fmla="*/ 2147483647 w 160"/>
                  <a:gd name="T71" fmla="*/ 2147483647 h 428"/>
                  <a:gd name="T72" fmla="*/ 2147483647 w 160"/>
                  <a:gd name="T73" fmla="*/ 2147483647 h 428"/>
                  <a:gd name="T74" fmla="*/ 2147483647 w 160"/>
                  <a:gd name="T75" fmla="*/ 2147483647 h 428"/>
                  <a:gd name="T76" fmla="*/ 2147483647 w 160"/>
                  <a:gd name="T77" fmla="*/ 2147483647 h 428"/>
                  <a:gd name="T78" fmla="*/ 2147483647 w 160"/>
                  <a:gd name="T79" fmla="*/ 2147483647 h 428"/>
                  <a:gd name="T80" fmla="*/ 2147483647 w 160"/>
                  <a:gd name="T81" fmla="*/ 2147483647 h 428"/>
                  <a:gd name="T82" fmla="*/ 2147483647 w 160"/>
                  <a:gd name="T83" fmla="*/ 2147483647 h 428"/>
                  <a:gd name="T84" fmla="*/ 2147483647 w 160"/>
                  <a:gd name="T85" fmla="*/ 2147483647 h 428"/>
                  <a:gd name="T86" fmla="*/ 2147483647 w 160"/>
                  <a:gd name="T87" fmla="*/ 2147483647 h 428"/>
                  <a:gd name="T88" fmla="*/ 2147483647 w 160"/>
                  <a:gd name="T89" fmla="*/ 2147483647 h 428"/>
                  <a:gd name="T90" fmla="*/ 2147483647 w 160"/>
                  <a:gd name="T91" fmla="*/ 2147483647 h 428"/>
                  <a:gd name="T92" fmla="*/ 2147483647 w 160"/>
                  <a:gd name="T93" fmla="*/ 2147483647 h 428"/>
                  <a:gd name="T94" fmla="*/ 2147483647 w 160"/>
                  <a:gd name="T95" fmla="*/ 2147483647 h 428"/>
                  <a:gd name="T96" fmla="*/ 2147483647 w 160"/>
                  <a:gd name="T97" fmla="*/ 2147483647 h 428"/>
                  <a:gd name="T98" fmla="*/ 2147483647 w 160"/>
                  <a:gd name="T99" fmla="*/ 2147483647 h 428"/>
                  <a:gd name="T100" fmla="*/ 2147483647 w 160"/>
                  <a:gd name="T101" fmla="*/ 0 h 428"/>
                  <a:gd name="T102" fmla="*/ 2147483647 w 160"/>
                  <a:gd name="T103" fmla="*/ 0 h 428"/>
                  <a:gd name="T104" fmla="*/ 2147483647 w 160"/>
                  <a:gd name="T105" fmla="*/ 0 h 428"/>
                  <a:gd name="T106" fmla="*/ 2147483647 w 160"/>
                  <a:gd name="T107" fmla="*/ 0 h 428"/>
                  <a:gd name="T108" fmla="*/ 2147483647 w 160"/>
                  <a:gd name="T109" fmla="*/ 0 h 428"/>
                  <a:gd name="T110" fmla="*/ 0 w 160"/>
                  <a:gd name="T111" fmla="*/ 2147483647 h 42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428"/>
                  <a:gd name="T170" fmla="*/ 160 w 160"/>
                  <a:gd name="T171" fmla="*/ 428 h 42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428">
                    <a:moveTo>
                      <a:pt x="4" y="49"/>
                    </a:moveTo>
                    <a:lnTo>
                      <a:pt x="0" y="45"/>
                    </a:lnTo>
                    <a:lnTo>
                      <a:pt x="16" y="63"/>
                    </a:lnTo>
                    <a:lnTo>
                      <a:pt x="30" y="80"/>
                    </a:lnTo>
                    <a:lnTo>
                      <a:pt x="43" y="96"/>
                    </a:lnTo>
                    <a:lnTo>
                      <a:pt x="54" y="112"/>
                    </a:lnTo>
                    <a:lnTo>
                      <a:pt x="63" y="126"/>
                    </a:lnTo>
                    <a:lnTo>
                      <a:pt x="71" y="140"/>
                    </a:lnTo>
                    <a:lnTo>
                      <a:pt x="78" y="152"/>
                    </a:lnTo>
                    <a:lnTo>
                      <a:pt x="84" y="165"/>
                    </a:lnTo>
                    <a:lnTo>
                      <a:pt x="89" y="177"/>
                    </a:lnTo>
                    <a:lnTo>
                      <a:pt x="92" y="187"/>
                    </a:lnTo>
                    <a:lnTo>
                      <a:pt x="94" y="198"/>
                    </a:lnTo>
                    <a:lnTo>
                      <a:pt x="97" y="208"/>
                    </a:lnTo>
                    <a:lnTo>
                      <a:pt x="98" y="219"/>
                    </a:lnTo>
                    <a:lnTo>
                      <a:pt x="98" y="228"/>
                    </a:lnTo>
                    <a:lnTo>
                      <a:pt x="98" y="237"/>
                    </a:lnTo>
                    <a:lnTo>
                      <a:pt x="98" y="245"/>
                    </a:lnTo>
                    <a:lnTo>
                      <a:pt x="92" y="286"/>
                    </a:lnTo>
                    <a:lnTo>
                      <a:pt x="85" y="327"/>
                    </a:lnTo>
                    <a:lnTo>
                      <a:pt x="82" y="350"/>
                    </a:lnTo>
                    <a:lnTo>
                      <a:pt x="80" y="374"/>
                    </a:lnTo>
                    <a:lnTo>
                      <a:pt x="82" y="387"/>
                    </a:lnTo>
                    <a:lnTo>
                      <a:pt x="83" y="400"/>
                    </a:lnTo>
                    <a:lnTo>
                      <a:pt x="84" y="414"/>
                    </a:lnTo>
                    <a:lnTo>
                      <a:pt x="87" y="428"/>
                    </a:lnTo>
                    <a:lnTo>
                      <a:pt x="147" y="414"/>
                    </a:lnTo>
                    <a:lnTo>
                      <a:pt x="145" y="404"/>
                    </a:lnTo>
                    <a:lnTo>
                      <a:pt x="143" y="393"/>
                    </a:lnTo>
                    <a:lnTo>
                      <a:pt x="142" y="384"/>
                    </a:lnTo>
                    <a:lnTo>
                      <a:pt x="142" y="375"/>
                    </a:lnTo>
                    <a:lnTo>
                      <a:pt x="143" y="355"/>
                    </a:lnTo>
                    <a:lnTo>
                      <a:pt x="146" y="336"/>
                    </a:lnTo>
                    <a:lnTo>
                      <a:pt x="153" y="296"/>
                    </a:lnTo>
                    <a:lnTo>
                      <a:pt x="160" y="252"/>
                    </a:lnTo>
                    <a:lnTo>
                      <a:pt x="160" y="238"/>
                    </a:lnTo>
                    <a:lnTo>
                      <a:pt x="160" y="226"/>
                    </a:lnTo>
                    <a:lnTo>
                      <a:pt x="158" y="213"/>
                    </a:lnTo>
                    <a:lnTo>
                      <a:pt x="157" y="199"/>
                    </a:lnTo>
                    <a:lnTo>
                      <a:pt x="155" y="185"/>
                    </a:lnTo>
                    <a:lnTo>
                      <a:pt x="151" y="171"/>
                    </a:lnTo>
                    <a:lnTo>
                      <a:pt x="147" y="156"/>
                    </a:lnTo>
                    <a:lnTo>
                      <a:pt x="141" y="141"/>
                    </a:lnTo>
                    <a:lnTo>
                      <a:pt x="134" y="126"/>
                    </a:lnTo>
                    <a:lnTo>
                      <a:pt x="125" y="109"/>
                    </a:lnTo>
                    <a:lnTo>
                      <a:pt x="115" y="93"/>
                    </a:lnTo>
                    <a:lnTo>
                      <a:pt x="105" y="77"/>
                    </a:lnTo>
                    <a:lnTo>
                      <a:pt x="92" y="59"/>
                    </a:lnTo>
                    <a:lnTo>
                      <a:pt x="78" y="42"/>
                    </a:lnTo>
                    <a:lnTo>
                      <a:pt x="63" y="23"/>
                    </a:lnTo>
                    <a:lnTo>
                      <a:pt x="46" y="3"/>
                    </a:lnTo>
                    <a:lnTo>
                      <a:pt x="42" y="0"/>
                    </a:lnTo>
                    <a:lnTo>
                      <a:pt x="46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" y="4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4" name="Freeform 888"/>
              <p:cNvSpPr>
                <a:spLocks/>
              </p:cNvSpPr>
              <p:nvPr/>
            </p:nvSpPr>
            <p:spPr bwMode="auto">
              <a:xfrm>
                <a:off x="6408738" y="2343151"/>
                <a:ext cx="411163" cy="312738"/>
              </a:xfrm>
              <a:custGeom>
                <a:avLst/>
                <a:gdLst>
                  <a:gd name="T0" fmla="*/ 0 w 1035"/>
                  <a:gd name="T1" fmla="*/ 0 h 791"/>
                  <a:gd name="T2" fmla="*/ 0 w 1035"/>
                  <a:gd name="T3" fmla="*/ 2147483647 h 791"/>
                  <a:gd name="T4" fmla="*/ 0 w 1035"/>
                  <a:gd name="T5" fmla="*/ 2147483647 h 791"/>
                  <a:gd name="T6" fmla="*/ 0 w 1035"/>
                  <a:gd name="T7" fmla="*/ 2147483647 h 791"/>
                  <a:gd name="T8" fmla="*/ 2147483647 w 1035"/>
                  <a:gd name="T9" fmla="*/ 2147483647 h 791"/>
                  <a:gd name="T10" fmla="*/ 2147483647 w 1035"/>
                  <a:gd name="T11" fmla="*/ 2147483647 h 791"/>
                  <a:gd name="T12" fmla="*/ 2147483647 w 1035"/>
                  <a:gd name="T13" fmla="*/ 2147483647 h 791"/>
                  <a:gd name="T14" fmla="*/ 2147483647 w 1035"/>
                  <a:gd name="T15" fmla="*/ 2147483647 h 791"/>
                  <a:gd name="T16" fmla="*/ 2147483647 w 1035"/>
                  <a:gd name="T17" fmla="*/ 2147483647 h 791"/>
                  <a:gd name="T18" fmla="*/ 2147483647 w 1035"/>
                  <a:gd name="T19" fmla="*/ 2147483647 h 791"/>
                  <a:gd name="T20" fmla="*/ 2147483647 w 1035"/>
                  <a:gd name="T21" fmla="*/ 2147483647 h 791"/>
                  <a:gd name="T22" fmla="*/ 2147483647 w 1035"/>
                  <a:gd name="T23" fmla="*/ 2147483647 h 791"/>
                  <a:gd name="T24" fmla="*/ 2147483647 w 1035"/>
                  <a:gd name="T25" fmla="*/ 2147483647 h 791"/>
                  <a:gd name="T26" fmla="*/ 2147483647 w 1035"/>
                  <a:gd name="T27" fmla="*/ 2147483647 h 791"/>
                  <a:gd name="T28" fmla="*/ 2147483647 w 1035"/>
                  <a:gd name="T29" fmla="*/ 2147483647 h 791"/>
                  <a:gd name="T30" fmla="*/ 2147483647 w 1035"/>
                  <a:gd name="T31" fmla="*/ 2147483647 h 791"/>
                  <a:gd name="T32" fmla="*/ 2147483647 w 1035"/>
                  <a:gd name="T33" fmla="*/ 2147483647 h 791"/>
                  <a:gd name="T34" fmla="*/ 2147483647 w 1035"/>
                  <a:gd name="T35" fmla="*/ 2147483647 h 791"/>
                  <a:gd name="T36" fmla="*/ 2147483647 w 1035"/>
                  <a:gd name="T37" fmla="*/ 2147483647 h 791"/>
                  <a:gd name="T38" fmla="*/ 2147483647 w 1035"/>
                  <a:gd name="T39" fmla="*/ 2147483647 h 791"/>
                  <a:gd name="T40" fmla="*/ 2147483647 w 1035"/>
                  <a:gd name="T41" fmla="*/ 2147483647 h 791"/>
                  <a:gd name="T42" fmla="*/ 2147483647 w 1035"/>
                  <a:gd name="T43" fmla="*/ 2147483647 h 791"/>
                  <a:gd name="T44" fmla="*/ 2147483647 w 1035"/>
                  <a:gd name="T45" fmla="*/ 2147483647 h 791"/>
                  <a:gd name="T46" fmla="*/ 2147483647 w 1035"/>
                  <a:gd name="T47" fmla="*/ 2147483647 h 791"/>
                  <a:gd name="T48" fmla="*/ 2147483647 w 1035"/>
                  <a:gd name="T49" fmla="*/ 2147483647 h 791"/>
                  <a:gd name="T50" fmla="*/ 2147483647 w 1035"/>
                  <a:gd name="T51" fmla="*/ 2147483647 h 791"/>
                  <a:gd name="T52" fmla="*/ 2147483647 w 1035"/>
                  <a:gd name="T53" fmla="*/ 2147483647 h 791"/>
                  <a:gd name="T54" fmla="*/ 2147483647 w 1035"/>
                  <a:gd name="T55" fmla="*/ 2147483647 h 791"/>
                  <a:gd name="T56" fmla="*/ 2147483647 w 1035"/>
                  <a:gd name="T57" fmla="*/ 2147483647 h 791"/>
                  <a:gd name="T58" fmla="*/ 2147483647 w 1035"/>
                  <a:gd name="T59" fmla="*/ 2147483647 h 791"/>
                  <a:gd name="T60" fmla="*/ 2147483647 w 1035"/>
                  <a:gd name="T61" fmla="*/ 2147483647 h 791"/>
                  <a:gd name="T62" fmla="*/ 2147483647 w 1035"/>
                  <a:gd name="T63" fmla="*/ 2147483647 h 791"/>
                  <a:gd name="T64" fmla="*/ 2147483647 w 1035"/>
                  <a:gd name="T65" fmla="*/ 2147483647 h 791"/>
                  <a:gd name="T66" fmla="*/ 2147483647 w 1035"/>
                  <a:gd name="T67" fmla="*/ 2147483647 h 791"/>
                  <a:gd name="T68" fmla="*/ 2147483647 w 1035"/>
                  <a:gd name="T69" fmla="*/ 2147483647 h 791"/>
                  <a:gd name="T70" fmla="*/ 2147483647 w 1035"/>
                  <a:gd name="T71" fmla="*/ 2147483647 h 791"/>
                  <a:gd name="T72" fmla="*/ 2147483647 w 1035"/>
                  <a:gd name="T73" fmla="*/ 2147483647 h 791"/>
                  <a:gd name="T74" fmla="*/ 2147483647 w 1035"/>
                  <a:gd name="T75" fmla="*/ 2147483647 h 791"/>
                  <a:gd name="T76" fmla="*/ 2147483647 w 1035"/>
                  <a:gd name="T77" fmla="*/ 2147483647 h 791"/>
                  <a:gd name="T78" fmla="*/ 2147483647 w 1035"/>
                  <a:gd name="T79" fmla="*/ 2147483647 h 791"/>
                  <a:gd name="T80" fmla="*/ 2147483647 w 1035"/>
                  <a:gd name="T81" fmla="*/ 0 h 791"/>
                  <a:gd name="T82" fmla="*/ 2147483647 w 1035"/>
                  <a:gd name="T83" fmla="*/ 0 h 791"/>
                  <a:gd name="T84" fmla="*/ 0 w 1035"/>
                  <a:gd name="T85" fmla="*/ 0 h 7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35"/>
                  <a:gd name="T130" fmla="*/ 0 h 791"/>
                  <a:gd name="T131" fmla="*/ 1035 w 1035"/>
                  <a:gd name="T132" fmla="*/ 791 h 79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35" h="791">
                    <a:moveTo>
                      <a:pt x="0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1" y="48"/>
                    </a:lnTo>
                    <a:lnTo>
                      <a:pt x="5" y="71"/>
                    </a:lnTo>
                    <a:lnTo>
                      <a:pt x="7" y="93"/>
                    </a:lnTo>
                    <a:lnTo>
                      <a:pt x="12" y="116"/>
                    </a:lnTo>
                    <a:lnTo>
                      <a:pt x="18" y="136"/>
                    </a:lnTo>
                    <a:lnTo>
                      <a:pt x="24" y="157"/>
                    </a:lnTo>
                    <a:lnTo>
                      <a:pt x="31" y="177"/>
                    </a:lnTo>
                    <a:lnTo>
                      <a:pt x="39" y="196"/>
                    </a:lnTo>
                    <a:lnTo>
                      <a:pt x="48" y="214"/>
                    </a:lnTo>
                    <a:lnTo>
                      <a:pt x="57" y="233"/>
                    </a:lnTo>
                    <a:lnTo>
                      <a:pt x="68" y="251"/>
                    </a:lnTo>
                    <a:lnTo>
                      <a:pt x="78" y="268"/>
                    </a:lnTo>
                    <a:lnTo>
                      <a:pt x="90" y="284"/>
                    </a:lnTo>
                    <a:lnTo>
                      <a:pt x="103" y="299"/>
                    </a:lnTo>
                    <a:lnTo>
                      <a:pt x="116" y="315"/>
                    </a:lnTo>
                    <a:lnTo>
                      <a:pt x="129" y="330"/>
                    </a:lnTo>
                    <a:lnTo>
                      <a:pt x="143" y="344"/>
                    </a:lnTo>
                    <a:lnTo>
                      <a:pt x="157" y="358"/>
                    </a:lnTo>
                    <a:lnTo>
                      <a:pt x="174" y="372"/>
                    </a:lnTo>
                    <a:lnTo>
                      <a:pt x="205" y="396"/>
                    </a:lnTo>
                    <a:lnTo>
                      <a:pt x="239" y="421"/>
                    </a:lnTo>
                    <a:lnTo>
                      <a:pt x="274" y="443"/>
                    </a:lnTo>
                    <a:lnTo>
                      <a:pt x="310" y="464"/>
                    </a:lnTo>
                    <a:lnTo>
                      <a:pt x="348" y="483"/>
                    </a:lnTo>
                    <a:lnTo>
                      <a:pt x="387" y="502"/>
                    </a:lnTo>
                    <a:lnTo>
                      <a:pt x="426" y="521"/>
                    </a:lnTo>
                    <a:lnTo>
                      <a:pt x="467" y="538"/>
                    </a:lnTo>
                    <a:lnTo>
                      <a:pt x="508" y="556"/>
                    </a:lnTo>
                    <a:lnTo>
                      <a:pt x="549" y="572"/>
                    </a:lnTo>
                    <a:lnTo>
                      <a:pt x="630" y="604"/>
                    </a:lnTo>
                    <a:lnTo>
                      <a:pt x="711" y="637"/>
                    </a:lnTo>
                    <a:lnTo>
                      <a:pt x="751" y="655"/>
                    </a:lnTo>
                    <a:lnTo>
                      <a:pt x="791" y="671"/>
                    </a:lnTo>
                    <a:lnTo>
                      <a:pt x="828" y="689"/>
                    </a:lnTo>
                    <a:lnTo>
                      <a:pt x="865" y="708"/>
                    </a:lnTo>
                    <a:lnTo>
                      <a:pt x="900" y="727"/>
                    </a:lnTo>
                    <a:lnTo>
                      <a:pt x="934" y="746"/>
                    </a:lnTo>
                    <a:lnTo>
                      <a:pt x="966" y="769"/>
                    </a:lnTo>
                    <a:lnTo>
                      <a:pt x="997" y="791"/>
                    </a:lnTo>
                    <a:lnTo>
                      <a:pt x="1035" y="742"/>
                    </a:lnTo>
                    <a:lnTo>
                      <a:pt x="1001" y="717"/>
                    </a:lnTo>
                    <a:lnTo>
                      <a:pt x="966" y="695"/>
                    </a:lnTo>
                    <a:lnTo>
                      <a:pt x="930" y="673"/>
                    </a:lnTo>
                    <a:lnTo>
                      <a:pt x="893" y="653"/>
                    </a:lnTo>
                    <a:lnTo>
                      <a:pt x="855" y="634"/>
                    </a:lnTo>
                    <a:lnTo>
                      <a:pt x="815" y="616"/>
                    </a:lnTo>
                    <a:lnTo>
                      <a:pt x="776" y="597"/>
                    </a:lnTo>
                    <a:lnTo>
                      <a:pt x="735" y="580"/>
                    </a:lnTo>
                    <a:lnTo>
                      <a:pt x="653" y="547"/>
                    </a:lnTo>
                    <a:lnTo>
                      <a:pt x="571" y="515"/>
                    </a:lnTo>
                    <a:lnTo>
                      <a:pt x="531" y="499"/>
                    </a:lnTo>
                    <a:lnTo>
                      <a:pt x="490" y="481"/>
                    </a:lnTo>
                    <a:lnTo>
                      <a:pt x="452" y="465"/>
                    </a:lnTo>
                    <a:lnTo>
                      <a:pt x="414" y="447"/>
                    </a:lnTo>
                    <a:lnTo>
                      <a:pt x="376" y="429"/>
                    </a:lnTo>
                    <a:lnTo>
                      <a:pt x="340" y="410"/>
                    </a:lnTo>
                    <a:lnTo>
                      <a:pt x="305" y="390"/>
                    </a:lnTo>
                    <a:lnTo>
                      <a:pt x="273" y="369"/>
                    </a:lnTo>
                    <a:lnTo>
                      <a:pt x="241" y="347"/>
                    </a:lnTo>
                    <a:lnTo>
                      <a:pt x="212" y="324"/>
                    </a:lnTo>
                    <a:lnTo>
                      <a:pt x="199" y="312"/>
                    </a:lnTo>
                    <a:lnTo>
                      <a:pt x="185" y="299"/>
                    </a:lnTo>
                    <a:lnTo>
                      <a:pt x="174" y="288"/>
                    </a:lnTo>
                    <a:lnTo>
                      <a:pt x="161" y="274"/>
                    </a:lnTo>
                    <a:lnTo>
                      <a:pt x="150" y="261"/>
                    </a:lnTo>
                    <a:lnTo>
                      <a:pt x="139" y="247"/>
                    </a:lnTo>
                    <a:lnTo>
                      <a:pt x="129" y="233"/>
                    </a:lnTo>
                    <a:lnTo>
                      <a:pt x="119" y="218"/>
                    </a:lnTo>
                    <a:lnTo>
                      <a:pt x="111" y="203"/>
                    </a:lnTo>
                    <a:lnTo>
                      <a:pt x="103" y="188"/>
                    </a:lnTo>
                    <a:lnTo>
                      <a:pt x="95" y="171"/>
                    </a:lnTo>
                    <a:lnTo>
                      <a:pt x="89" y="155"/>
                    </a:lnTo>
                    <a:lnTo>
                      <a:pt x="82" y="138"/>
                    </a:lnTo>
                    <a:lnTo>
                      <a:pt x="77" y="120"/>
                    </a:lnTo>
                    <a:lnTo>
                      <a:pt x="72" y="102"/>
                    </a:lnTo>
                    <a:lnTo>
                      <a:pt x="68" y="83"/>
                    </a:lnTo>
                    <a:lnTo>
                      <a:pt x="65" y="63"/>
                    </a:lnTo>
                    <a:lnTo>
                      <a:pt x="63" y="43"/>
                    </a:lnTo>
                    <a:lnTo>
                      <a:pt x="62" y="22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5" name="Freeform 889"/>
              <p:cNvSpPr>
                <a:spLocks/>
              </p:cNvSpPr>
              <p:nvPr/>
            </p:nvSpPr>
            <p:spPr bwMode="auto">
              <a:xfrm>
                <a:off x="6408738" y="2017713"/>
                <a:ext cx="415925" cy="325438"/>
              </a:xfrm>
              <a:custGeom>
                <a:avLst/>
                <a:gdLst>
                  <a:gd name="T0" fmla="*/ 2147483647 w 1048"/>
                  <a:gd name="T1" fmla="*/ 0 h 817"/>
                  <a:gd name="T2" fmla="*/ 2147483647 w 1048"/>
                  <a:gd name="T3" fmla="*/ 0 h 817"/>
                  <a:gd name="T4" fmla="*/ 2147483647 w 1048"/>
                  <a:gd name="T5" fmla="*/ 2147483647 h 817"/>
                  <a:gd name="T6" fmla="*/ 2147483647 w 1048"/>
                  <a:gd name="T7" fmla="*/ 2147483647 h 817"/>
                  <a:gd name="T8" fmla="*/ 2147483647 w 1048"/>
                  <a:gd name="T9" fmla="*/ 2147483647 h 817"/>
                  <a:gd name="T10" fmla="*/ 2147483647 w 1048"/>
                  <a:gd name="T11" fmla="*/ 2147483647 h 817"/>
                  <a:gd name="T12" fmla="*/ 2147483647 w 1048"/>
                  <a:gd name="T13" fmla="*/ 2147483647 h 817"/>
                  <a:gd name="T14" fmla="*/ 2147483647 w 1048"/>
                  <a:gd name="T15" fmla="*/ 2147483647 h 817"/>
                  <a:gd name="T16" fmla="*/ 2147483647 w 1048"/>
                  <a:gd name="T17" fmla="*/ 2147483647 h 817"/>
                  <a:gd name="T18" fmla="*/ 2147483647 w 1048"/>
                  <a:gd name="T19" fmla="*/ 2147483647 h 817"/>
                  <a:gd name="T20" fmla="*/ 2147483647 w 1048"/>
                  <a:gd name="T21" fmla="*/ 2147483647 h 817"/>
                  <a:gd name="T22" fmla="*/ 2147483647 w 1048"/>
                  <a:gd name="T23" fmla="*/ 2147483647 h 817"/>
                  <a:gd name="T24" fmla="*/ 2147483647 w 1048"/>
                  <a:gd name="T25" fmla="*/ 2147483647 h 817"/>
                  <a:gd name="T26" fmla="*/ 2147483647 w 1048"/>
                  <a:gd name="T27" fmla="*/ 2147483647 h 817"/>
                  <a:gd name="T28" fmla="*/ 2147483647 w 1048"/>
                  <a:gd name="T29" fmla="*/ 2147483647 h 817"/>
                  <a:gd name="T30" fmla="*/ 2147483647 w 1048"/>
                  <a:gd name="T31" fmla="*/ 2147483647 h 817"/>
                  <a:gd name="T32" fmla="*/ 2147483647 w 1048"/>
                  <a:gd name="T33" fmla="*/ 2147483647 h 817"/>
                  <a:gd name="T34" fmla="*/ 2147483647 w 1048"/>
                  <a:gd name="T35" fmla="*/ 2147483647 h 817"/>
                  <a:gd name="T36" fmla="*/ 2147483647 w 1048"/>
                  <a:gd name="T37" fmla="*/ 2147483647 h 817"/>
                  <a:gd name="T38" fmla="*/ 2147483647 w 1048"/>
                  <a:gd name="T39" fmla="*/ 2147483647 h 817"/>
                  <a:gd name="T40" fmla="*/ 0 w 1048"/>
                  <a:gd name="T41" fmla="*/ 2147483647 h 817"/>
                  <a:gd name="T42" fmla="*/ 0 w 1048"/>
                  <a:gd name="T43" fmla="*/ 2147483647 h 817"/>
                  <a:gd name="T44" fmla="*/ 0 w 1048"/>
                  <a:gd name="T45" fmla="*/ 2147483647 h 817"/>
                  <a:gd name="T46" fmla="*/ 2147483647 w 1048"/>
                  <a:gd name="T47" fmla="*/ 2147483647 h 817"/>
                  <a:gd name="T48" fmla="*/ 2147483647 w 1048"/>
                  <a:gd name="T49" fmla="*/ 2147483647 h 817"/>
                  <a:gd name="T50" fmla="*/ 2147483647 w 1048"/>
                  <a:gd name="T51" fmla="*/ 2147483647 h 817"/>
                  <a:gd name="T52" fmla="*/ 2147483647 w 1048"/>
                  <a:gd name="T53" fmla="*/ 2147483647 h 817"/>
                  <a:gd name="T54" fmla="*/ 2147483647 w 1048"/>
                  <a:gd name="T55" fmla="*/ 2147483647 h 817"/>
                  <a:gd name="T56" fmla="*/ 2147483647 w 1048"/>
                  <a:gd name="T57" fmla="*/ 2147483647 h 817"/>
                  <a:gd name="T58" fmla="*/ 2147483647 w 1048"/>
                  <a:gd name="T59" fmla="*/ 2147483647 h 817"/>
                  <a:gd name="T60" fmla="*/ 2147483647 w 1048"/>
                  <a:gd name="T61" fmla="*/ 2147483647 h 817"/>
                  <a:gd name="T62" fmla="*/ 2147483647 w 1048"/>
                  <a:gd name="T63" fmla="*/ 2147483647 h 817"/>
                  <a:gd name="T64" fmla="*/ 2147483647 w 1048"/>
                  <a:gd name="T65" fmla="*/ 2147483647 h 817"/>
                  <a:gd name="T66" fmla="*/ 2147483647 w 1048"/>
                  <a:gd name="T67" fmla="*/ 2147483647 h 817"/>
                  <a:gd name="T68" fmla="*/ 2147483647 w 1048"/>
                  <a:gd name="T69" fmla="*/ 2147483647 h 817"/>
                  <a:gd name="T70" fmla="*/ 2147483647 w 1048"/>
                  <a:gd name="T71" fmla="*/ 2147483647 h 817"/>
                  <a:gd name="T72" fmla="*/ 2147483647 w 1048"/>
                  <a:gd name="T73" fmla="*/ 2147483647 h 817"/>
                  <a:gd name="T74" fmla="*/ 2147483647 w 1048"/>
                  <a:gd name="T75" fmla="*/ 2147483647 h 817"/>
                  <a:gd name="T76" fmla="*/ 2147483647 w 1048"/>
                  <a:gd name="T77" fmla="*/ 2147483647 h 817"/>
                  <a:gd name="T78" fmla="*/ 2147483647 w 1048"/>
                  <a:gd name="T79" fmla="*/ 2147483647 h 817"/>
                  <a:gd name="T80" fmla="*/ 2147483647 w 1048"/>
                  <a:gd name="T81" fmla="*/ 2147483647 h 817"/>
                  <a:gd name="T82" fmla="*/ 2147483647 w 1048"/>
                  <a:gd name="T83" fmla="*/ 2147483647 h 817"/>
                  <a:gd name="T84" fmla="*/ 2147483647 w 1048"/>
                  <a:gd name="T85" fmla="*/ 2147483647 h 817"/>
                  <a:gd name="T86" fmla="*/ 2147483647 w 1048"/>
                  <a:gd name="T87" fmla="*/ 2147483647 h 817"/>
                  <a:gd name="T88" fmla="*/ 2147483647 w 1048"/>
                  <a:gd name="T89" fmla="*/ 2147483647 h 817"/>
                  <a:gd name="T90" fmla="*/ 2147483647 w 1048"/>
                  <a:gd name="T91" fmla="*/ 2147483647 h 817"/>
                  <a:gd name="T92" fmla="*/ 2147483647 w 1048"/>
                  <a:gd name="T93" fmla="*/ 0 h 81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8"/>
                  <a:gd name="T142" fmla="*/ 0 h 817"/>
                  <a:gd name="T143" fmla="*/ 1048 w 1048"/>
                  <a:gd name="T144" fmla="*/ 817 h 81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8" h="817">
                    <a:moveTo>
                      <a:pt x="986" y="11"/>
                    </a:moveTo>
                    <a:lnTo>
                      <a:pt x="986" y="13"/>
                    </a:lnTo>
                    <a:lnTo>
                      <a:pt x="986" y="14"/>
                    </a:lnTo>
                    <a:lnTo>
                      <a:pt x="985" y="16"/>
                    </a:lnTo>
                    <a:lnTo>
                      <a:pt x="984" y="20"/>
                    </a:lnTo>
                    <a:lnTo>
                      <a:pt x="982" y="23"/>
                    </a:lnTo>
                    <a:lnTo>
                      <a:pt x="977" y="28"/>
                    </a:lnTo>
                    <a:lnTo>
                      <a:pt x="971" y="33"/>
                    </a:lnTo>
                    <a:lnTo>
                      <a:pt x="965" y="37"/>
                    </a:lnTo>
                    <a:lnTo>
                      <a:pt x="947" y="49"/>
                    </a:lnTo>
                    <a:lnTo>
                      <a:pt x="923" y="61"/>
                    </a:lnTo>
                    <a:lnTo>
                      <a:pt x="895" y="73"/>
                    </a:lnTo>
                    <a:lnTo>
                      <a:pt x="864" y="85"/>
                    </a:lnTo>
                    <a:lnTo>
                      <a:pt x="791" y="112"/>
                    </a:lnTo>
                    <a:lnTo>
                      <a:pt x="708" y="140"/>
                    </a:lnTo>
                    <a:lnTo>
                      <a:pt x="664" y="155"/>
                    </a:lnTo>
                    <a:lnTo>
                      <a:pt x="617" y="171"/>
                    </a:lnTo>
                    <a:lnTo>
                      <a:pt x="571" y="189"/>
                    </a:lnTo>
                    <a:lnTo>
                      <a:pt x="524" y="207"/>
                    </a:lnTo>
                    <a:lnTo>
                      <a:pt x="476" y="227"/>
                    </a:lnTo>
                    <a:lnTo>
                      <a:pt x="429" y="249"/>
                    </a:lnTo>
                    <a:lnTo>
                      <a:pt x="382" y="272"/>
                    </a:lnTo>
                    <a:lnTo>
                      <a:pt x="337" y="298"/>
                    </a:lnTo>
                    <a:lnTo>
                      <a:pt x="313" y="311"/>
                    </a:lnTo>
                    <a:lnTo>
                      <a:pt x="291" y="325"/>
                    </a:lnTo>
                    <a:lnTo>
                      <a:pt x="270" y="340"/>
                    </a:lnTo>
                    <a:lnTo>
                      <a:pt x="248" y="355"/>
                    </a:lnTo>
                    <a:lnTo>
                      <a:pt x="227" y="371"/>
                    </a:lnTo>
                    <a:lnTo>
                      <a:pt x="207" y="388"/>
                    </a:lnTo>
                    <a:lnTo>
                      <a:pt x="188" y="405"/>
                    </a:lnTo>
                    <a:lnTo>
                      <a:pt x="169" y="423"/>
                    </a:lnTo>
                    <a:lnTo>
                      <a:pt x="150" y="441"/>
                    </a:lnTo>
                    <a:lnTo>
                      <a:pt x="133" y="461"/>
                    </a:lnTo>
                    <a:lnTo>
                      <a:pt x="117" y="481"/>
                    </a:lnTo>
                    <a:lnTo>
                      <a:pt x="100" y="502"/>
                    </a:lnTo>
                    <a:lnTo>
                      <a:pt x="85" y="523"/>
                    </a:lnTo>
                    <a:lnTo>
                      <a:pt x="71" y="546"/>
                    </a:lnTo>
                    <a:lnTo>
                      <a:pt x="58" y="569"/>
                    </a:lnTo>
                    <a:lnTo>
                      <a:pt x="47" y="593"/>
                    </a:lnTo>
                    <a:lnTo>
                      <a:pt x="36" y="618"/>
                    </a:lnTo>
                    <a:lnTo>
                      <a:pt x="27" y="644"/>
                    </a:lnTo>
                    <a:lnTo>
                      <a:pt x="19" y="671"/>
                    </a:lnTo>
                    <a:lnTo>
                      <a:pt x="13" y="699"/>
                    </a:lnTo>
                    <a:lnTo>
                      <a:pt x="7" y="726"/>
                    </a:lnTo>
                    <a:lnTo>
                      <a:pt x="4" y="756"/>
                    </a:lnTo>
                    <a:lnTo>
                      <a:pt x="1" y="786"/>
                    </a:lnTo>
                    <a:lnTo>
                      <a:pt x="0" y="817"/>
                    </a:lnTo>
                    <a:lnTo>
                      <a:pt x="61" y="817"/>
                    </a:lnTo>
                    <a:lnTo>
                      <a:pt x="62" y="789"/>
                    </a:lnTo>
                    <a:lnTo>
                      <a:pt x="64" y="763"/>
                    </a:lnTo>
                    <a:lnTo>
                      <a:pt x="68" y="736"/>
                    </a:lnTo>
                    <a:lnTo>
                      <a:pt x="72" y="711"/>
                    </a:lnTo>
                    <a:lnTo>
                      <a:pt x="78" y="687"/>
                    </a:lnTo>
                    <a:lnTo>
                      <a:pt x="85" y="664"/>
                    </a:lnTo>
                    <a:lnTo>
                      <a:pt x="93" y="640"/>
                    </a:lnTo>
                    <a:lnTo>
                      <a:pt x="104" y="618"/>
                    </a:lnTo>
                    <a:lnTo>
                      <a:pt x="113" y="597"/>
                    </a:lnTo>
                    <a:lnTo>
                      <a:pt x="125" y="576"/>
                    </a:lnTo>
                    <a:lnTo>
                      <a:pt x="138" y="557"/>
                    </a:lnTo>
                    <a:lnTo>
                      <a:pt x="150" y="538"/>
                    </a:lnTo>
                    <a:lnTo>
                      <a:pt x="164" y="519"/>
                    </a:lnTo>
                    <a:lnTo>
                      <a:pt x="180" y="501"/>
                    </a:lnTo>
                    <a:lnTo>
                      <a:pt x="195" y="483"/>
                    </a:lnTo>
                    <a:lnTo>
                      <a:pt x="212" y="467"/>
                    </a:lnTo>
                    <a:lnTo>
                      <a:pt x="230" y="451"/>
                    </a:lnTo>
                    <a:lnTo>
                      <a:pt x="247" y="434"/>
                    </a:lnTo>
                    <a:lnTo>
                      <a:pt x="266" y="419"/>
                    </a:lnTo>
                    <a:lnTo>
                      <a:pt x="285" y="404"/>
                    </a:lnTo>
                    <a:lnTo>
                      <a:pt x="304" y="390"/>
                    </a:lnTo>
                    <a:lnTo>
                      <a:pt x="325" y="377"/>
                    </a:lnTo>
                    <a:lnTo>
                      <a:pt x="346" y="363"/>
                    </a:lnTo>
                    <a:lnTo>
                      <a:pt x="367" y="350"/>
                    </a:lnTo>
                    <a:lnTo>
                      <a:pt x="411" y="327"/>
                    </a:lnTo>
                    <a:lnTo>
                      <a:pt x="455" y="304"/>
                    </a:lnTo>
                    <a:lnTo>
                      <a:pt x="501" y="283"/>
                    </a:lnTo>
                    <a:lnTo>
                      <a:pt x="547" y="264"/>
                    </a:lnTo>
                    <a:lnTo>
                      <a:pt x="593" y="246"/>
                    </a:lnTo>
                    <a:lnTo>
                      <a:pt x="638" y="228"/>
                    </a:lnTo>
                    <a:lnTo>
                      <a:pt x="684" y="213"/>
                    </a:lnTo>
                    <a:lnTo>
                      <a:pt x="728" y="198"/>
                    </a:lnTo>
                    <a:lnTo>
                      <a:pt x="810" y="170"/>
                    </a:lnTo>
                    <a:lnTo>
                      <a:pt x="885" y="143"/>
                    </a:lnTo>
                    <a:lnTo>
                      <a:pt x="919" y="130"/>
                    </a:lnTo>
                    <a:lnTo>
                      <a:pt x="949" y="116"/>
                    </a:lnTo>
                    <a:lnTo>
                      <a:pt x="976" y="103"/>
                    </a:lnTo>
                    <a:lnTo>
                      <a:pt x="999" y="89"/>
                    </a:lnTo>
                    <a:lnTo>
                      <a:pt x="1011" y="80"/>
                    </a:lnTo>
                    <a:lnTo>
                      <a:pt x="1020" y="71"/>
                    </a:lnTo>
                    <a:lnTo>
                      <a:pt x="1029" y="62"/>
                    </a:lnTo>
                    <a:lnTo>
                      <a:pt x="1036" y="51"/>
                    </a:lnTo>
                    <a:lnTo>
                      <a:pt x="1042" y="40"/>
                    </a:lnTo>
                    <a:lnTo>
                      <a:pt x="1046" y="28"/>
                    </a:lnTo>
                    <a:lnTo>
                      <a:pt x="1048" y="14"/>
                    </a:lnTo>
                    <a:lnTo>
                      <a:pt x="1047" y="0"/>
                    </a:lnTo>
                    <a:lnTo>
                      <a:pt x="986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6" name="Freeform 890"/>
              <p:cNvSpPr>
                <a:spLocks/>
              </p:cNvSpPr>
              <p:nvPr/>
            </p:nvSpPr>
            <p:spPr bwMode="auto">
              <a:xfrm>
                <a:off x="6796088" y="1895476"/>
                <a:ext cx="71438" cy="153988"/>
              </a:xfrm>
              <a:custGeom>
                <a:avLst/>
                <a:gdLst>
                  <a:gd name="T0" fmla="*/ 2147483647 w 179"/>
                  <a:gd name="T1" fmla="*/ 2147483647 h 389"/>
                  <a:gd name="T2" fmla="*/ 2147483647 w 179"/>
                  <a:gd name="T3" fmla="*/ 2147483647 h 389"/>
                  <a:gd name="T4" fmla="*/ 2147483647 w 179"/>
                  <a:gd name="T5" fmla="*/ 2147483647 h 389"/>
                  <a:gd name="T6" fmla="*/ 2147483647 w 179"/>
                  <a:gd name="T7" fmla="*/ 2147483647 h 389"/>
                  <a:gd name="T8" fmla="*/ 2147483647 w 179"/>
                  <a:gd name="T9" fmla="*/ 2147483647 h 389"/>
                  <a:gd name="T10" fmla="*/ 2147483647 w 179"/>
                  <a:gd name="T11" fmla="*/ 2147483647 h 389"/>
                  <a:gd name="T12" fmla="*/ 2147483647 w 179"/>
                  <a:gd name="T13" fmla="*/ 2147483647 h 389"/>
                  <a:gd name="T14" fmla="*/ 2147483647 w 179"/>
                  <a:gd name="T15" fmla="*/ 2147483647 h 389"/>
                  <a:gd name="T16" fmla="*/ 2147483647 w 179"/>
                  <a:gd name="T17" fmla="*/ 2147483647 h 389"/>
                  <a:gd name="T18" fmla="*/ 2147483647 w 179"/>
                  <a:gd name="T19" fmla="*/ 2147483647 h 389"/>
                  <a:gd name="T20" fmla="*/ 2147483647 w 179"/>
                  <a:gd name="T21" fmla="*/ 2147483647 h 389"/>
                  <a:gd name="T22" fmla="*/ 2147483647 w 179"/>
                  <a:gd name="T23" fmla="*/ 2147483647 h 389"/>
                  <a:gd name="T24" fmla="*/ 2147483647 w 179"/>
                  <a:gd name="T25" fmla="*/ 2147483647 h 389"/>
                  <a:gd name="T26" fmla="*/ 2147483647 w 179"/>
                  <a:gd name="T27" fmla="*/ 2147483647 h 389"/>
                  <a:gd name="T28" fmla="*/ 2147483647 w 179"/>
                  <a:gd name="T29" fmla="*/ 2147483647 h 389"/>
                  <a:gd name="T30" fmla="*/ 2147483647 w 179"/>
                  <a:gd name="T31" fmla="*/ 2147483647 h 389"/>
                  <a:gd name="T32" fmla="*/ 2147483647 w 179"/>
                  <a:gd name="T33" fmla="*/ 2147483647 h 389"/>
                  <a:gd name="T34" fmla="*/ 2147483647 w 179"/>
                  <a:gd name="T35" fmla="*/ 2147483647 h 389"/>
                  <a:gd name="T36" fmla="*/ 2147483647 w 179"/>
                  <a:gd name="T37" fmla="*/ 2147483647 h 389"/>
                  <a:gd name="T38" fmla="*/ 2147483647 w 179"/>
                  <a:gd name="T39" fmla="*/ 2147483647 h 389"/>
                  <a:gd name="T40" fmla="*/ 2147483647 w 179"/>
                  <a:gd name="T41" fmla="*/ 0 h 389"/>
                  <a:gd name="T42" fmla="*/ 2147483647 w 179"/>
                  <a:gd name="T43" fmla="*/ 0 h 389"/>
                  <a:gd name="T44" fmla="*/ 2147483647 w 179"/>
                  <a:gd name="T45" fmla="*/ 0 h 389"/>
                  <a:gd name="T46" fmla="*/ 2147483647 w 179"/>
                  <a:gd name="T47" fmla="*/ 0 h 389"/>
                  <a:gd name="T48" fmla="*/ 2147483647 w 179"/>
                  <a:gd name="T49" fmla="*/ 0 h 389"/>
                  <a:gd name="T50" fmla="*/ 2147483647 w 179"/>
                  <a:gd name="T51" fmla="*/ 2147483647 h 389"/>
                  <a:gd name="T52" fmla="*/ 2147483647 w 179"/>
                  <a:gd name="T53" fmla="*/ 2147483647 h 389"/>
                  <a:gd name="T54" fmla="*/ 2147483647 w 179"/>
                  <a:gd name="T55" fmla="*/ 2147483647 h 389"/>
                  <a:gd name="T56" fmla="*/ 2147483647 w 179"/>
                  <a:gd name="T57" fmla="*/ 2147483647 h 389"/>
                  <a:gd name="T58" fmla="*/ 2147483647 w 179"/>
                  <a:gd name="T59" fmla="*/ 2147483647 h 389"/>
                  <a:gd name="T60" fmla="*/ 2147483647 w 179"/>
                  <a:gd name="T61" fmla="*/ 2147483647 h 389"/>
                  <a:gd name="T62" fmla="*/ 2147483647 w 179"/>
                  <a:gd name="T63" fmla="*/ 2147483647 h 389"/>
                  <a:gd name="T64" fmla="*/ 2147483647 w 179"/>
                  <a:gd name="T65" fmla="*/ 2147483647 h 389"/>
                  <a:gd name="T66" fmla="*/ 2147483647 w 179"/>
                  <a:gd name="T67" fmla="*/ 2147483647 h 389"/>
                  <a:gd name="T68" fmla="*/ 2147483647 w 179"/>
                  <a:gd name="T69" fmla="*/ 2147483647 h 389"/>
                  <a:gd name="T70" fmla="*/ 2147483647 w 179"/>
                  <a:gd name="T71" fmla="*/ 2147483647 h 389"/>
                  <a:gd name="T72" fmla="*/ 2147483647 w 179"/>
                  <a:gd name="T73" fmla="*/ 2147483647 h 389"/>
                  <a:gd name="T74" fmla="*/ 2147483647 w 179"/>
                  <a:gd name="T75" fmla="*/ 2147483647 h 389"/>
                  <a:gd name="T76" fmla="*/ 2147483647 w 179"/>
                  <a:gd name="T77" fmla="*/ 2147483647 h 389"/>
                  <a:gd name="T78" fmla="*/ 2147483647 w 179"/>
                  <a:gd name="T79" fmla="*/ 2147483647 h 389"/>
                  <a:gd name="T80" fmla="*/ 2147483647 w 179"/>
                  <a:gd name="T81" fmla="*/ 2147483647 h 389"/>
                  <a:gd name="T82" fmla="*/ 2147483647 w 179"/>
                  <a:gd name="T83" fmla="*/ 2147483647 h 389"/>
                  <a:gd name="T84" fmla="*/ 2147483647 w 179"/>
                  <a:gd name="T85" fmla="*/ 2147483647 h 389"/>
                  <a:gd name="T86" fmla="*/ 2147483647 w 179"/>
                  <a:gd name="T87" fmla="*/ 2147483647 h 389"/>
                  <a:gd name="T88" fmla="*/ 2147483647 w 179"/>
                  <a:gd name="T89" fmla="*/ 2147483647 h 389"/>
                  <a:gd name="T90" fmla="*/ 0 w 179"/>
                  <a:gd name="T91" fmla="*/ 2147483647 h 389"/>
                  <a:gd name="T92" fmla="*/ 2147483647 w 179"/>
                  <a:gd name="T93" fmla="*/ 2147483647 h 3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9"/>
                  <a:gd name="T142" fmla="*/ 0 h 389"/>
                  <a:gd name="T143" fmla="*/ 179 w 179"/>
                  <a:gd name="T144" fmla="*/ 389 h 3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9" h="389">
                    <a:moveTo>
                      <a:pt x="45" y="389"/>
                    </a:moveTo>
                    <a:lnTo>
                      <a:pt x="78" y="352"/>
                    </a:lnTo>
                    <a:lnTo>
                      <a:pt x="104" y="318"/>
                    </a:lnTo>
                    <a:lnTo>
                      <a:pt x="117" y="302"/>
                    </a:lnTo>
                    <a:lnTo>
                      <a:pt x="128" y="287"/>
                    </a:lnTo>
                    <a:lnTo>
                      <a:pt x="137" y="272"/>
                    </a:lnTo>
                    <a:lnTo>
                      <a:pt x="145" y="258"/>
                    </a:lnTo>
                    <a:lnTo>
                      <a:pt x="153" y="244"/>
                    </a:lnTo>
                    <a:lnTo>
                      <a:pt x="159" y="231"/>
                    </a:lnTo>
                    <a:lnTo>
                      <a:pt x="165" y="218"/>
                    </a:lnTo>
                    <a:lnTo>
                      <a:pt x="170" y="205"/>
                    </a:lnTo>
                    <a:lnTo>
                      <a:pt x="173" y="194"/>
                    </a:lnTo>
                    <a:lnTo>
                      <a:pt x="175" y="181"/>
                    </a:lnTo>
                    <a:lnTo>
                      <a:pt x="178" y="169"/>
                    </a:lnTo>
                    <a:lnTo>
                      <a:pt x="179" y="158"/>
                    </a:lnTo>
                    <a:lnTo>
                      <a:pt x="179" y="137"/>
                    </a:lnTo>
                    <a:lnTo>
                      <a:pt x="178" y="116"/>
                    </a:lnTo>
                    <a:lnTo>
                      <a:pt x="174" y="96"/>
                    </a:lnTo>
                    <a:lnTo>
                      <a:pt x="171" y="77"/>
                    </a:lnTo>
                    <a:lnTo>
                      <a:pt x="167" y="59"/>
                    </a:lnTo>
                    <a:lnTo>
                      <a:pt x="165" y="40"/>
                    </a:lnTo>
                    <a:lnTo>
                      <a:pt x="162" y="21"/>
                    </a:lnTo>
                    <a:lnTo>
                      <a:pt x="160" y="0"/>
                    </a:lnTo>
                    <a:lnTo>
                      <a:pt x="100" y="2"/>
                    </a:lnTo>
                    <a:lnTo>
                      <a:pt x="101" y="26"/>
                    </a:lnTo>
                    <a:lnTo>
                      <a:pt x="103" y="49"/>
                    </a:lnTo>
                    <a:lnTo>
                      <a:pt x="108" y="69"/>
                    </a:lnTo>
                    <a:lnTo>
                      <a:pt x="111" y="89"/>
                    </a:lnTo>
                    <a:lnTo>
                      <a:pt x="114" y="106"/>
                    </a:lnTo>
                    <a:lnTo>
                      <a:pt x="116" y="121"/>
                    </a:lnTo>
                    <a:lnTo>
                      <a:pt x="117" y="138"/>
                    </a:lnTo>
                    <a:lnTo>
                      <a:pt x="117" y="154"/>
                    </a:lnTo>
                    <a:lnTo>
                      <a:pt x="116" y="161"/>
                    </a:lnTo>
                    <a:lnTo>
                      <a:pt x="115" y="169"/>
                    </a:lnTo>
                    <a:lnTo>
                      <a:pt x="114" y="177"/>
                    </a:lnTo>
                    <a:lnTo>
                      <a:pt x="110" y="187"/>
                    </a:lnTo>
                    <a:lnTo>
                      <a:pt x="107" y="196"/>
                    </a:lnTo>
                    <a:lnTo>
                      <a:pt x="103" y="206"/>
                    </a:lnTo>
                    <a:lnTo>
                      <a:pt x="99" y="217"/>
                    </a:lnTo>
                    <a:lnTo>
                      <a:pt x="92" y="227"/>
                    </a:lnTo>
                    <a:lnTo>
                      <a:pt x="85" y="240"/>
                    </a:lnTo>
                    <a:lnTo>
                      <a:pt x="77" y="253"/>
                    </a:lnTo>
                    <a:lnTo>
                      <a:pt x="67" y="266"/>
                    </a:lnTo>
                    <a:lnTo>
                      <a:pt x="57" y="281"/>
                    </a:lnTo>
                    <a:lnTo>
                      <a:pt x="31" y="312"/>
                    </a:lnTo>
                    <a:lnTo>
                      <a:pt x="0" y="347"/>
                    </a:lnTo>
                    <a:lnTo>
                      <a:pt x="45" y="3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202" name="Straight Connector 1453"/>
            <p:cNvCxnSpPr>
              <a:cxnSpLocks noChangeShapeType="1"/>
            </p:cNvCxnSpPr>
            <p:nvPr/>
          </p:nvCxnSpPr>
          <p:spPr bwMode="auto">
            <a:xfrm>
              <a:off x="3200400" y="3854238"/>
              <a:ext cx="457200" cy="1588"/>
            </a:xfrm>
            <a:prstGeom prst="line">
              <a:avLst/>
            </a:prstGeom>
            <a:noFill/>
            <a:ln w="9525" algn="ctr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7" name="Group 1451"/>
          <p:cNvGrpSpPr>
            <a:grpSpLocks/>
          </p:cNvGrpSpPr>
          <p:nvPr/>
        </p:nvGrpSpPr>
        <p:grpSpPr bwMode="auto">
          <a:xfrm>
            <a:off x="7466014" y="1981200"/>
            <a:ext cx="458787" cy="1066800"/>
            <a:chOff x="3200400" y="3429000"/>
            <a:chExt cx="458788" cy="911225"/>
          </a:xfrm>
        </p:grpSpPr>
        <p:grpSp>
          <p:nvGrpSpPr>
            <p:cNvPr id="50195" name="Group 1406"/>
            <p:cNvGrpSpPr>
              <a:grpSpLocks/>
            </p:cNvGrpSpPr>
            <p:nvPr/>
          </p:nvGrpSpPr>
          <p:grpSpPr bwMode="auto">
            <a:xfrm>
              <a:off x="3200400" y="3429000"/>
              <a:ext cx="458788" cy="911225"/>
              <a:chOff x="6408738" y="1895476"/>
              <a:chExt cx="458788" cy="911225"/>
            </a:xfrm>
          </p:grpSpPr>
          <p:sp>
            <p:nvSpPr>
              <p:cNvPr id="50197" name="Freeform 887"/>
              <p:cNvSpPr>
                <a:spLocks/>
              </p:cNvSpPr>
              <p:nvPr/>
            </p:nvSpPr>
            <p:spPr bwMode="auto">
              <a:xfrm>
                <a:off x="6802438" y="2636838"/>
                <a:ext cx="63500" cy="169863"/>
              </a:xfrm>
              <a:custGeom>
                <a:avLst/>
                <a:gdLst>
                  <a:gd name="T0" fmla="*/ 0 w 160"/>
                  <a:gd name="T1" fmla="*/ 2147483647 h 428"/>
                  <a:gd name="T2" fmla="*/ 0 w 160"/>
                  <a:gd name="T3" fmla="*/ 2147483647 h 428"/>
                  <a:gd name="T4" fmla="*/ 0 w 160"/>
                  <a:gd name="T5" fmla="*/ 2147483647 h 428"/>
                  <a:gd name="T6" fmla="*/ 2147483647 w 160"/>
                  <a:gd name="T7" fmla="*/ 2147483647 h 428"/>
                  <a:gd name="T8" fmla="*/ 2147483647 w 160"/>
                  <a:gd name="T9" fmla="*/ 2147483647 h 428"/>
                  <a:gd name="T10" fmla="*/ 2147483647 w 160"/>
                  <a:gd name="T11" fmla="*/ 2147483647 h 428"/>
                  <a:gd name="T12" fmla="*/ 2147483647 w 160"/>
                  <a:gd name="T13" fmla="*/ 2147483647 h 428"/>
                  <a:gd name="T14" fmla="*/ 2147483647 w 160"/>
                  <a:gd name="T15" fmla="*/ 2147483647 h 428"/>
                  <a:gd name="T16" fmla="*/ 2147483647 w 160"/>
                  <a:gd name="T17" fmla="*/ 2147483647 h 428"/>
                  <a:gd name="T18" fmla="*/ 2147483647 w 160"/>
                  <a:gd name="T19" fmla="*/ 2147483647 h 428"/>
                  <a:gd name="T20" fmla="*/ 2147483647 w 160"/>
                  <a:gd name="T21" fmla="*/ 2147483647 h 428"/>
                  <a:gd name="T22" fmla="*/ 2147483647 w 160"/>
                  <a:gd name="T23" fmla="*/ 2147483647 h 428"/>
                  <a:gd name="T24" fmla="*/ 2147483647 w 160"/>
                  <a:gd name="T25" fmla="*/ 2147483647 h 428"/>
                  <a:gd name="T26" fmla="*/ 2147483647 w 160"/>
                  <a:gd name="T27" fmla="*/ 2147483647 h 428"/>
                  <a:gd name="T28" fmla="*/ 2147483647 w 160"/>
                  <a:gd name="T29" fmla="*/ 2147483647 h 428"/>
                  <a:gd name="T30" fmla="*/ 2147483647 w 160"/>
                  <a:gd name="T31" fmla="*/ 2147483647 h 428"/>
                  <a:gd name="T32" fmla="*/ 2147483647 w 160"/>
                  <a:gd name="T33" fmla="*/ 2147483647 h 428"/>
                  <a:gd name="T34" fmla="*/ 2147483647 w 160"/>
                  <a:gd name="T35" fmla="*/ 2147483647 h 428"/>
                  <a:gd name="T36" fmla="*/ 2147483647 w 160"/>
                  <a:gd name="T37" fmla="*/ 2147483647 h 428"/>
                  <a:gd name="T38" fmla="*/ 2147483647 w 160"/>
                  <a:gd name="T39" fmla="*/ 2147483647 h 428"/>
                  <a:gd name="T40" fmla="*/ 2147483647 w 160"/>
                  <a:gd name="T41" fmla="*/ 2147483647 h 428"/>
                  <a:gd name="T42" fmla="*/ 2147483647 w 160"/>
                  <a:gd name="T43" fmla="*/ 2147483647 h 428"/>
                  <a:gd name="T44" fmla="*/ 2147483647 w 160"/>
                  <a:gd name="T45" fmla="*/ 2147483647 h 428"/>
                  <a:gd name="T46" fmla="*/ 2147483647 w 160"/>
                  <a:gd name="T47" fmla="*/ 2147483647 h 428"/>
                  <a:gd name="T48" fmla="*/ 2147483647 w 160"/>
                  <a:gd name="T49" fmla="*/ 2147483647 h 428"/>
                  <a:gd name="T50" fmla="*/ 2147483647 w 160"/>
                  <a:gd name="T51" fmla="*/ 2147483647 h 428"/>
                  <a:gd name="T52" fmla="*/ 2147483647 w 160"/>
                  <a:gd name="T53" fmla="*/ 2147483647 h 428"/>
                  <a:gd name="T54" fmla="*/ 2147483647 w 160"/>
                  <a:gd name="T55" fmla="*/ 2147483647 h 428"/>
                  <a:gd name="T56" fmla="*/ 2147483647 w 160"/>
                  <a:gd name="T57" fmla="*/ 2147483647 h 428"/>
                  <a:gd name="T58" fmla="*/ 2147483647 w 160"/>
                  <a:gd name="T59" fmla="*/ 2147483647 h 428"/>
                  <a:gd name="T60" fmla="*/ 2147483647 w 160"/>
                  <a:gd name="T61" fmla="*/ 2147483647 h 428"/>
                  <a:gd name="T62" fmla="*/ 2147483647 w 160"/>
                  <a:gd name="T63" fmla="*/ 2147483647 h 428"/>
                  <a:gd name="T64" fmla="*/ 2147483647 w 160"/>
                  <a:gd name="T65" fmla="*/ 2147483647 h 428"/>
                  <a:gd name="T66" fmla="*/ 2147483647 w 160"/>
                  <a:gd name="T67" fmla="*/ 2147483647 h 428"/>
                  <a:gd name="T68" fmla="*/ 2147483647 w 160"/>
                  <a:gd name="T69" fmla="*/ 2147483647 h 428"/>
                  <a:gd name="T70" fmla="*/ 2147483647 w 160"/>
                  <a:gd name="T71" fmla="*/ 2147483647 h 428"/>
                  <a:gd name="T72" fmla="*/ 2147483647 w 160"/>
                  <a:gd name="T73" fmla="*/ 2147483647 h 428"/>
                  <a:gd name="T74" fmla="*/ 2147483647 w 160"/>
                  <a:gd name="T75" fmla="*/ 2147483647 h 428"/>
                  <a:gd name="T76" fmla="*/ 2147483647 w 160"/>
                  <a:gd name="T77" fmla="*/ 2147483647 h 428"/>
                  <a:gd name="T78" fmla="*/ 2147483647 w 160"/>
                  <a:gd name="T79" fmla="*/ 2147483647 h 428"/>
                  <a:gd name="T80" fmla="*/ 2147483647 w 160"/>
                  <a:gd name="T81" fmla="*/ 2147483647 h 428"/>
                  <a:gd name="T82" fmla="*/ 2147483647 w 160"/>
                  <a:gd name="T83" fmla="*/ 2147483647 h 428"/>
                  <a:gd name="T84" fmla="*/ 2147483647 w 160"/>
                  <a:gd name="T85" fmla="*/ 2147483647 h 428"/>
                  <a:gd name="T86" fmla="*/ 2147483647 w 160"/>
                  <a:gd name="T87" fmla="*/ 2147483647 h 428"/>
                  <a:gd name="T88" fmla="*/ 2147483647 w 160"/>
                  <a:gd name="T89" fmla="*/ 2147483647 h 428"/>
                  <a:gd name="T90" fmla="*/ 2147483647 w 160"/>
                  <a:gd name="T91" fmla="*/ 2147483647 h 428"/>
                  <a:gd name="T92" fmla="*/ 2147483647 w 160"/>
                  <a:gd name="T93" fmla="*/ 2147483647 h 428"/>
                  <a:gd name="T94" fmla="*/ 2147483647 w 160"/>
                  <a:gd name="T95" fmla="*/ 2147483647 h 428"/>
                  <a:gd name="T96" fmla="*/ 2147483647 w 160"/>
                  <a:gd name="T97" fmla="*/ 2147483647 h 428"/>
                  <a:gd name="T98" fmla="*/ 2147483647 w 160"/>
                  <a:gd name="T99" fmla="*/ 2147483647 h 428"/>
                  <a:gd name="T100" fmla="*/ 2147483647 w 160"/>
                  <a:gd name="T101" fmla="*/ 0 h 428"/>
                  <a:gd name="T102" fmla="*/ 2147483647 w 160"/>
                  <a:gd name="T103" fmla="*/ 0 h 428"/>
                  <a:gd name="T104" fmla="*/ 2147483647 w 160"/>
                  <a:gd name="T105" fmla="*/ 0 h 428"/>
                  <a:gd name="T106" fmla="*/ 2147483647 w 160"/>
                  <a:gd name="T107" fmla="*/ 0 h 428"/>
                  <a:gd name="T108" fmla="*/ 2147483647 w 160"/>
                  <a:gd name="T109" fmla="*/ 0 h 428"/>
                  <a:gd name="T110" fmla="*/ 0 w 160"/>
                  <a:gd name="T111" fmla="*/ 2147483647 h 42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428"/>
                  <a:gd name="T170" fmla="*/ 160 w 160"/>
                  <a:gd name="T171" fmla="*/ 428 h 42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428">
                    <a:moveTo>
                      <a:pt x="4" y="49"/>
                    </a:moveTo>
                    <a:lnTo>
                      <a:pt x="0" y="45"/>
                    </a:lnTo>
                    <a:lnTo>
                      <a:pt x="16" y="63"/>
                    </a:lnTo>
                    <a:lnTo>
                      <a:pt x="30" y="80"/>
                    </a:lnTo>
                    <a:lnTo>
                      <a:pt x="43" y="96"/>
                    </a:lnTo>
                    <a:lnTo>
                      <a:pt x="54" y="112"/>
                    </a:lnTo>
                    <a:lnTo>
                      <a:pt x="63" y="126"/>
                    </a:lnTo>
                    <a:lnTo>
                      <a:pt x="71" y="140"/>
                    </a:lnTo>
                    <a:lnTo>
                      <a:pt x="78" y="152"/>
                    </a:lnTo>
                    <a:lnTo>
                      <a:pt x="84" y="165"/>
                    </a:lnTo>
                    <a:lnTo>
                      <a:pt x="89" y="177"/>
                    </a:lnTo>
                    <a:lnTo>
                      <a:pt x="92" y="187"/>
                    </a:lnTo>
                    <a:lnTo>
                      <a:pt x="94" y="198"/>
                    </a:lnTo>
                    <a:lnTo>
                      <a:pt x="97" y="208"/>
                    </a:lnTo>
                    <a:lnTo>
                      <a:pt x="98" y="219"/>
                    </a:lnTo>
                    <a:lnTo>
                      <a:pt x="98" y="228"/>
                    </a:lnTo>
                    <a:lnTo>
                      <a:pt x="98" y="237"/>
                    </a:lnTo>
                    <a:lnTo>
                      <a:pt x="98" y="245"/>
                    </a:lnTo>
                    <a:lnTo>
                      <a:pt x="92" y="286"/>
                    </a:lnTo>
                    <a:lnTo>
                      <a:pt x="85" y="327"/>
                    </a:lnTo>
                    <a:lnTo>
                      <a:pt x="82" y="350"/>
                    </a:lnTo>
                    <a:lnTo>
                      <a:pt x="80" y="374"/>
                    </a:lnTo>
                    <a:lnTo>
                      <a:pt x="82" y="387"/>
                    </a:lnTo>
                    <a:lnTo>
                      <a:pt x="83" y="400"/>
                    </a:lnTo>
                    <a:lnTo>
                      <a:pt x="84" y="414"/>
                    </a:lnTo>
                    <a:lnTo>
                      <a:pt x="87" y="428"/>
                    </a:lnTo>
                    <a:lnTo>
                      <a:pt x="147" y="414"/>
                    </a:lnTo>
                    <a:lnTo>
                      <a:pt x="145" y="404"/>
                    </a:lnTo>
                    <a:lnTo>
                      <a:pt x="143" y="393"/>
                    </a:lnTo>
                    <a:lnTo>
                      <a:pt x="142" y="384"/>
                    </a:lnTo>
                    <a:lnTo>
                      <a:pt x="142" y="375"/>
                    </a:lnTo>
                    <a:lnTo>
                      <a:pt x="143" y="355"/>
                    </a:lnTo>
                    <a:lnTo>
                      <a:pt x="146" y="336"/>
                    </a:lnTo>
                    <a:lnTo>
                      <a:pt x="153" y="296"/>
                    </a:lnTo>
                    <a:lnTo>
                      <a:pt x="160" y="252"/>
                    </a:lnTo>
                    <a:lnTo>
                      <a:pt x="160" y="238"/>
                    </a:lnTo>
                    <a:lnTo>
                      <a:pt x="160" y="226"/>
                    </a:lnTo>
                    <a:lnTo>
                      <a:pt x="158" y="213"/>
                    </a:lnTo>
                    <a:lnTo>
                      <a:pt x="157" y="199"/>
                    </a:lnTo>
                    <a:lnTo>
                      <a:pt x="155" y="185"/>
                    </a:lnTo>
                    <a:lnTo>
                      <a:pt x="151" y="171"/>
                    </a:lnTo>
                    <a:lnTo>
                      <a:pt x="147" y="156"/>
                    </a:lnTo>
                    <a:lnTo>
                      <a:pt x="141" y="141"/>
                    </a:lnTo>
                    <a:lnTo>
                      <a:pt x="134" y="126"/>
                    </a:lnTo>
                    <a:lnTo>
                      <a:pt x="125" y="109"/>
                    </a:lnTo>
                    <a:lnTo>
                      <a:pt x="115" y="93"/>
                    </a:lnTo>
                    <a:lnTo>
                      <a:pt x="105" y="77"/>
                    </a:lnTo>
                    <a:lnTo>
                      <a:pt x="92" y="59"/>
                    </a:lnTo>
                    <a:lnTo>
                      <a:pt x="78" y="42"/>
                    </a:lnTo>
                    <a:lnTo>
                      <a:pt x="63" y="23"/>
                    </a:lnTo>
                    <a:lnTo>
                      <a:pt x="46" y="3"/>
                    </a:lnTo>
                    <a:lnTo>
                      <a:pt x="42" y="0"/>
                    </a:lnTo>
                    <a:lnTo>
                      <a:pt x="46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" y="4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8" name="Freeform 888"/>
              <p:cNvSpPr>
                <a:spLocks/>
              </p:cNvSpPr>
              <p:nvPr/>
            </p:nvSpPr>
            <p:spPr bwMode="auto">
              <a:xfrm>
                <a:off x="6408738" y="2343151"/>
                <a:ext cx="411163" cy="312738"/>
              </a:xfrm>
              <a:custGeom>
                <a:avLst/>
                <a:gdLst>
                  <a:gd name="T0" fmla="*/ 0 w 1035"/>
                  <a:gd name="T1" fmla="*/ 0 h 791"/>
                  <a:gd name="T2" fmla="*/ 0 w 1035"/>
                  <a:gd name="T3" fmla="*/ 2147483647 h 791"/>
                  <a:gd name="T4" fmla="*/ 0 w 1035"/>
                  <a:gd name="T5" fmla="*/ 2147483647 h 791"/>
                  <a:gd name="T6" fmla="*/ 0 w 1035"/>
                  <a:gd name="T7" fmla="*/ 2147483647 h 791"/>
                  <a:gd name="T8" fmla="*/ 2147483647 w 1035"/>
                  <a:gd name="T9" fmla="*/ 2147483647 h 791"/>
                  <a:gd name="T10" fmla="*/ 2147483647 w 1035"/>
                  <a:gd name="T11" fmla="*/ 2147483647 h 791"/>
                  <a:gd name="T12" fmla="*/ 2147483647 w 1035"/>
                  <a:gd name="T13" fmla="*/ 2147483647 h 791"/>
                  <a:gd name="T14" fmla="*/ 2147483647 w 1035"/>
                  <a:gd name="T15" fmla="*/ 2147483647 h 791"/>
                  <a:gd name="T16" fmla="*/ 2147483647 w 1035"/>
                  <a:gd name="T17" fmla="*/ 2147483647 h 791"/>
                  <a:gd name="T18" fmla="*/ 2147483647 w 1035"/>
                  <a:gd name="T19" fmla="*/ 2147483647 h 791"/>
                  <a:gd name="T20" fmla="*/ 2147483647 w 1035"/>
                  <a:gd name="T21" fmla="*/ 2147483647 h 791"/>
                  <a:gd name="T22" fmla="*/ 2147483647 w 1035"/>
                  <a:gd name="T23" fmla="*/ 2147483647 h 791"/>
                  <a:gd name="T24" fmla="*/ 2147483647 w 1035"/>
                  <a:gd name="T25" fmla="*/ 2147483647 h 791"/>
                  <a:gd name="T26" fmla="*/ 2147483647 w 1035"/>
                  <a:gd name="T27" fmla="*/ 2147483647 h 791"/>
                  <a:gd name="T28" fmla="*/ 2147483647 w 1035"/>
                  <a:gd name="T29" fmla="*/ 2147483647 h 791"/>
                  <a:gd name="T30" fmla="*/ 2147483647 w 1035"/>
                  <a:gd name="T31" fmla="*/ 2147483647 h 791"/>
                  <a:gd name="T32" fmla="*/ 2147483647 w 1035"/>
                  <a:gd name="T33" fmla="*/ 2147483647 h 791"/>
                  <a:gd name="T34" fmla="*/ 2147483647 w 1035"/>
                  <a:gd name="T35" fmla="*/ 2147483647 h 791"/>
                  <a:gd name="T36" fmla="*/ 2147483647 w 1035"/>
                  <a:gd name="T37" fmla="*/ 2147483647 h 791"/>
                  <a:gd name="T38" fmla="*/ 2147483647 w 1035"/>
                  <a:gd name="T39" fmla="*/ 2147483647 h 791"/>
                  <a:gd name="T40" fmla="*/ 2147483647 w 1035"/>
                  <a:gd name="T41" fmla="*/ 2147483647 h 791"/>
                  <a:gd name="T42" fmla="*/ 2147483647 w 1035"/>
                  <a:gd name="T43" fmla="*/ 2147483647 h 791"/>
                  <a:gd name="T44" fmla="*/ 2147483647 w 1035"/>
                  <a:gd name="T45" fmla="*/ 2147483647 h 791"/>
                  <a:gd name="T46" fmla="*/ 2147483647 w 1035"/>
                  <a:gd name="T47" fmla="*/ 2147483647 h 791"/>
                  <a:gd name="T48" fmla="*/ 2147483647 w 1035"/>
                  <a:gd name="T49" fmla="*/ 2147483647 h 791"/>
                  <a:gd name="T50" fmla="*/ 2147483647 w 1035"/>
                  <a:gd name="T51" fmla="*/ 2147483647 h 791"/>
                  <a:gd name="T52" fmla="*/ 2147483647 w 1035"/>
                  <a:gd name="T53" fmla="*/ 2147483647 h 791"/>
                  <a:gd name="T54" fmla="*/ 2147483647 w 1035"/>
                  <a:gd name="T55" fmla="*/ 2147483647 h 791"/>
                  <a:gd name="T56" fmla="*/ 2147483647 w 1035"/>
                  <a:gd name="T57" fmla="*/ 2147483647 h 791"/>
                  <a:gd name="T58" fmla="*/ 2147483647 w 1035"/>
                  <a:gd name="T59" fmla="*/ 2147483647 h 791"/>
                  <a:gd name="T60" fmla="*/ 2147483647 w 1035"/>
                  <a:gd name="T61" fmla="*/ 2147483647 h 791"/>
                  <a:gd name="T62" fmla="*/ 2147483647 w 1035"/>
                  <a:gd name="T63" fmla="*/ 2147483647 h 791"/>
                  <a:gd name="T64" fmla="*/ 2147483647 w 1035"/>
                  <a:gd name="T65" fmla="*/ 2147483647 h 791"/>
                  <a:gd name="T66" fmla="*/ 2147483647 w 1035"/>
                  <a:gd name="T67" fmla="*/ 2147483647 h 791"/>
                  <a:gd name="T68" fmla="*/ 2147483647 w 1035"/>
                  <a:gd name="T69" fmla="*/ 2147483647 h 791"/>
                  <a:gd name="T70" fmla="*/ 2147483647 w 1035"/>
                  <a:gd name="T71" fmla="*/ 2147483647 h 791"/>
                  <a:gd name="T72" fmla="*/ 2147483647 w 1035"/>
                  <a:gd name="T73" fmla="*/ 2147483647 h 791"/>
                  <a:gd name="T74" fmla="*/ 2147483647 w 1035"/>
                  <a:gd name="T75" fmla="*/ 2147483647 h 791"/>
                  <a:gd name="T76" fmla="*/ 2147483647 w 1035"/>
                  <a:gd name="T77" fmla="*/ 2147483647 h 791"/>
                  <a:gd name="T78" fmla="*/ 2147483647 w 1035"/>
                  <a:gd name="T79" fmla="*/ 2147483647 h 791"/>
                  <a:gd name="T80" fmla="*/ 2147483647 w 1035"/>
                  <a:gd name="T81" fmla="*/ 0 h 791"/>
                  <a:gd name="T82" fmla="*/ 2147483647 w 1035"/>
                  <a:gd name="T83" fmla="*/ 0 h 791"/>
                  <a:gd name="T84" fmla="*/ 0 w 1035"/>
                  <a:gd name="T85" fmla="*/ 0 h 7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35"/>
                  <a:gd name="T130" fmla="*/ 0 h 791"/>
                  <a:gd name="T131" fmla="*/ 1035 w 1035"/>
                  <a:gd name="T132" fmla="*/ 791 h 79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35" h="791">
                    <a:moveTo>
                      <a:pt x="0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1" y="48"/>
                    </a:lnTo>
                    <a:lnTo>
                      <a:pt x="5" y="71"/>
                    </a:lnTo>
                    <a:lnTo>
                      <a:pt x="7" y="93"/>
                    </a:lnTo>
                    <a:lnTo>
                      <a:pt x="12" y="116"/>
                    </a:lnTo>
                    <a:lnTo>
                      <a:pt x="18" y="136"/>
                    </a:lnTo>
                    <a:lnTo>
                      <a:pt x="24" y="157"/>
                    </a:lnTo>
                    <a:lnTo>
                      <a:pt x="31" y="177"/>
                    </a:lnTo>
                    <a:lnTo>
                      <a:pt x="39" y="196"/>
                    </a:lnTo>
                    <a:lnTo>
                      <a:pt x="48" y="214"/>
                    </a:lnTo>
                    <a:lnTo>
                      <a:pt x="57" y="233"/>
                    </a:lnTo>
                    <a:lnTo>
                      <a:pt x="68" y="251"/>
                    </a:lnTo>
                    <a:lnTo>
                      <a:pt x="78" y="268"/>
                    </a:lnTo>
                    <a:lnTo>
                      <a:pt x="90" y="284"/>
                    </a:lnTo>
                    <a:lnTo>
                      <a:pt x="103" y="299"/>
                    </a:lnTo>
                    <a:lnTo>
                      <a:pt x="116" y="315"/>
                    </a:lnTo>
                    <a:lnTo>
                      <a:pt x="129" y="330"/>
                    </a:lnTo>
                    <a:lnTo>
                      <a:pt x="143" y="344"/>
                    </a:lnTo>
                    <a:lnTo>
                      <a:pt x="157" y="358"/>
                    </a:lnTo>
                    <a:lnTo>
                      <a:pt x="174" y="372"/>
                    </a:lnTo>
                    <a:lnTo>
                      <a:pt x="205" y="396"/>
                    </a:lnTo>
                    <a:lnTo>
                      <a:pt x="239" y="421"/>
                    </a:lnTo>
                    <a:lnTo>
                      <a:pt x="274" y="443"/>
                    </a:lnTo>
                    <a:lnTo>
                      <a:pt x="310" y="464"/>
                    </a:lnTo>
                    <a:lnTo>
                      <a:pt x="348" y="483"/>
                    </a:lnTo>
                    <a:lnTo>
                      <a:pt x="387" y="502"/>
                    </a:lnTo>
                    <a:lnTo>
                      <a:pt x="426" y="521"/>
                    </a:lnTo>
                    <a:lnTo>
                      <a:pt x="467" y="538"/>
                    </a:lnTo>
                    <a:lnTo>
                      <a:pt x="508" y="556"/>
                    </a:lnTo>
                    <a:lnTo>
                      <a:pt x="549" y="572"/>
                    </a:lnTo>
                    <a:lnTo>
                      <a:pt x="630" y="604"/>
                    </a:lnTo>
                    <a:lnTo>
                      <a:pt x="711" y="637"/>
                    </a:lnTo>
                    <a:lnTo>
                      <a:pt x="751" y="655"/>
                    </a:lnTo>
                    <a:lnTo>
                      <a:pt x="791" y="671"/>
                    </a:lnTo>
                    <a:lnTo>
                      <a:pt x="828" y="689"/>
                    </a:lnTo>
                    <a:lnTo>
                      <a:pt x="865" y="708"/>
                    </a:lnTo>
                    <a:lnTo>
                      <a:pt x="900" y="727"/>
                    </a:lnTo>
                    <a:lnTo>
                      <a:pt x="934" y="746"/>
                    </a:lnTo>
                    <a:lnTo>
                      <a:pt x="966" y="769"/>
                    </a:lnTo>
                    <a:lnTo>
                      <a:pt x="997" y="791"/>
                    </a:lnTo>
                    <a:lnTo>
                      <a:pt x="1035" y="742"/>
                    </a:lnTo>
                    <a:lnTo>
                      <a:pt x="1001" y="717"/>
                    </a:lnTo>
                    <a:lnTo>
                      <a:pt x="966" y="695"/>
                    </a:lnTo>
                    <a:lnTo>
                      <a:pt x="930" y="673"/>
                    </a:lnTo>
                    <a:lnTo>
                      <a:pt x="893" y="653"/>
                    </a:lnTo>
                    <a:lnTo>
                      <a:pt x="855" y="634"/>
                    </a:lnTo>
                    <a:lnTo>
                      <a:pt x="815" y="616"/>
                    </a:lnTo>
                    <a:lnTo>
                      <a:pt x="776" y="597"/>
                    </a:lnTo>
                    <a:lnTo>
                      <a:pt x="735" y="580"/>
                    </a:lnTo>
                    <a:lnTo>
                      <a:pt x="653" y="547"/>
                    </a:lnTo>
                    <a:lnTo>
                      <a:pt x="571" y="515"/>
                    </a:lnTo>
                    <a:lnTo>
                      <a:pt x="531" y="499"/>
                    </a:lnTo>
                    <a:lnTo>
                      <a:pt x="490" y="481"/>
                    </a:lnTo>
                    <a:lnTo>
                      <a:pt x="452" y="465"/>
                    </a:lnTo>
                    <a:lnTo>
                      <a:pt x="414" y="447"/>
                    </a:lnTo>
                    <a:lnTo>
                      <a:pt x="376" y="429"/>
                    </a:lnTo>
                    <a:lnTo>
                      <a:pt x="340" y="410"/>
                    </a:lnTo>
                    <a:lnTo>
                      <a:pt x="305" y="390"/>
                    </a:lnTo>
                    <a:lnTo>
                      <a:pt x="273" y="369"/>
                    </a:lnTo>
                    <a:lnTo>
                      <a:pt x="241" y="347"/>
                    </a:lnTo>
                    <a:lnTo>
                      <a:pt x="212" y="324"/>
                    </a:lnTo>
                    <a:lnTo>
                      <a:pt x="199" y="312"/>
                    </a:lnTo>
                    <a:lnTo>
                      <a:pt x="185" y="299"/>
                    </a:lnTo>
                    <a:lnTo>
                      <a:pt x="174" y="288"/>
                    </a:lnTo>
                    <a:lnTo>
                      <a:pt x="161" y="274"/>
                    </a:lnTo>
                    <a:lnTo>
                      <a:pt x="150" y="261"/>
                    </a:lnTo>
                    <a:lnTo>
                      <a:pt x="139" y="247"/>
                    </a:lnTo>
                    <a:lnTo>
                      <a:pt x="129" y="233"/>
                    </a:lnTo>
                    <a:lnTo>
                      <a:pt x="119" y="218"/>
                    </a:lnTo>
                    <a:lnTo>
                      <a:pt x="111" y="203"/>
                    </a:lnTo>
                    <a:lnTo>
                      <a:pt x="103" y="188"/>
                    </a:lnTo>
                    <a:lnTo>
                      <a:pt x="95" y="171"/>
                    </a:lnTo>
                    <a:lnTo>
                      <a:pt x="89" y="155"/>
                    </a:lnTo>
                    <a:lnTo>
                      <a:pt x="82" y="138"/>
                    </a:lnTo>
                    <a:lnTo>
                      <a:pt x="77" y="120"/>
                    </a:lnTo>
                    <a:lnTo>
                      <a:pt x="72" y="102"/>
                    </a:lnTo>
                    <a:lnTo>
                      <a:pt x="68" y="83"/>
                    </a:lnTo>
                    <a:lnTo>
                      <a:pt x="65" y="63"/>
                    </a:lnTo>
                    <a:lnTo>
                      <a:pt x="63" y="43"/>
                    </a:lnTo>
                    <a:lnTo>
                      <a:pt x="62" y="22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9" name="Freeform 889"/>
              <p:cNvSpPr>
                <a:spLocks/>
              </p:cNvSpPr>
              <p:nvPr/>
            </p:nvSpPr>
            <p:spPr bwMode="auto">
              <a:xfrm>
                <a:off x="6408738" y="2017713"/>
                <a:ext cx="415925" cy="325438"/>
              </a:xfrm>
              <a:custGeom>
                <a:avLst/>
                <a:gdLst>
                  <a:gd name="T0" fmla="*/ 2147483647 w 1048"/>
                  <a:gd name="T1" fmla="*/ 0 h 817"/>
                  <a:gd name="T2" fmla="*/ 2147483647 w 1048"/>
                  <a:gd name="T3" fmla="*/ 0 h 817"/>
                  <a:gd name="T4" fmla="*/ 2147483647 w 1048"/>
                  <a:gd name="T5" fmla="*/ 2147483647 h 817"/>
                  <a:gd name="T6" fmla="*/ 2147483647 w 1048"/>
                  <a:gd name="T7" fmla="*/ 2147483647 h 817"/>
                  <a:gd name="T8" fmla="*/ 2147483647 w 1048"/>
                  <a:gd name="T9" fmla="*/ 2147483647 h 817"/>
                  <a:gd name="T10" fmla="*/ 2147483647 w 1048"/>
                  <a:gd name="T11" fmla="*/ 2147483647 h 817"/>
                  <a:gd name="T12" fmla="*/ 2147483647 w 1048"/>
                  <a:gd name="T13" fmla="*/ 2147483647 h 817"/>
                  <a:gd name="T14" fmla="*/ 2147483647 w 1048"/>
                  <a:gd name="T15" fmla="*/ 2147483647 h 817"/>
                  <a:gd name="T16" fmla="*/ 2147483647 w 1048"/>
                  <a:gd name="T17" fmla="*/ 2147483647 h 817"/>
                  <a:gd name="T18" fmla="*/ 2147483647 w 1048"/>
                  <a:gd name="T19" fmla="*/ 2147483647 h 817"/>
                  <a:gd name="T20" fmla="*/ 2147483647 w 1048"/>
                  <a:gd name="T21" fmla="*/ 2147483647 h 817"/>
                  <a:gd name="T22" fmla="*/ 2147483647 w 1048"/>
                  <a:gd name="T23" fmla="*/ 2147483647 h 817"/>
                  <a:gd name="T24" fmla="*/ 2147483647 w 1048"/>
                  <a:gd name="T25" fmla="*/ 2147483647 h 817"/>
                  <a:gd name="T26" fmla="*/ 2147483647 w 1048"/>
                  <a:gd name="T27" fmla="*/ 2147483647 h 817"/>
                  <a:gd name="T28" fmla="*/ 2147483647 w 1048"/>
                  <a:gd name="T29" fmla="*/ 2147483647 h 817"/>
                  <a:gd name="T30" fmla="*/ 2147483647 w 1048"/>
                  <a:gd name="T31" fmla="*/ 2147483647 h 817"/>
                  <a:gd name="T32" fmla="*/ 2147483647 w 1048"/>
                  <a:gd name="T33" fmla="*/ 2147483647 h 817"/>
                  <a:gd name="T34" fmla="*/ 2147483647 w 1048"/>
                  <a:gd name="T35" fmla="*/ 2147483647 h 817"/>
                  <a:gd name="T36" fmla="*/ 2147483647 w 1048"/>
                  <a:gd name="T37" fmla="*/ 2147483647 h 817"/>
                  <a:gd name="T38" fmla="*/ 2147483647 w 1048"/>
                  <a:gd name="T39" fmla="*/ 2147483647 h 817"/>
                  <a:gd name="T40" fmla="*/ 0 w 1048"/>
                  <a:gd name="T41" fmla="*/ 2147483647 h 817"/>
                  <a:gd name="T42" fmla="*/ 0 w 1048"/>
                  <a:gd name="T43" fmla="*/ 2147483647 h 817"/>
                  <a:gd name="T44" fmla="*/ 0 w 1048"/>
                  <a:gd name="T45" fmla="*/ 2147483647 h 817"/>
                  <a:gd name="T46" fmla="*/ 2147483647 w 1048"/>
                  <a:gd name="T47" fmla="*/ 2147483647 h 817"/>
                  <a:gd name="T48" fmla="*/ 2147483647 w 1048"/>
                  <a:gd name="T49" fmla="*/ 2147483647 h 817"/>
                  <a:gd name="T50" fmla="*/ 2147483647 w 1048"/>
                  <a:gd name="T51" fmla="*/ 2147483647 h 817"/>
                  <a:gd name="T52" fmla="*/ 2147483647 w 1048"/>
                  <a:gd name="T53" fmla="*/ 2147483647 h 817"/>
                  <a:gd name="T54" fmla="*/ 2147483647 w 1048"/>
                  <a:gd name="T55" fmla="*/ 2147483647 h 817"/>
                  <a:gd name="T56" fmla="*/ 2147483647 w 1048"/>
                  <a:gd name="T57" fmla="*/ 2147483647 h 817"/>
                  <a:gd name="T58" fmla="*/ 2147483647 w 1048"/>
                  <a:gd name="T59" fmla="*/ 2147483647 h 817"/>
                  <a:gd name="T60" fmla="*/ 2147483647 w 1048"/>
                  <a:gd name="T61" fmla="*/ 2147483647 h 817"/>
                  <a:gd name="T62" fmla="*/ 2147483647 w 1048"/>
                  <a:gd name="T63" fmla="*/ 2147483647 h 817"/>
                  <a:gd name="T64" fmla="*/ 2147483647 w 1048"/>
                  <a:gd name="T65" fmla="*/ 2147483647 h 817"/>
                  <a:gd name="T66" fmla="*/ 2147483647 w 1048"/>
                  <a:gd name="T67" fmla="*/ 2147483647 h 817"/>
                  <a:gd name="T68" fmla="*/ 2147483647 w 1048"/>
                  <a:gd name="T69" fmla="*/ 2147483647 h 817"/>
                  <a:gd name="T70" fmla="*/ 2147483647 w 1048"/>
                  <a:gd name="T71" fmla="*/ 2147483647 h 817"/>
                  <a:gd name="T72" fmla="*/ 2147483647 w 1048"/>
                  <a:gd name="T73" fmla="*/ 2147483647 h 817"/>
                  <a:gd name="T74" fmla="*/ 2147483647 w 1048"/>
                  <a:gd name="T75" fmla="*/ 2147483647 h 817"/>
                  <a:gd name="T76" fmla="*/ 2147483647 w 1048"/>
                  <a:gd name="T77" fmla="*/ 2147483647 h 817"/>
                  <a:gd name="T78" fmla="*/ 2147483647 w 1048"/>
                  <a:gd name="T79" fmla="*/ 2147483647 h 817"/>
                  <a:gd name="T80" fmla="*/ 2147483647 w 1048"/>
                  <a:gd name="T81" fmla="*/ 2147483647 h 817"/>
                  <a:gd name="T82" fmla="*/ 2147483647 w 1048"/>
                  <a:gd name="T83" fmla="*/ 2147483647 h 817"/>
                  <a:gd name="T84" fmla="*/ 2147483647 w 1048"/>
                  <a:gd name="T85" fmla="*/ 2147483647 h 817"/>
                  <a:gd name="T86" fmla="*/ 2147483647 w 1048"/>
                  <a:gd name="T87" fmla="*/ 2147483647 h 817"/>
                  <a:gd name="T88" fmla="*/ 2147483647 w 1048"/>
                  <a:gd name="T89" fmla="*/ 2147483647 h 817"/>
                  <a:gd name="T90" fmla="*/ 2147483647 w 1048"/>
                  <a:gd name="T91" fmla="*/ 2147483647 h 817"/>
                  <a:gd name="T92" fmla="*/ 2147483647 w 1048"/>
                  <a:gd name="T93" fmla="*/ 0 h 81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8"/>
                  <a:gd name="T142" fmla="*/ 0 h 817"/>
                  <a:gd name="T143" fmla="*/ 1048 w 1048"/>
                  <a:gd name="T144" fmla="*/ 817 h 81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8" h="817">
                    <a:moveTo>
                      <a:pt x="986" y="11"/>
                    </a:moveTo>
                    <a:lnTo>
                      <a:pt x="986" y="13"/>
                    </a:lnTo>
                    <a:lnTo>
                      <a:pt x="986" y="14"/>
                    </a:lnTo>
                    <a:lnTo>
                      <a:pt x="985" y="16"/>
                    </a:lnTo>
                    <a:lnTo>
                      <a:pt x="984" y="20"/>
                    </a:lnTo>
                    <a:lnTo>
                      <a:pt x="982" y="23"/>
                    </a:lnTo>
                    <a:lnTo>
                      <a:pt x="977" y="28"/>
                    </a:lnTo>
                    <a:lnTo>
                      <a:pt x="971" y="33"/>
                    </a:lnTo>
                    <a:lnTo>
                      <a:pt x="965" y="37"/>
                    </a:lnTo>
                    <a:lnTo>
                      <a:pt x="947" y="49"/>
                    </a:lnTo>
                    <a:lnTo>
                      <a:pt x="923" y="61"/>
                    </a:lnTo>
                    <a:lnTo>
                      <a:pt x="895" y="73"/>
                    </a:lnTo>
                    <a:lnTo>
                      <a:pt x="864" y="85"/>
                    </a:lnTo>
                    <a:lnTo>
                      <a:pt x="791" y="112"/>
                    </a:lnTo>
                    <a:lnTo>
                      <a:pt x="708" y="140"/>
                    </a:lnTo>
                    <a:lnTo>
                      <a:pt x="664" y="155"/>
                    </a:lnTo>
                    <a:lnTo>
                      <a:pt x="617" y="171"/>
                    </a:lnTo>
                    <a:lnTo>
                      <a:pt x="571" y="189"/>
                    </a:lnTo>
                    <a:lnTo>
                      <a:pt x="524" y="207"/>
                    </a:lnTo>
                    <a:lnTo>
                      <a:pt x="476" y="227"/>
                    </a:lnTo>
                    <a:lnTo>
                      <a:pt x="429" y="249"/>
                    </a:lnTo>
                    <a:lnTo>
                      <a:pt x="382" y="272"/>
                    </a:lnTo>
                    <a:lnTo>
                      <a:pt x="337" y="298"/>
                    </a:lnTo>
                    <a:lnTo>
                      <a:pt x="313" y="311"/>
                    </a:lnTo>
                    <a:lnTo>
                      <a:pt x="291" y="325"/>
                    </a:lnTo>
                    <a:lnTo>
                      <a:pt x="270" y="340"/>
                    </a:lnTo>
                    <a:lnTo>
                      <a:pt x="248" y="355"/>
                    </a:lnTo>
                    <a:lnTo>
                      <a:pt x="227" y="371"/>
                    </a:lnTo>
                    <a:lnTo>
                      <a:pt x="207" y="388"/>
                    </a:lnTo>
                    <a:lnTo>
                      <a:pt x="188" y="405"/>
                    </a:lnTo>
                    <a:lnTo>
                      <a:pt x="169" y="423"/>
                    </a:lnTo>
                    <a:lnTo>
                      <a:pt x="150" y="441"/>
                    </a:lnTo>
                    <a:lnTo>
                      <a:pt x="133" y="461"/>
                    </a:lnTo>
                    <a:lnTo>
                      <a:pt x="117" y="481"/>
                    </a:lnTo>
                    <a:lnTo>
                      <a:pt x="100" y="502"/>
                    </a:lnTo>
                    <a:lnTo>
                      <a:pt x="85" y="523"/>
                    </a:lnTo>
                    <a:lnTo>
                      <a:pt x="71" y="546"/>
                    </a:lnTo>
                    <a:lnTo>
                      <a:pt x="58" y="569"/>
                    </a:lnTo>
                    <a:lnTo>
                      <a:pt x="47" y="593"/>
                    </a:lnTo>
                    <a:lnTo>
                      <a:pt x="36" y="618"/>
                    </a:lnTo>
                    <a:lnTo>
                      <a:pt x="27" y="644"/>
                    </a:lnTo>
                    <a:lnTo>
                      <a:pt x="19" y="671"/>
                    </a:lnTo>
                    <a:lnTo>
                      <a:pt x="13" y="699"/>
                    </a:lnTo>
                    <a:lnTo>
                      <a:pt x="7" y="726"/>
                    </a:lnTo>
                    <a:lnTo>
                      <a:pt x="4" y="756"/>
                    </a:lnTo>
                    <a:lnTo>
                      <a:pt x="1" y="786"/>
                    </a:lnTo>
                    <a:lnTo>
                      <a:pt x="0" y="817"/>
                    </a:lnTo>
                    <a:lnTo>
                      <a:pt x="61" y="817"/>
                    </a:lnTo>
                    <a:lnTo>
                      <a:pt x="62" y="789"/>
                    </a:lnTo>
                    <a:lnTo>
                      <a:pt x="64" y="763"/>
                    </a:lnTo>
                    <a:lnTo>
                      <a:pt x="68" y="736"/>
                    </a:lnTo>
                    <a:lnTo>
                      <a:pt x="72" y="711"/>
                    </a:lnTo>
                    <a:lnTo>
                      <a:pt x="78" y="687"/>
                    </a:lnTo>
                    <a:lnTo>
                      <a:pt x="85" y="664"/>
                    </a:lnTo>
                    <a:lnTo>
                      <a:pt x="93" y="640"/>
                    </a:lnTo>
                    <a:lnTo>
                      <a:pt x="104" y="618"/>
                    </a:lnTo>
                    <a:lnTo>
                      <a:pt x="113" y="597"/>
                    </a:lnTo>
                    <a:lnTo>
                      <a:pt x="125" y="576"/>
                    </a:lnTo>
                    <a:lnTo>
                      <a:pt x="138" y="557"/>
                    </a:lnTo>
                    <a:lnTo>
                      <a:pt x="150" y="538"/>
                    </a:lnTo>
                    <a:lnTo>
                      <a:pt x="164" y="519"/>
                    </a:lnTo>
                    <a:lnTo>
                      <a:pt x="180" y="501"/>
                    </a:lnTo>
                    <a:lnTo>
                      <a:pt x="195" y="483"/>
                    </a:lnTo>
                    <a:lnTo>
                      <a:pt x="212" y="467"/>
                    </a:lnTo>
                    <a:lnTo>
                      <a:pt x="230" y="451"/>
                    </a:lnTo>
                    <a:lnTo>
                      <a:pt x="247" y="434"/>
                    </a:lnTo>
                    <a:lnTo>
                      <a:pt x="266" y="419"/>
                    </a:lnTo>
                    <a:lnTo>
                      <a:pt x="285" y="404"/>
                    </a:lnTo>
                    <a:lnTo>
                      <a:pt x="304" y="390"/>
                    </a:lnTo>
                    <a:lnTo>
                      <a:pt x="325" y="377"/>
                    </a:lnTo>
                    <a:lnTo>
                      <a:pt x="346" y="363"/>
                    </a:lnTo>
                    <a:lnTo>
                      <a:pt x="367" y="350"/>
                    </a:lnTo>
                    <a:lnTo>
                      <a:pt x="411" y="327"/>
                    </a:lnTo>
                    <a:lnTo>
                      <a:pt x="455" y="304"/>
                    </a:lnTo>
                    <a:lnTo>
                      <a:pt x="501" y="283"/>
                    </a:lnTo>
                    <a:lnTo>
                      <a:pt x="547" y="264"/>
                    </a:lnTo>
                    <a:lnTo>
                      <a:pt x="593" y="246"/>
                    </a:lnTo>
                    <a:lnTo>
                      <a:pt x="638" y="228"/>
                    </a:lnTo>
                    <a:lnTo>
                      <a:pt x="684" y="213"/>
                    </a:lnTo>
                    <a:lnTo>
                      <a:pt x="728" y="198"/>
                    </a:lnTo>
                    <a:lnTo>
                      <a:pt x="810" y="170"/>
                    </a:lnTo>
                    <a:lnTo>
                      <a:pt x="885" y="143"/>
                    </a:lnTo>
                    <a:lnTo>
                      <a:pt x="919" y="130"/>
                    </a:lnTo>
                    <a:lnTo>
                      <a:pt x="949" y="116"/>
                    </a:lnTo>
                    <a:lnTo>
                      <a:pt x="976" y="103"/>
                    </a:lnTo>
                    <a:lnTo>
                      <a:pt x="999" y="89"/>
                    </a:lnTo>
                    <a:lnTo>
                      <a:pt x="1011" y="80"/>
                    </a:lnTo>
                    <a:lnTo>
                      <a:pt x="1020" y="71"/>
                    </a:lnTo>
                    <a:lnTo>
                      <a:pt x="1029" y="62"/>
                    </a:lnTo>
                    <a:lnTo>
                      <a:pt x="1036" y="51"/>
                    </a:lnTo>
                    <a:lnTo>
                      <a:pt x="1042" y="40"/>
                    </a:lnTo>
                    <a:lnTo>
                      <a:pt x="1046" y="28"/>
                    </a:lnTo>
                    <a:lnTo>
                      <a:pt x="1048" y="14"/>
                    </a:lnTo>
                    <a:lnTo>
                      <a:pt x="1047" y="0"/>
                    </a:lnTo>
                    <a:lnTo>
                      <a:pt x="986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0" name="Freeform 890"/>
              <p:cNvSpPr>
                <a:spLocks/>
              </p:cNvSpPr>
              <p:nvPr/>
            </p:nvSpPr>
            <p:spPr bwMode="auto">
              <a:xfrm>
                <a:off x="6796088" y="1895476"/>
                <a:ext cx="71438" cy="153988"/>
              </a:xfrm>
              <a:custGeom>
                <a:avLst/>
                <a:gdLst>
                  <a:gd name="T0" fmla="*/ 2147483647 w 179"/>
                  <a:gd name="T1" fmla="*/ 2147483647 h 389"/>
                  <a:gd name="T2" fmla="*/ 2147483647 w 179"/>
                  <a:gd name="T3" fmla="*/ 2147483647 h 389"/>
                  <a:gd name="T4" fmla="*/ 2147483647 w 179"/>
                  <a:gd name="T5" fmla="*/ 2147483647 h 389"/>
                  <a:gd name="T6" fmla="*/ 2147483647 w 179"/>
                  <a:gd name="T7" fmla="*/ 2147483647 h 389"/>
                  <a:gd name="T8" fmla="*/ 2147483647 w 179"/>
                  <a:gd name="T9" fmla="*/ 2147483647 h 389"/>
                  <a:gd name="T10" fmla="*/ 2147483647 w 179"/>
                  <a:gd name="T11" fmla="*/ 2147483647 h 389"/>
                  <a:gd name="T12" fmla="*/ 2147483647 w 179"/>
                  <a:gd name="T13" fmla="*/ 2147483647 h 389"/>
                  <a:gd name="T14" fmla="*/ 2147483647 w 179"/>
                  <a:gd name="T15" fmla="*/ 2147483647 h 389"/>
                  <a:gd name="T16" fmla="*/ 2147483647 w 179"/>
                  <a:gd name="T17" fmla="*/ 2147483647 h 389"/>
                  <a:gd name="T18" fmla="*/ 2147483647 w 179"/>
                  <a:gd name="T19" fmla="*/ 2147483647 h 389"/>
                  <a:gd name="T20" fmla="*/ 2147483647 w 179"/>
                  <a:gd name="T21" fmla="*/ 2147483647 h 389"/>
                  <a:gd name="T22" fmla="*/ 2147483647 w 179"/>
                  <a:gd name="T23" fmla="*/ 2147483647 h 389"/>
                  <a:gd name="T24" fmla="*/ 2147483647 w 179"/>
                  <a:gd name="T25" fmla="*/ 2147483647 h 389"/>
                  <a:gd name="T26" fmla="*/ 2147483647 w 179"/>
                  <a:gd name="T27" fmla="*/ 2147483647 h 389"/>
                  <a:gd name="T28" fmla="*/ 2147483647 w 179"/>
                  <a:gd name="T29" fmla="*/ 2147483647 h 389"/>
                  <a:gd name="T30" fmla="*/ 2147483647 w 179"/>
                  <a:gd name="T31" fmla="*/ 2147483647 h 389"/>
                  <a:gd name="T32" fmla="*/ 2147483647 w 179"/>
                  <a:gd name="T33" fmla="*/ 2147483647 h 389"/>
                  <a:gd name="T34" fmla="*/ 2147483647 w 179"/>
                  <a:gd name="T35" fmla="*/ 2147483647 h 389"/>
                  <a:gd name="T36" fmla="*/ 2147483647 w 179"/>
                  <a:gd name="T37" fmla="*/ 2147483647 h 389"/>
                  <a:gd name="T38" fmla="*/ 2147483647 w 179"/>
                  <a:gd name="T39" fmla="*/ 2147483647 h 389"/>
                  <a:gd name="T40" fmla="*/ 2147483647 w 179"/>
                  <a:gd name="T41" fmla="*/ 0 h 389"/>
                  <a:gd name="T42" fmla="*/ 2147483647 w 179"/>
                  <a:gd name="T43" fmla="*/ 0 h 389"/>
                  <a:gd name="T44" fmla="*/ 2147483647 w 179"/>
                  <a:gd name="T45" fmla="*/ 0 h 389"/>
                  <a:gd name="T46" fmla="*/ 2147483647 w 179"/>
                  <a:gd name="T47" fmla="*/ 0 h 389"/>
                  <a:gd name="T48" fmla="*/ 2147483647 w 179"/>
                  <a:gd name="T49" fmla="*/ 0 h 389"/>
                  <a:gd name="T50" fmla="*/ 2147483647 w 179"/>
                  <a:gd name="T51" fmla="*/ 2147483647 h 389"/>
                  <a:gd name="T52" fmla="*/ 2147483647 w 179"/>
                  <a:gd name="T53" fmla="*/ 2147483647 h 389"/>
                  <a:gd name="T54" fmla="*/ 2147483647 w 179"/>
                  <a:gd name="T55" fmla="*/ 2147483647 h 389"/>
                  <a:gd name="T56" fmla="*/ 2147483647 w 179"/>
                  <a:gd name="T57" fmla="*/ 2147483647 h 389"/>
                  <a:gd name="T58" fmla="*/ 2147483647 w 179"/>
                  <a:gd name="T59" fmla="*/ 2147483647 h 389"/>
                  <a:gd name="T60" fmla="*/ 2147483647 w 179"/>
                  <a:gd name="T61" fmla="*/ 2147483647 h 389"/>
                  <a:gd name="T62" fmla="*/ 2147483647 w 179"/>
                  <a:gd name="T63" fmla="*/ 2147483647 h 389"/>
                  <a:gd name="T64" fmla="*/ 2147483647 w 179"/>
                  <a:gd name="T65" fmla="*/ 2147483647 h 389"/>
                  <a:gd name="T66" fmla="*/ 2147483647 w 179"/>
                  <a:gd name="T67" fmla="*/ 2147483647 h 389"/>
                  <a:gd name="T68" fmla="*/ 2147483647 w 179"/>
                  <a:gd name="T69" fmla="*/ 2147483647 h 389"/>
                  <a:gd name="T70" fmla="*/ 2147483647 w 179"/>
                  <a:gd name="T71" fmla="*/ 2147483647 h 389"/>
                  <a:gd name="T72" fmla="*/ 2147483647 w 179"/>
                  <a:gd name="T73" fmla="*/ 2147483647 h 389"/>
                  <a:gd name="T74" fmla="*/ 2147483647 w 179"/>
                  <a:gd name="T75" fmla="*/ 2147483647 h 389"/>
                  <a:gd name="T76" fmla="*/ 2147483647 w 179"/>
                  <a:gd name="T77" fmla="*/ 2147483647 h 389"/>
                  <a:gd name="T78" fmla="*/ 2147483647 w 179"/>
                  <a:gd name="T79" fmla="*/ 2147483647 h 389"/>
                  <a:gd name="T80" fmla="*/ 2147483647 w 179"/>
                  <a:gd name="T81" fmla="*/ 2147483647 h 389"/>
                  <a:gd name="T82" fmla="*/ 2147483647 w 179"/>
                  <a:gd name="T83" fmla="*/ 2147483647 h 389"/>
                  <a:gd name="T84" fmla="*/ 2147483647 w 179"/>
                  <a:gd name="T85" fmla="*/ 2147483647 h 389"/>
                  <a:gd name="T86" fmla="*/ 2147483647 w 179"/>
                  <a:gd name="T87" fmla="*/ 2147483647 h 389"/>
                  <a:gd name="T88" fmla="*/ 2147483647 w 179"/>
                  <a:gd name="T89" fmla="*/ 2147483647 h 389"/>
                  <a:gd name="T90" fmla="*/ 0 w 179"/>
                  <a:gd name="T91" fmla="*/ 2147483647 h 389"/>
                  <a:gd name="T92" fmla="*/ 2147483647 w 179"/>
                  <a:gd name="T93" fmla="*/ 2147483647 h 3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9"/>
                  <a:gd name="T142" fmla="*/ 0 h 389"/>
                  <a:gd name="T143" fmla="*/ 179 w 179"/>
                  <a:gd name="T144" fmla="*/ 389 h 3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9" h="389">
                    <a:moveTo>
                      <a:pt x="45" y="389"/>
                    </a:moveTo>
                    <a:lnTo>
                      <a:pt x="78" y="352"/>
                    </a:lnTo>
                    <a:lnTo>
                      <a:pt x="104" y="318"/>
                    </a:lnTo>
                    <a:lnTo>
                      <a:pt x="117" y="302"/>
                    </a:lnTo>
                    <a:lnTo>
                      <a:pt x="128" y="287"/>
                    </a:lnTo>
                    <a:lnTo>
                      <a:pt x="137" y="272"/>
                    </a:lnTo>
                    <a:lnTo>
                      <a:pt x="145" y="258"/>
                    </a:lnTo>
                    <a:lnTo>
                      <a:pt x="153" y="244"/>
                    </a:lnTo>
                    <a:lnTo>
                      <a:pt x="159" y="231"/>
                    </a:lnTo>
                    <a:lnTo>
                      <a:pt x="165" y="218"/>
                    </a:lnTo>
                    <a:lnTo>
                      <a:pt x="170" y="205"/>
                    </a:lnTo>
                    <a:lnTo>
                      <a:pt x="173" y="194"/>
                    </a:lnTo>
                    <a:lnTo>
                      <a:pt x="175" y="181"/>
                    </a:lnTo>
                    <a:lnTo>
                      <a:pt x="178" y="169"/>
                    </a:lnTo>
                    <a:lnTo>
                      <a:pt x="179" y="158"/>
                    </a:lnTo>
                    <a:lnTo>
                      <a:pt x="179" y="137"/>
                    </a:lnTo>
                    <a:lnTo>
                      <a:pt x="178" y="116"/>
                    </a:lnTo>
                    <a:lnTo>
                      <a:pt x="174" y="96"/>
                    </a:lnTo>
                    <a:lnTo>
                      <a:pt x="171" y="77"/>
                    </a:lnTo>
                    <a:lnTo>
                      <a:pt x="167" y="59"/>
                    </a:lnTo>
                    <a:lnTo>
                      <a:pt x="165" y="40"/>
                    </a:lnTo>
                    <a:lnTo>
                      <a:pt x="162" y="21"/>
                    </a:lnTo>
                    <a:lnTo>
                      <a:pt x="160" y="0"/>
                    </a:lnTo>
                    <a:lnTo>
                      <a:pt x="100" y="2"/>
                    </a:lnTo>
                    <a:lnTo>
                      <a:pt x="101" y="26"/>
                    </a:lnTo>
                    <a:lnTo>
                      <a:pt x="103" y="49"/>
                    </a:lnTo>
                    <a:lnTo>
                      <a:pt x="108" y="69"/>
                    </a:lnTo>
                    <a:lnTo>
                      <a:pt x="111" y="89"/>
                    </a:lnTo>
                    <a:lnTo>
                      <a:pt x="114" y="106"/>
                    </a:lnTo>
                    <a:lnTo>
                      <a:pt x="116" y="121"/>
                    </a:lnTo>
                    <a:lnTo>
                      <a:pt x="117" y="138"/>
                    </a:lnTo>
                    <a:lnTo>
                      <a:pt x="117" y="154"/>
                    </a:lnTo>
                    <a:lnTo>
                      <a:pt x="116" y="161"/>
                    </a:lnTo>
                    <a:lnTo>
                      <a:pt x="115" y="169"/>
                    </a:lnTo>
                    <a:lnTo>
                      <a:pt x="114" y="177"/>
                    </a:lnTo>
                    <a:lnTo>
                      <a:pt x="110" y="187"/>
                    </a:lnTo>
                    <a:lnTo>
                      <a:pt x="107" y="196"/>
                    </a:lnTo>
                    <a:lnTo>
                      <a:pt x="103" y="206"/>
                    </a:lnTo>
                    <a:lnTo>
                      <a:pt x="99" y="217"/>
                    </a:lnTo>
                    <a:lnTo>
                      <a:pt x="92" y="227"/>
                    </a:lnTo>
                    <a:lnTo>
                      <a:pt x="85" y="240"/>
                    </a:lnTo>
                    <a:lnTo>
                      <a:pt x="77" y="253"/>
                    </a:lnTo>
                    <a:lnTo>
                      <a:pt x="67" y="266"/>
                    </a:lnTo>
                    <a:lnTo>
                      <a:pt x="57" y="281"/>
                    </a:lnTo>
                    <a:lnTo>
                      <a:pt x="31" y="312"/>
                    </a:lnTo>
                    <a:lnTo>
                      <a:pt x="0" y="347"/>
                    </a:lnTo>
                    <a:lnTo>
                      <a:pt x="45" y="3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196" name="Straight Connector 1453"/>
            <p:cNvCxnSpPr>
              <a:cxnSpLocks noChangeShapeType="1"/>
            </p:cNvCxnSpPr>
            <p:nvPr/>
          </p:nvCxnSpPr>
          <p:spPr bwMode="auto">
            <a:xfrm>
              <a:off x="3200400" y="3854238"/>
              <a:ext cx="457200" cy="1588"/>
            </a:xfrm>
            <a:prstGeom prst="line">
              <a:avLst/>
            </a:prstGeom>
            <a:noFill/>
            <a:ln w="9525" algn="ctr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8" name="Group 1451"/>
          <p:cNvGrpSpPr>
            <a:grpSpLocks/>
          </p:cNvGrpSpPr>
          <p:nvPr/>
        </p:nvGrpSpPr>
        <p:grpSpPr bwMode="auto">
          <a:xfrm>
            <a:off x="4724400" y="3352800"/>
            <a:ext cx="458788" cy="1066800"/>
            <a:chOff x="3200400" y="3429000"/>
            <a:chExt cx="458788" cy="911225"/>
          </a:xfrm>
        </p:grpSpPr>
        <p:grpSp>
          <p:nvGrpSpPr>
            <p:cNvPr id="50189" name="Group 1406"/>
            <p:cNvGrpSpPr>
              <a:grpSpLocks/>
            </p:cNvGrpSpPr>
            <p:nvPr/>
          </p:nvGrpSpPr>
          <p:grpSpPr bwMode="auto">
            <a:xfrm>
              <a:off x="3200400" y="3429000"/>
              <a:ext cx="458788" cy="911225"/>
              <a:chOff x="6408738" y="1895476"/>
              <a:chExt cx="458788" cy="911225"/>
            </a:xfrm>
          </p:grpSpPr>
          <p:sp>
            <p:nvSpPr>
              <p:cNvPr id="50191" name="Freeform 887"/>
              <p:cNvSpPr>
                <a:spLocks/>
              </p:cNvSpPr>
              <p:nvPr/>
            </p:nvSpPr>
            <p:spPr bwMode="auto">
              <a:xfrm>
                <a:off x="6802438" y="2636838"/>
                <a:ext cx="63500" cy="169863"/>
              </a:xfrm>
              <a:custGeom>
                <a:avLst/>
                <a:gdLst>
                  <a:gd name="T0" fmla="*/ 0 w 160"/>
                  <a:gd name="T1" fmla="*/ 2147483647 h 428"/>
                  <a:gd name="T2" fmla="*/ 0 w 160"/>
                  <a:gd name="T3" fmla="*/ 2147483647 h 428"/>
                  <a:gd name="T4" fmla="*/ 0 w 160"/>
                  <a:gd name="T5" fmla="*/ 2147483647 h 428"/>
                  <a:gd name="T6" fmla="*/ 2147483647 w 160"/>
                  <a:gd name="T7" fmla="*/ 2147483647 h 428"/>
                  <a:gd name="T8" fmla="*/ 2147483647 w 160"/>
                  <a:gd name="T9" fmla="*/ 2147483647 h 428"/>
                  <a:gd name="T10" fmla="*/ 2147483647 w 160"/>
                  <a:gd name="T11" fmla="*/ 2147483647 h 428"/>
                  <a:gd name="T12" fmla="*/ 2147483647 w 160"/>
                  <a:gd name="T13" fmla="*/ 2147483647 h 428"/>
                  <a:gd name="T14" fmla="*/ 2147483647 w 160"/>
                  <a:gd name="T15" fmla="*/ 2147483647 h 428"/>
                  <a:gd name="T16" fmla="*/ 2147483647 w 160"/>
                  <a:gd name="T17" fmla="*/ 2147483647 h 428"/>
                  <a:gd name="T18" fmla="*/ 2147483647 w 160"/>
                  <a:gd name="T19" fmla="*/ 2147483647 h 428"/>
                  <a:gd name="T20" fmla="*/ 2147483647 w 160"/>
                  <a:gd name="T21" fmla="*/ 2147483647 h 428"/>
                  <a:gd name="T22" fmla="*/ 2147483647 w 160"/>
                  <a:gd name="T23" fmla="*/ 2147483647 h 428"/>
                  <a:gd name="T24" fmla="*/ 2147483647 w 160"/>
                  <a:gd name="T25" fmla="*/ 2147483647 h 428"/>
                  <a:gd name="T26" fmla="*/ 2147483647 w 160"/>
                  <a:gd name="T27" fmla="*/ 2147483647 h 428"/>
                  <a:gd name="T28" fmla="*/ 2147483647 w 160"/>
                  <a:gd name="T29" fmla="*/ 2147483647 h 428"/>
                  <a:gd name="T30" fmla="*/ 2147483647 w 160"/>
                  <a:gd name="T31" fmla="*/ 2147483647 h 428"/>
                  <a:gd name="T32" fmla="*/ 2147483647 w 160"/>
                  <a:gd name="T33" fmla="*/ 2147483647 h 428"/>
                  <a:gd name="T34" fmla="*/ 2147483647 w 160"/>
                  <a:gd name="T35" fmla="*/ 2147483647 h 428"/>
                  <a:gd name="T36" fmla="*/ 2147483647 w 160"/>
                  <a:gd name="T37" fmla="*/ 2147483647 h 428"/>
                  <a:gd name="T38" fmla="*/ 2147483647 w 160"/>
                  <a:gd name="T39" fmla="*/ 2147483647 h 428"/>
                  <a:gd name="T40" fmla="*/ 2147483647 w 160"/>
                  <a:gd name="T41" fmla="*/ 2147483647 h 428"/>
                  <a:gd name="T42" fmla="*/ 2147483647 w 160"/>
                  <a:gd name="T43" fmla="*/ 2147483647 h 428"/>
                  <a:gd name="T44" fmla="*/ 2147483647 w 160"/>
                  <a:gd name="T45" fmla="*/ 2147483647 h 428"/>
                  <a:gd name="T46" fmla="*/ 2147483647 w 160"/>
                  <a:gd name="T47" fmla="*/ 2147483647 h 428"/>
                  <a:gd name="T48" fmla="*/ 2147483647 w 160"/>
                  <a:gd name="T49" fmla="*/ 2147483647 h 428"/>
                  <a:gd name="T50" fmla="*/ 2147483647 w 160"/>
                  <a:gd name="T51" fmla="*/ 2147483647 h 428"/>
                  <a:gd name="T52" fmla="*/ 2147483647 w 160"/>
                  <a:gd name="T53" fmla="*/ 2147483647 h 428"/>
                  <a:gd name="T54" fmla="*/ 2147483647 w 160"/>
                  <a:gd name="T55" fmla="*/ 2147483647 h 428"/>
                  <a:gd name="T56" fmla="*/ 2147483647 w 160"/>
                  <a:gd name="T57" fmla="*/ 2147483647 h 428"/>
                  <a:gd name="T58" fmla="*/ 2147483647 w 160"/>
                  <a:gd name="T59" fmla="*/ 2147483647 h 428"/>
                  <a:gd name="T60" fmla="*/ 2147483647 w 160"/>
                  <a:gd name="T61" fmla="*/ 2147483647 h 428"/>
                  <a:gd name="T62" fmla="*/ 2147483647 w 160"/>
                  <a:gd name="T63" fmla="*/ 2147483647 h 428"/>
                  <a:gd name="T64" fmla="*/ 2147483647 w 160"/>
                  <a:gd name="T65" fmla="*/ 2147483647 h 428"/>
                  <a:gd name="T66" fmla="*/ 2147483647 w 160"/>
                  <a:gd name="T67" fmla="*/ 2147483647 h 428"/>
                  <a:gd name="T68" fmla="*/ 2147483647 w 160"/>
                  <a:gd name="T69" fmla="*/ 2147483647 h 428"/>
                  <a:gd name="T70" fmla="*/ 2147483647 w 160"/>
                  <a:gd name="T71" fmla="*/ 2147483647 h 428"/>
                  <a:gd name="T72" fmla="*/ 2147483647 w 160"/>
                  <a:gd name="T73" fmla="*/ 2147483647 h 428"/>
                  <a:gd name="T74" fmla="*/ 2147483647 w 160"/>
                  <a:gd name="T75" fmla="*/ 2147483647 h 428"/>
                  <a:gd name="T76" fmla="*/ 2147483647 w 160"/>
                  <a:gd name="T77" fmla="*/ 2147483647 h 428"/>
                  <a:gd name="T78" fmla="*/ 2147483647 w 160"/>
                  <a:gd name="T79" fmla="*/ 2147483647 h 428"/>
                  <a:gd name="T80" fmla="*/ 2147483647 w 160"/>
                  <a:gd name="T81" fmla="*/ 2147483647 h 428"/>
                  <a:gd name="T82" fmla="*/ 2147483647 w 160"/>
                  <a:gd name="T83" fmla="*/ 2147483647 h 428"/>
                  <a:gd name="T84" fmla="*/ 2147483647 w 160"/>
                  <a:gd name="T85" fmla="*/ 2147483647 h 428"/>
                  <a:gd name="T86" fmla="*/ 2147483647 w 160"/>
                  <a:gd name="T87" fmla="*/ 2147483647 h 428"/>
                  <a:gd name="T88" fmla="*/ 2147483647 w 160"/>
                  <a:gd name="T89" fmla="*/ 2147483647 h 428"/>
                  <a:gd name="T90" fmla="*/ 2147483647 w 160"/>
                  <a:gd name="T91" fmla="*/ 2147483647 h 428"/>
                  <a:gd name="T92" fmla="*/ 2147483647 w 160"/>
                  <a:gd name="T93" fmla="*/ 2147483647 h 428"/>
                  <a:gd name="T94" fmla="*/ 2147483647 w 160"/>
                  <a:gd name="T95" fmla="*/ 2147483647 h 428"/>
                  <a:gd name="T96" fmla="*/ 2147483647 w 160"/>
                  <a:gd name="T97" fmla="*/ 2147483647 h 428"/>
                  <a:gd name="T98" fmla="*/ 2147483647 w 160"/>
                  <a:gd name="T99" fmla="*/ 2147483647 h 428"/>
                  <a:gd name="T100" fmla="*/ 2147483647 w 160"/>
                  <a:gd name="T101" fmla="*/ 0 h 428"/>
                  <a:gd name="T102" fmla="*/ 2147483647 w 160"/>
                  <a:gd name="T103" fmla="*/ 0 h 428"/>
                  <a:gd name="T104" fmla="*/ 2147483647 w 160"/>
                  <a:gd name="T105" fmla="*/ 0 h 428"/>
                  <a:gd name="T106" fmla="*/ 2147483647 w 160"/>
                  <a:gd name="T107" fmla="*/ 0 h 428"/>
                  <a:gd name="T108" fmla="*/ 2147483647 w 160"/>
                  <a:gd name="T109" fmla="*/ 0 h 428"/>
                  <a:gd name="T110" fmla="*/ 0 w 160"/>
                  <a:gd name="T111" fmla="*/ 2147483647 h 42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428"/>
                  <a:gd name="T170" fmla="*/ 160 w 160"/>
                  <a:gd name="T171" fmla="*/ 428 h 42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428">
                    <a:moveTo>
                      <a:pt x="4" y="49"/>
                    </a:moveTo>
                    <a:lnTo>
                      <a:pt x="0" y="45"/>
                    </a:lnTo>
                    <a:lnTo>
                      <a:pt x="16" y="63"/>
                    </a:lnTo>
                    <a:lnTo>
                      <a:pt x="30" y="80"/>
                    </a:lnTo>
                    <a:lnTo>
                      <a:pt x="43" y="96"/>
                    </a:lnTo>
                    <a:lnTo>
                      <a:pt x="54" y="112"/>
                    </a:lnTo>
                    <a:lnTo>
                      <a:pt x="63" y="126"/>
                    </a:lnTo>
                    <a:lnTo>
                      <a:pt x="71" y="140"/>
                    </a:lnTo>
                    <a:lnTo>
                      <a:pt x="78" y="152"/>
                    </a:lnTo>
                    <a:lnTo>
                      <a:pt x="84" y="165"/>
                    </a:lnTo>
                    <a:lnTo>
                      <a:pt x="89" y="177"/>
                    </a:lnTo>
                    <a:lnTo>
                      <a:pt x="92" y="187"/>
                    </a:lnTo>
                    <a:lnTo>
                      <a:pt x="94" y="198"/>
                    </a:lnTo>
                    <a:lnTo>
                      <a:pt x="97" y="208"/>
                    </a:lnTo>
                    <a:lnTo>
                      <a:pt x="98" y="219"/>
                    </a:lnTo>
                    <a:lnTo>
                      <a:pt x="98" y="228"/>
                    </a:lnTo>
                    <a:lnTo>
                      <a:pt x="98" y="237"/>
                    </a:lnTo>
                    <a:lnTo>
                      <a:pt x="98" y="245"/>
                    </a:lnTo>
                    <a:lnTo>
                      <a:pt x="92" y="286"/>
                    </a:lnTo>
                    <a:lnTo>
                      <a:pt x="85" y="327"/>
                    </a:lnTo>
                    <a:lnTo>
                      <a:pt x="82" y="350"/>
                    </a:lnTo>
                    <a:lnTo>
                      <a:pt x="80" y="374"/>
                    </a:lnTo>
                    <a:lnTo>
                      <a:pt x="82" y="387"/>
                    </a:lnTo>
                    <a:lnTo>
                      <a:pt x="83" y="400"/>
                    </a:lnTo>
                    <a:lnTo>
                      <a:pt x="84" y="414"/>
                    </a:lnTo>
                    <a:lnTo>
                      <a:pt x="87" y="428"/>
                    </a:lnTo>
                    <a:lnTo>
                      <a:pt x="147" y="414"/>
                    </a:lnTo>
                    <a:lnTo>
                      <a:pt x="145" y="404"/>
                    </a:lnTo>
                    <a:lnTo>
                      <a:pt x="143" y="393"/>
                    </a:lnTo>
                    <a:lnTo>
                      <a:pt x="142" y="384"/>
                    </a:lnTo>
                    <a:lnTo>
                      <a:pt x="142" y="375"/>
                    </a:lnTo>
                    <a:lnTo>
                      <a:pt x="143" y="355"/>
                    </a:lnTo>
                    <a:lnTo>
                      <a:pt x="146" y="336"/>
                    </a:lnTo>
                    <a:lnTo>
                      <a:pt x="153" y="296"/>
                    </a:lnTo>
                    <a:lnTo>
                      <a:pt x="160" y="252"/>
                    </a:lnTo>
                    <a:lnTo>
                      <a:pt x="160" y="238"/>
                    </a:lnTo>
                    <a:lnTo>
                      <a:pt x="160" y="226"/>
                    </a:lnTo>
                    <a:lnTo>
                      <a:pt x="158" y="213"/>
                    </a:lnTo>
                    <a:lnTo>
                      <a:pt x="157" y="199"/>
                    </a:lnTo>
                    <a:lnTo>
                      <a:pt x="155" y="185"/>
                    </a:lnTo>
                    <a:lnTo>
                      <a:pt x="151" y="171"/>
                    </a:lnTo>
                    <a:lnTo>
                      <a:pt x="147" y="156"/>
                    </a:lnTo>
                    <a:lnTo>
                      <a:pt x="141" y="141"/>
                    </a:lnTo>
                    <a:lnTo>
                      <a:pt x="134" y="126"/>
                    </a:lnTo>
                    <a:lnTo>
                      <a:pt x="125" y="109"/>
                    </a:lnTo>
                    <a:lnTo>
                      <a:pt x="115" y="93"/>
                    </a:lnTo>
                    <a:lnTo>
                      <a:pt x="105" y="77"/>
                    </a:lnTo>
                    <a:lnTo>
                      <a:pt x="92" y="59"/>
                    </a:lnTo>
                    <a:lnTo>
                      <a:pt x="78" y="42"/>
                    </a:lnTo>
                    <a:lnTo>
                      <a:pt x="63" y="23"/>
                    </a:lnTo>
                    <a:lnTo>
                      <a:pt x="46" y="3"/>
                    </a:lnTo>
                    <a:lnTo>
                      <a:pt x="42" y="0"/>
                    </a:lnTo>
                    <a:lnTo>
                      <a:pt x="46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" y="4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2" name="Freeform 888"/>
              <p:cNvSpPr>
                <a:spLocks/>
              </p:cNvSpPr>
              <p:nvPr/>
            </p:nvSpPr>
            <p:spPr bwMode="auto">
              <a:xfrm>
                <a:off x="6408738" y="2343151"/>
                <a:ext cx="411163" cy="312738"/>
              </a:xfrm>
              <a:custGeom>
                <a:avLst/>
                <a:gdLst>
                  <a:gd name="T0" fmla="*/ 0 w 1035"/>
                  <a:gd name="T1" fmla="*/ 0 h 791"/>
                  <a:gd name="T2" fmla="*/ 0 w 1035"/>
                  <a:gd name="T3" fmla="*/ 2147483647 h 791"/>
                  <a:gd name="T4" fmla="*/ 0 w 1035"/>
                  <a:gd name="T5" fmla="*/ 2147483647 h 791"/>
                  <a:gd name="T6" fmla="*/ 0 w 1035"/>
                  <a:gd name="T7" fmla="*/ 2147483647 h 791"/>
                  <a:gd name="T8" fmla="*/ 2147483647 w 1035"/>
                  <a:gd name="T9" fmla="*/ 2147483647 h 791"/>
                  <a:gd name="T10" fmla="*/ 2147483647 w 1035"/>
                  <a:gd name="T11" fmla="*/ 2147483647 h 791"/>
                  <a:gd name="T12" fmla="*/ 2147483647 w 1035"/>
                  <a:gd name="T13" fmla="*/ 2147483647 h 791"/>
                  <a:gd name="T14" fmla="*/ 2147483647 w 1035"/>
                  <a:gd name="T15" fmla="*/ 2147483647 h 791"/>
                  <a:gd name="T16" fmla="*/ 2147483647 w 1035"/>
                  <a:gd name="T17" fmla="*/ 2147483647 h 791"/>
                  <a:gd name="T18" fmla="*/ 2147483647 w 1035"/>
                  <a:gd name="T19" fmla="*/ 2147483647 h 791"/>
                  <a:gd name="T20" fmla="*/ 2147483647 w 1035"/>
                  <a:gd name="T21" fmla="*/ 2147483647 h 791"/>
                  <a:gd name="T22" fmla="*/ 2147483647 w 1035"/>
                  <a:gd name="T23" fmla="*/ 2147483647 h 791"/>
                  <a:gd name="T24" fmla="*/ 2147483647 w 1035"/>
                  <a:gd name="T25" fmla="*/ 2147483647 h 791"/>
                  <a:gd name="T26" fmla="*/ 2147483647 w 1035"/>
                  <a:gd name="T27" fmla="*/ 2147483647 h 791"/>
                  <a:gd name="T28" fmla="*/ 2147483647 w 1035"/>
                  <a:gd name="T29" fmla="*/ 2147483647 h 791"/>
                  <a:gd name="T30" fmla="*/ 2147483647 w 1035"/>
                  <a:gd name="T31" fmla="*/ 2147483647 h 791"/>
                  <a:gd name="T32" fmla="*/ 2147483647 w 1035"/>
                  <a:gd name="T33" fmla="*/ 2147483647 h 791"/>
                  <a:gd name="T34" fmla="*/ 2147483647 w 1035"/>
                  <a:gd name="T35" fmla="*/ 2147483647 h 791"/>
                  <a:gd name="T36" fmla="*/ 2147483647 w 1035"/>
                  <a:gd name="T37" fmla="*/ 2147483647 h 791"/>
                  <a:gd name="T38" fmla="*/ 2147483647 w 1035"/>
                  <a:gd name="T39" fmla="*/ 2147483647 h 791"/>
                  <a:gd name="T40" fmla="*/ 2147483647 w 1035"/>
                  <a:gd name="T41" fmla="*/ 2147483647 h 791"/>
                  <a:gd name="T42" fmla="*/ 2147483647 w 1035"/>
                  <a:gd name="T43" fmla="*/ 2147483647 h 791"/>
                  <a:gd name="T44" fmla="*/ 2147483647 w 1035"/>
                  <a:gd name="T45" fmla="*/ 2147483647 h 791"/>
                  <a:gd name="T46" fmla="*/ 2147483647 w 1035"/>
                  <a:gd name="T47" fmla="*/ 2147483647 h 791"/>
                  <a:gd name="T48" fmla="*/ 2147483647 w 1035"/>
                  <a:gd name="T49" fmla="*/ 2147483647 h 791"/>
                  <a:gd name="T50" fmla="*/ 2147483647 w 1035"/>
                  <a:gd name="T51" fmla="*/ 2147483647 h 791"/>
                  <a:gd name="T52" fmla="*/ 2147483647 w 1035"/>
                  <a:gd name="T53" fmla="*/ 2147483647 h 791"/>
                  <a:gd name="T54" fmla="*/ 2147483647 w 1035"/>
                  <a:gd name="T55" fmla="*/ 2147483647 h 791"/>
                  <a:gd name="T56" fmla="*/ 2147483647 w 1035"/>
                  <a:gd name="T57" fmla="*/ 2147483647 h 791"/>
                  <a:gd name="T58" fmla="*/ 2147483647 w 1035"/>
                  <a:gd name="T59" fmla="*/ 2147483647 h 791"/>
                  <a:gd name="T60" fmla="*/ 2147483647 w 1035"/>
                  <a:gd name="T61" fmla="*/ 2147483647 h 791"/>
                  <a:gd name="T62" fmla="*/ 2147483647 w 1035"/>
                  <a:gd name="T63" fmla="*/ 2147483647 h 791"/>
                  <a:gd name="T64" fmla="*/ 2147483647 w 1035"/>
                  <a:gd name="T65" fmla="*/ 2147483647 h 791"/>
                  <a:gd name="T66" fmla="*/ 2147483647 w 1035"/>
                  <a:gd name="T67" fmla="*/ 2147483647 h 791"/>
                  <a:gd name="T68" fmla="*/ 2147483647 w 1035"/>
                  <a:gd name="T69" fmla="*/ 2147483647 h 791"/>
                  <a:gd name="T70" fmla="*/ 2147483647 w 1035"/>
                  <a:gd name="T71" fmla="*/ 2147483647 h 791"/>
                  <a:gd name="T72" fmla="*/ 2147483647 w 1035"/>
                  <a:gd name="T73" fmla="*/ 2147483647 h 791"/>
                  <a:gd name="T74" fmla="*/ 2147483647 w 1035"/>
                  <a:gd name="T75" fmla="*/ 2147483647 h 791"/>
                  <a:gd name="T76" fmla="*/ 2147483647 w 1035"/>
                  <a:gd name="T77" fmla="*/ 2147483647 h 791"/>
                  <a:gd name="T78" fmla="*/ 2147483647 w 1035"/>
                  <a:gd name="T79" fmla="*/ 2147483647 h 791"/>
                  <a:gd name="T80" fmla="*/ 2147483647 w 1035"/>
                  <a:gd name="T81" fmla="*/ 0 h 791"/>
                  <a:gd name="T82" fmla="*/ 2147483647 w 1035"/>
                  <a:gd name="T83" fmla="*/ 0 h 791"/>
                  <a:gd name="T84" fmla="*/ 0 w 1035"/>
                  <a:gd name="T85" fmla="*/ 0 h 7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35"/>
                  <a:gd name="T130" fmla="*/ 0 h 791"/>
                  <a:gd name="T131" fmla="*/ 1035 w 1035"/>
                  <a:gd name="T132" fmla="*/ 791 h 79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35" h="791">
                    <a:moveTo>
                      <a:pt x="0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1" y="48"/>
                    </a:lnTo>
                    <a:lnTo>
                      <a:pt x="5" y="71"/>
                    </a:lnTo>
                    <a:lnTo>
                      <a:pt x="7" y="93"/>
                    </a:lnTo>
                    <a:lnTo>
                      <a:pt x="12" y="116"/>
                    </a:lnTo>
                    <a:lnTo>
                      <a:pt x="18" y="136"/>
                    </a:lnTo>
                    <a:lnTo>
                      <a:pt x="24" y="157"/>
                    </a:lnTo>
                    <a:lnTo>
                      <a:pt x="31" y="177"/>
                    </a:lnTo>
                    <a:lnTo>
                      <a:pt x="39" y="196"/>
                    </a:lnTo>
                    <a:lnTo>
                      <a:pt x="48" y="214"/>
                    </a:lnTo>
                    <a:lnTo>
                      <a:pt x="57" y="233"/>
                    </a:lnTo>
                    <a:lnTo>
                      <a:pt x="68" y="251"/>
                    </a:lnTo>
                    <a:lnTo>
                      <a:pt x="78" y="268"/>
                    </a:lnTo>
                    <a:lnTo>
                      <a:pt x="90" y="284"/>
                    </a:lnTo>
                    <a:lnTo>
                      <a:pt x="103" y="299"/>
                    </a:lnTo>
                    <a:lnTo>
                      <a:pt x="116" y="315"/>
                    </a:lnTo>
                    <a:lnTo>
                      <a:pt x="129" y="330"/>
                    </a:lnTo>
                    <a:lnTo>
                      <a:pt x="143" y="344"/>
                    </a:lnTo>
                    <a:lnTo>
                      <a:pt x="157" y="358"/>
                    </a:lnTo>
                    <a:lnTo>
                      <a:pt x="174" y="372"/>
                    </a:lnTo>
                    <a:lnTo>
                      <a:pt x="205" y="396"/>
                    </a:lnTo>
                    <a:lnTo>
                      <a:pt x="239" y="421"/>
                    </a:lnTo>
                    <a:lnTo>
                      <a:pt x="274" y="443"/>
                    </a:lnTo>
                    <a:lnTo>
                      <a:pt x="310" y="464"/>
                    </a:lnTo>
                    <a:lnTo>
                      <a:pt x="348" y="483"/>
                    </a:lnTo>
                    <a:lnTo>
                      <a:pt x="387" y="502"/>
                    </a:lnTo>
                    <a:lnTo>
                      <a:pt x="426" y="521"/>
                    </a:lnTo>
                    <a:lnTo>
                      <a:pt x="467" y="538"/>
                    </a:lnTo>
                    <a:lnTo>
                      <a:pt x="508" y="556"/>
                    </a:lnTo>
                    <a:lnTo>
                      <a:pt x="549" y="572"/>
                    </a:lnTo>
                    <a:lnTo>
                      <a:pt x="630" y="604"/>
                    </a:lnTo>
                    <a:lnTo>
                      <a:pt x="711" y="637"/>
                    </a:lnTo>
                    <a:lnTo>
                      <a:pt x="751" y="655"/>
                    </a:lnTo>
                    <a:lnTo>
                      <a:pt x="791" y="671"/>
                    </a:lnTo>
                    <a:lnTo>
                      <a:pt x="828" y="689"/>
                    </a:lnTo>
                    <a:lnTo>
                      <a:pt x="865" y="708"/>
                    </a:lnTo>
                    <a:lnTo>
                      <a:pt x="900" y="727"/>
                    </a:lnTo>
                    <a:lnTo>
                      <a:pt x="934" y="746"/>
                    </a:lnTo>
                    <a:lnTo>
                      <a:pt x="966" y="769"/>
                    </a:lnTo>
                    <a:lnTo>
                      <a:pt x="997" y="791"/>
                    </a:lnTo>
                    <a:lnTo>
                      <a:pt x="1035" y="742"/>
                    </a:lnTo>
                    <a:lnTo>
                      <a:pt x="1001" y="717"/>
                    </a:lnTo>
                    <a:lnTo>
                      <a:pt x="966" y="695"/>
                    </a:lnTo>
                    <a:lnTo>
                      <a:pt x="930" y="673"/>
                    </a:lnTo>
                    <a:lnTo>
                      <a:pt x="893" y="653"/>
                    </a:lnTo>
                    <a:lnTo>
                      <a:pt x="855" y="634"/>
                    </a:lnTo>
                    <a:lnTo>
                      <a:pt x="815" y="616"/>
                    </a:lnTo>
                    <a:lnTo>
                      <a:pt x="776" y="597"/>
                    </a:lnTo>
                    <a:lnTo>
                      <a:pt x="735" y="580"/>
                    </a:lnTo>
                    <a:lnTo>
                      <a:pt x="653" y="547"/>
                    </a:lnTo>
                    <a:lnTo>
                      <a:pt x="571" y="515"/>
                    </a:lnTo>
                    <a:lnTo>
                      <a:pt x="531" y="499"/>
                    </a:lnTo>
                    <a:lnTo>
                      <a:pt x="490" y="481"/>
                    </a:lnTo>
                    <a:lnTo>
                      <a:pt x="452" y="465"/>
                    </a:lnTo>
                    <a:lnTo>
                      <a:pt x="414" y="447"/>
                    </a:lnTo>
                    <a:lnTo>
                      <a:pt x="376" y="429"/>
                    </a:lnTo>
                    <a:lnTo>
                      <a:pt x="340" y="410"/>
                    </a:lnTo>
                    <a:lnTo>
                      <a:pt x="305" y="390"/>
                    </a:lnTo>
                    <a:lnTo>
                      <a:pt x="273" y="369"/>
                    </a:lnTo>
                    <a:lnTo>
                      <a:pt x="241" y="347"/>
                    </a:lnTo>
                    <a:lnTo>
                      <a:pt x="212" y="324"/>
                    </a:lnTo>
                    <a:lnTo>
                      <a:pt x="199" y="312"/>
                    </a:lnTo>
                    <a:lnTo>
                      <a:pt x="185" y="299"/>
                    </a:lnTo>
                    <a:lnTo>
                      <a:pt x="174" y="288"/>
                    </a:lnTo>
                    <a:lnTo>
                      <a:pt x="161" y="274"/>
                    </a:lnTo>
                    <a:lnTo>
                      <a:pt x="150" y="261"/>
                    </a:lnTo>
                    <a:lnTo>
                      <a:pt x="139" y="247"/>
                    </a:lnTo>
                    <a:lnTo>
                      <a:pt x="129" y="233"/>
                    </a:lnTo>
                    <a:lnTo>
                      <a:pt x="119" y="218"/>
                    </a:lnTo>
                    <a:lnTo>
                      <a:pt x="111" y="203"/>
                    </a:lnTo>
                    <a:lnTo>
                      <a:pt x="103" y="188"/>
                    </a:lnTo>
                    <a:lnTo>
                      <a:pt x="95" y="171"/>
                    </a:lnTo>
                    <a:lnTo>
                      <a:pt x="89" y="155"/>
                    </a:lnTo>
                    <a:lnTo>
                      <a:pt x="82" y="138"/>
                    </a:lnTo>
                    <a:lnTo>
                      <a:pt x="77" y="120"/>
                    </a:lnTo>
                    <a:lnTo>
                      <a:pt x="72" y="102"/>
                    </a:lnTo>
                    <a:lnTo>
                      <a:pt x="68" y="83"/>
                    </a:lnTo>
                    <a:lnTo>
                      <a:pt x="65" y="63"/>
                    </a:lnTo>
                    <a:lnTo>
                      <a:pt x="63" y="43"/>
                    </a:lnTo>
                    <a:lnTo>
                      <a:pt x="62" y="22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3" name="Freeform 889"/>
              <p:cNvSpPr>
                <a:spLocks/>
              </p:cNvSpPr>
              <p:nvPr/>
            </p:nvSpPr>
            <p:spPr bwMode="auto">
              <a:xfrm>
                <a:off x="6408738" y="2017713"/>
                <a:ext cx="415925" cy="325438"/>
              </a:xfrm>
              <a:custGeom>
                <a:avLst/>
                <a:gdLst>
                  <a:gd name="T0" fmla="*/ 2147483647 w 1048"/>
                  <a:gd name="T1" fmla="*/ 0 h 817"/>
                  <a:gd name="T2" fmla="*/ 2147483647 w 1048"/>
                  <a:gd name="T3" fmla="*/ 0 h 817"/>
                  <a:gd name="T4" fmla="*/ 2147483647 w 1048"/>
                  <a:gd name="T5" fmla="*/ 2147483647 h 817"/>
                  <a:gd name="T6" fmla="*/ 2147483647 w 1048"/>
                  <a:gd name="T7" fmla="*/ 2147483647 h 817"/>
                  <a:gd name="T8" fmla="*/ 2147483647 w 1048"/>
                  <a:gd name="T9" fmla="*/ 2147483647 h 817"/>
                  <a:gd name="T10" fmla="*/ 2147483647 w 1048"/>
                  <a:gd name="T11" fmla="*/ 2147483647 h 817"/>
                  <a:gd name="T12" fmla="*/ 2147483647 w 1048"/>
                  <a:gd name="T13" fmla="*/ 2147483647 h 817"/>
                  <a:gd name="T14" fmla="*/ 2147483647 w 1048"/>
                  <a:gd name="T15" fmla="*/ 2147483647 h 817"/>
                  <a:gd name="T16" fmla="*/ 2147483647 w 1048"/>
                  <a:gd name="T17" fmla="*/ 2147483647 h 817"/>
                  <a:gd name="T18" fmla="*/ 2147483647 w 1048"/>
                  <a:gd name="T19" fmla="*/ 2147483647 h 817"/>
                  <a:gd name="T20" fmla="*/ 2147483647 w 1048"/>
                  <a:gd name="T21" fmla="*/ 2147483647 h 817"/>
                  <a:gd name="T22" fmla="*/ 2147483647 w 1048"/>
                  <a:gd name="T23" fmla="*/ 2147483647 h 817"/>
                  <a:gd name="T24" fmla="*/ 2147483647 w 1048"/>
                  <a:gd name="T25" fmla="*/ 2147483647 h 817"/>
                  <a:gd name="T26" fmla="*/ 2147483647 w 1048"/>
                  <a:gd name="T27" fmla="*/ 2147483647 h 817"/>
                  <a:gd name="T28" fmla="*/ 2147483647 w 1048"/>
                  <a:gd name="T29" fmla="*/ 2147483647 h 817"/>
                  <a:gd name="T30" fmla="*/ 2147483647 w 1048"/>
                  <a:gd name="T31" fmla="*/ 2147483647 h 817"/>
                  <a:gd name="T32" fmla="*/ 2147483647 w 1048"/>
                  <a:gd name="T33" fmla="*/ 2147483647 h 817"/>
                  <a:gd name="T34" fmla="*/ 2147483647 w 1048"/>
                  <a:gd name="T35" fmla="*/ 2147483647 h 817"/>
                  <a:gd name="T36" fmla="*/ 2147483647 w 1048"/>
                  <a:gd name="T37" fmla="*/ 2147483647 h 817"/>
                  <a:gd name="T38" fmla="*/ 2147483647 w 1048"/>
                  <a:gd name="T39" fmla="*/ 2147483647 h 817"/>
                  <a:gd name="T40" fmla="*/ 0 w 1048"/>
                  <a:gd name="T41" fmla="*/ 2147483647 h 817"/>
                  <a:gd name="T42" fmla="*/ 0 w 1048"/>
                  <a:gd name="T43" fmla="*/ 2147483647 h 817"/>
                  <a:gd name="T44" fmla="*/ 0 w 1048"/>
                  <a:gd name="T45" fmla="*/ 2147483647 h 817"/>
                  <a:gd name="T46" fmla="*/ 2147483647 w 1048"/>
                  <a:gd name="T47" fmla="*/ 2147483647 h 817"/>
                  <a:gd name="T48" fmla="*/ 2147483647 w 1048"/>
                  <a:gd name="T49" fmla="*/ 2147483647 h 817"/>
                  <a:gd name="T50" fmla="*/ 2147483647 w 1048"/>
                  <a:gd name="T51" fmla="*/ 2147483647 h 817"/>
                  <a:gd name="T52" fmla="*/ 2147483647 w 1048"/>
                  <a:gd name="T53" fmla="*/ 2147483647 h 817"/>
                  <a:gd name="T54" fmla="*/ 2147483647 w 1048"/>
                  <a:gd name="T55" fmla="*/ 2147483647 h 817"/>
                  <a:gd name="T56" fmla="*/ 2147483647 w 1048"/>
                  <a:gd name="T57" fmla="*/ 2147483647 h 817"/>
                  <a:gd name="T58" fmla="*/ 2147483647 w 1048"/>
                  <a:gd name="T59" fmla="*/ 2147483647 h 817"/>
                  <a:gd name="T60" fmla="*/ 2147483647 w 1048"/>
                  <a:gd name="T61" fmla="*/ 2147483647 h 817"/>
                  <a:gd name="T62" fmla="*/ 2147483647 w 1048"/>
                  <a:gd name="T63" fmla="*/ 2147483647 h 817"/>
                  <a:gd name="T64" fmla="*/ 2147483647 w 1048"/>
                  <a:gd name="T65" fmla="*/ 2147483647 h 817"/>
                  <a:gd name="T66" fmla="*/ 2147483647 w 1048"/>
                  <a:gd name="T67" fmla="*/ 2147483647 h 817"/>
                  <a:gd name="T68" fmla="*/ 2147483647 w 1048"/>
                  <a:gd name="T69" fmla="*/ 2147483647 h 817"/>
                  <a:gd name="T70" fmla="*/ 2147483647 w 1048"/>
                  <a:gd name="T71" fmla="*/ 2147483647 h 817"/>
                  <a:gd name="T72" fmla="*/ 2147483647 w 1048"/>
                  <a:gd name="T73" fmla="*/ 2147483647 h 817"/>
                  <a:gd name="T74" fmla="*/ 2147483647 w 1048"/>
                  <a:gd name="T75" fmla="*/ 2147483647 h 817"/>
                  <a:gd name="T76" fmla="*/ 2147483647 w 1048"/>
                  <a:gd name="T77" fmla="*/ 2147483647 h 817"/>
                  <a:gd name="T78" fmla="*/ 2147483647 w 1048"/>
                  <a:gd name="T79" fmla="*/ 2147483647 h 817"/>
                  <a:gd name="T80" fmla="*/ 2147483647 w 1048"/>
                  <a:gd name="T81" fmla="*/ 2147483647 h 817"/>
                  <a:gd name="T82" fmla="*/ 2147483647 w 1048"/>
                  <a:gd name="T83" fmla="*/ 2147483647 h 817"/>
                  <a:gd name="T84" fmla="*/ 2147483647 w 1048"/>
                  <a:gd name="T85" fmla="*/ 2147483647 h 817"/>
                  <a:gd name="T86" fmla="*/ 2147483647 w 1048"/>
                  <a:gd name="T87" fmla="*/ 2147483647 h 817"/>
                  <a:gd name="T88" fmla="*/ 2147483647 w 1048"/>
                  <a:gd name="T89" fmla="*/ 2147483647 h 817"/>
                  <a:gd name="T90" fmla="*/ 2147483647 w 1048"/>
                  <a:gd name="T91" fmla="*/ 2147483647 h 817"/>
                  <a:gd name="T92" fmla="*/ 2147483647 w 1048"/>
                  <a:gd name="T93" fmla="*/ 0 h 81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8"/>
                  <a:gd name="T142" fmla="*/ 0 h 817"/>
                  <a:gd name="T143" fmla="*/ 1048 w 1048"/>
                  <a:gd name="T144" fmla="*/ 817 h 81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8" h="817">
                    <a:moveTo>
                      <a:pt x="986" y="11"/>
                    </a:moveTo>
                    <a:lnTo>
                      <a:pt x="986" y="13"/>
                    </a:lnTo>
                    <a:lnTo>
                      <a:pt x="986" y="14"/>
                    </a:lnTo>
                    <a:lnTo>
                      <a:pt x="985" y="16"/>
                    </a:lnTo>
                    <a:lnTo>
                      <a:pt x="984" y="20"/>
                    </a:lnTo>
                    <a:lnTo>
                      <a:pt x="982" y="23"/>
                    </a:lnTo>
                    <a:lnTo>
                      <a:pt x="977" y="28"/>
                    </a:lnTo>
                    <a:lnTo>
                      <a:pt x="971" y="33"/>
                    </a:lnTo>
                    <a:lnTo>
                      <a:pt x="965" y="37"/>
                    </a:lnTo>
                    <a:lnTo>
                      <a:pt x="947" y="49"/>
                    </a:lnTo>
                    <a:lnTo>
                      <a:pt x="923" y="61"/>
                    </a:lnTo>
                    <a:lnTo>
                      <a:pt x="895" y="73"/>
                    </a:lnTo>
                    <a:lnTo>
                      <a:pt x="864" y="85"/>
                    </a:lnTo>
                    <a:lnTo>
                      <a:pt x="791" y="112"/>
                    </a:lnTo>
                    <a:lnTo>
                      <a:pt x="708" y="140"/>
                    </a:lnTo>
                    <a:lnTo>
                      <a:pt x="664" y="155"/>
                    </a:lnTo>
                    <a:lnTo>
                      <a:pt x="617" y="171"/>
                    </a:lnTo>
                    <a:lnTo>
                      <a:pt x="571" y="189"/>
                    </a:lnTo>
                    <a:lnTo>
                      <a:pt x="524" y="207"/>
                    </a:lnTo>
                    <a:lnTo>
                      <a:pt x="476" y="227"/>
                    </a:lnTo>
                    <a:lnTo>
                      <a:pt x="429" y="249"/>
                    </a:lnTo>
                    <a:lnTo>
                      <a:pt x="382" y="272"/>
                    </a:lnTo>
                    <a:lnTo>
                      <a:pt x="337" y="298"/>
                    </a:lnTo>
                    <a:lnTo>
                      <a:pt x="313" y="311"/>
                    </a:lnTo>
                    <a:lnTo>
                      <a:pt x="291" y="325"/>
                    </a:lnTo>
                    <a:lnTo>
                      <a:pt x="270" y="340"/>
                    </a:lnTo>
                    <a:lnTo>
                      <a:pt x="248" y="355"/>
                    </a:lnTo>
                    <a:lnTo>
                      <a:pt x="227" y="371"/>
                    </a:lnTo>
                    <a:lnTo>
                      <a:pt x="207" y="388"/>
                    </a:lnTo>
                    <a:lnTo>
                      <a:pt x="188" y="405"/>
                    </a:lnTo>
                    <a:lnTo>
                      <a:pt x="169" y="423"/>
                    </a:lnTo>
                    <a:lnTo>
                      <a:pt x="150" y="441"/>
                    </a:lnTo>
                    <a:lnTo>
                      <a:pt x="133" y="461"/>
                    </a:lnTo>
                    <a:lnTo>
                      <a:pt x="117" y="481"/>
                    </a:lnTo>
                    <a:lnTo>
                      <a:pt x="100" y="502"/>
                    </a:lnTo>
                    <a:lnTo>
                      <a:pt x="85" y="523"/>
                    </a:lnTo>
                    <a:lnTo>
                      <a:pt x="71" y="546"/>
                    </a:lnTo>
                    <a:lnTo>
                      <a:pt x="58" y="569"/>
                    </a:lnTo>
                    <a:lnTo>
                      <a:pt x="47" y="593"/>
                    </a:lnTo>
                    <a:lnTo>
                      <a:pt x="36" y="618"/>
                    </a:lnTo>
                    <a:lnTo>
                      <a:pt x="27" y="644"/>
                    </a:lnTo>
                    <a:lnTo>
                      <a:pt x="19" y="671"/>
                    </a:lnTo>
                    <a:lnTo>
                      <a:pt x="13" y="699"/>
                    </a:lnTo>
                    <a:lnTo>
                      <a:pt x="7" y="726"/>
                    </a:lnTo>
                    <a:lnTo>
                      <a:pt x="4" y="756"/>
                    </a:lnTo>
                    <a:lnTo>
                      <a:pt x="1" y="786"/>
                    </a:lnTo>
                    <a:lnTo>
                      <a:pt x="0" y="817"/>
                    </a:lnTo>
                    <a:lnTo>
                      <a:pt x="61" y="817"/>
                    </a:lnTo>
                    <a:lnTo>
                      <a:pt x="62" y="789"/>
                    </a:lnTo>
                    <a:lnTo>
                      <a:pt x="64" y="763"/>
                    </a:lnTo>
                    <a:lnTo>
                      <a:pt x="68" y="736"/>
                    </a:lnTo>
                    <a:lnTo>
                      <a:pt x="72" y="711"/>
                    </a:lnTo>
                    <a:lnTo>
                      <a:pt x="78" y="687"/>
                    </a:lnTo>
                    <a:lnTo>
                      <a:pt x="85" y="664"/>
                    </a:lnTo>
                    <a:lnTo>
                      <a:pt x="93" y="640"/>
                    </a:lnTo>
                    <a:lnTo>
                      <a:pt x="104" y="618"/>
                    </a:lnTo>
                    <a:lnTo>
                      <a:pt x="113" y="597"/>
                    </a:lnTo>
                    <a:lnTo>
                      <a:pt x="125" y="576"/>
                    </a:lnTo>
                    <a:lnTo>
                      <a:pt x="138" y="557"/>
                    </a:lnTo>
                    <a:lnTo>
                      <a:pt x="150" y="538"/>
                    </a:lnTo>
                    <a:lnTo>
                      <a:pt x="164" y="519"/>
                    </a:lnTo>
                    <a:lnTo>
                      <a:pt x="180" y="501"/>
                    </a:lnTo>
                    <a:lnTo>
                      <a:pt x="195" y="483"/>
                    </a:lnTo>
                    <a:lnTo>
                      <a:pt x="212" y="467"/>
                    </a:lnTo>
                    <a:lnTo>
                      <a:pt x="230" y="451"/>
                    </a:lnTo>
                    <a:lnTo>
                      <a:pt x="247" y="434"/>
                    </a:lnTo>
                    <a:lnTo>
                      <a:pt x="266" y="419"/>
                    </a:lnTo>
                    <a:lnTo>
                      <a:pt x="285" y="404"/>
                    </a:lnTo>
                    <a:lnTo>
                      <a:pt x="304" y="390"/>
                    </a:lnTo>
                    <a:lnTo>
                      <a:pt x="325" y="377"/>
                    </a:lnTo>
                    <a:lnTo>
                      <a:pt x="346" y="363"/>
                    </a:lnTo>
                    <a:lnTo>
                      <a:pt x="367" y="350"/>
                    </a:lnTo>
                    <a:lnTo>
                      <a:pt x="411" y="327"/>
                    </a:lnTo>
                    <a:lnTo>
                      <a:pt x="455" y="304"/>
                    </a:lnTo>
                    <a:lnTo>
                      <a:pt x="501" y="283"/>
                    </a:lnTo>
                    <a:lnTo>
                      <a:pt x="547" y="264"/>
                    </a:lnTo>
                    <a:lnTo>
                      <a:pt x="593" y="246"/>
                    </a:lnTo>
                    <a:lnTo>
                      <a:pt x="638" y="228"/>
                    </a:lnTo>
                    <a:lnTo>
                      <a:pt x="684" y="213"/>
                    </a:lnTo>
                    <a:lnTo>
                      <a:pt x="728" y="198"/>
                    </a:lnTo>
                    <a:lnTo>
                      <a:pt x="810" y="170"/>
                    </a:lnTo>
                    <a:lnTo>
                      <a:pt x="885" y="143"/>
                    </a:lnTo>
                    <a:lnTo>
                      <a:pt x="919" y="130"/>
                    </a:lnTo>
                    <a:lnTo>
                      <a:pt x="949" y="116"/>
                    </a:lnTo>
                    <a:lnTo>
                      <a:pt x="976" y="103"/>
                    </a:lnTo>
                    <a:lnTo>
                      <a:pt x="999" y="89"/>
                    </a:lnTo>
                    <a:lnTo>
                      <a:pt x="1011" y="80"/>
                    </a:lnTo>
                    <a:lnTo>
                      <a:pt x="1020" y="71"/>
                    </a:lnTo>
                    <a:lnTo>
                      <a:pt x="1029" y="62"/>
                    </a:lnTo>
                    <a:lnTo>
                      <a:pt x="1036" y="51"/>
                    </a:lnTo>
                    <a:lnTo>
                      <a:pt x="1042" y="40"/>
                    </a:lnTo>
                    <a:lnTo>
                      <a:pt x="1046" y="28"/>
                    </a:lnTo>
                    <a:lnTo>
                      <a:pt x="1048" y="14"/>
                    </a:lnTo>
                    <a:lnTo>
                      <a:pt x="1047" y="0"/>
                    </a:lnTo>
                    <a:lnTo>
                      <a:pt x="986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4" name="Freeform 890"/>
              <p:cNvSpPr>
                <a:spLocks/>
              </p:cNvSpPr>
              <p:nvPr/>
            </p:nvSpPr>
            <p:spPr bwMode="auto">
              <a:xfrm>
                <a:off x="6796088" y="1895476"/>
                <a:ext cx="71438" cy="153988"/>
              </a:xfrm>
              <a:custGeom>
                <a:avLst/>
                <a:gdLst>
                  <a:gd name="T0" fmla="*/ 2147483647 w 179"/>
                  <a:gd name="T1" fmla="*/ 2147483647 h 389"/>
                  <a:gd name="T2" fmla="*/ 2147483647 w 179"/>
                  <a:gd name="T3" fmla="*/ 2147483647 h 389"/>
                  <a:gd name="T4" fmla="*/ 2147483647 w 179"/>
                  <a:gd name="T5" fmla="*/ 2147483647 h 389"/>
                  <a:gd name="T6" fmla="*/ 2147483647 w 179"/>
                  <a:gd name="T7" fmla="*/ 2147483647 h 389"/>
                  <a:gd name="T8" fmla="*/ 2147483647 w 179"/>
                  <a:gd name="T9" fmla="*/ 2147483647 h 389"/>
                  <a:gd name="T10" fmla="*/ 2147483647 w 179"/>
                  <a:gd name="T11" fmla="*/ 2147483647 h 389"/>
                  <a:gd name="T12" fmla="*/ 2147483647 w 179"/>
                  <a:gd name="T13" fmla="*/ 2147483647 h 389"/>
                  <a:gd name="T14" fmla="*/ 2147483647 w 179"/>
                  <a:gd name="T15" fmla="*/ 2147483647 h 389"/>
                  <a:gd name="T16" fmla="*/ 2147483647 w 179"/>
                  <a:gd name="T17" fmla="*/ 2147483647 h 389"/>
                  <a:gd name="T18" fmla="*/ 2147483647 w 179"/>
                  <a:gd name="T19" fmla="*/ 2147483647 h 389"/>
                  <a:gd name="T20" fmla="*/ 2147483647 w 179"/>
                  <a:gd name="T21" fmla="*/ 2147483647 h 389"/>
                  <a:gd name="T22" fmla="*/ 2147483647 w 179"/>
                  <a:gd name="T23" fmla="*/ 2147483647 h 389"/>
                  <a:gd name="T24" fmla="*/ 2147483647 w 179"/>
                  <a:gd name="T25" fmla="*/ 2147483647 h 389"/>
                  <a:gd name="T26" fmla="*/ 2147483647 w 179"/>
                  <a:gd name="T27" fmla="*/ 2147483647 h 389"/>
                  <a:gd name="T28" fmla="*/ 2147483647 w 179"/>
                  <a:gd name="T29" fmla="*/ 2147483647 h 389"/>
                  <a:gd name="T30" fmla="*/ 2147483647 w 179"/>
                  <a:gd name="T31" fmla="*/ 2147483647 h 389"/>
                  <a:gd name="T32" fmla="*/ 2147483647 w 179"/>
                  <a:gd name="T33" fmla="*/ 2147483647 h 389"/>
                  <a:gd name="T34" fmla="*/ 2147483647 w 179"/>
                  <a:gd name="T35" fmla="*/ 2147483647 h 389"/>
                  <a:gd name="T36" fmla="*/ 2147483647 w 179"/>
                  <a:gd name="T37" fmla="*/ 2147483647 h 389"/>
                  <a:gd name="T38" fmla="*/ 2147483647 w 179"/>
                  <a:gd name="T39" fmla="*/ 2147483647 h 389"/>
                  <a:gd name="T40" fmla="*/ 2147483647 w 179"/>
                  <a:gd name="T41" fmla="*/ 0 h 389"/>
                  <a:gd name="T42" fmla="*/ 2147483647 w 179"/>
                  <a:gd name="T43" fmla="*/ 0 h 389"/>
                  <a:gd name="T44" fmla="*/ 2147483647 w 179"/>
                  <a:gd name="T45" fmla="*/ 0 h 389"/>
                  <a:gd name="T46" fmla="*/ 2147483647 w 179"/>
                  <a:gd name="T47" fmla="*/ 0 h 389"/>
                  <a:gd name="T48" fmla="*/ 2147483647 w 179"/>
                  <a:gd name="T49" fmla="*/ 0 h 389"/>
                  <a:gd name="T50" fmla="*/ 2147483647 w 179"/>
                  <a:gd name="T51" fmla="*/ 2147483647 h 389"/>
                  <a:gd name="T52" fmla="*/ 2147483647 w 179"/>
                  <a:gd name="T53" fmla="*/ 2147483647 h 389"/>
                  <a:gd name="T54" fmla="*/ 2147483647 w 179"/>
                  <a:gd name="T55" fmla="*/ 2147483647 h 389"/>
                  <a:gd name="T56" fmla="*/ 2147483647 w 179"/>
                  <a:gd name="T57" fmla="*/ 2147483647 h 389"/>
                  <a:gd name="T58" fmla="*/ 2147483647 w 179"/>
                  <a:gd name="T59" fmla="*/ 2147483647 h 389"/>
                  <a:gd name="T60" fmla="*/ 2147483647 w 179"/>
                  <a:gd name="T61" fmla="*/ 2147483647 h 389"/>
                  <a:gd name="T62" fmla="*/ 2147483647 w 179"/>
                  <a:gd name="T63" fmla="*/ 2147483647 h 389"/>
                  <a:gd name="T64" fmla="*/ 2147483647 w 179"/>
                  <a:gd name="T65" fmla="*/ 2147483647 h 389"/>
                  <a:gd name="T66" fmla="*/ 2147483647 w 179"/>
                  <a:gd name="T67" fmla="*/ 2147483647 h 389"/>
                  <a:gd name="T68" fmla="*/ 2147483647 w 179"/>
                  <a:gd name="T69" fmla="*/ 2147483647 h 389"/>
                  <a:gd name="T70" fmla="*/ 2147483647 w 179"/>
                  <a:gd name="T71" fmla="*/ 2147483647 h 389"/>
                  <a:gd name="T72" fmla="*/ 2147483647 w 179"/>
                  <a:gd name="T73" fmla="*/ 2147483647 h 389"/>
                  <a:gd name="T74" fmla="*/ 2147483647 w 179"/>
                  <a:gd name="T75" fmla="*/ 2147483647 h 389"/>
                  <a:gd name="T76" fmla="*/ 2147483647 w 179"/>
                  <a:gd name="T77" fmla="*/ 2147483647 h 389"/>
                  <a:gd name="T78" fmla="*/ 2147483647 w 179"/>
                  <a:gd name="T79" fmla="*/ 2147483647 h 389"/>
                  <a:gd name="T80" fmla="*/ 2147483647 w 179"/>
                  <a:gd name="T81" fmla="*/ 2147483647 h 389"/>
                  <a:gd name="T82" fmla="*/ 2147483647 w 179"/>
                  <a:gd name="T83" fmla="*/ 2147483647 h 389"/>
                  <a:gd name="T84" fmla="*/ 2147483647 w 179"/>
                  <a:gd name="T85" fmla="*/ 2147483647 h 389"/>
                  <a:gd name="T86" fmla="*/ 2147483647 w 179"/>
                  <a:gd name="T87" fmla="*/ 2147483647 h 389"/>
                  <a:gd name="T88" fmla="*/ 2147483647 w 179"/>
                  <a:gd name="T89" fmla="*/ 2147483647 h 389"/>
                  <a:gd name="T90" fmla="*/ 0 w 179"/>
                  <a:gd name="T91" fmla="*/ 2147483647 h 389"/>
                  <a:gd name="T92" fmla="*/ 2147483647 w 179"/>
                  <a:gd name="T93" fmla="*/ 2147483647 h 3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9"/>
                  <a:gd name="T142" fmla="*/ 0 h 389"/>
                  <a:gd name="T143" fmla="*/ 179 w 179"/>
                  <a:gd name="T144" fmla="*/ 389 h 3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9" h="389">
                    <a:moveTo>
                      <a:pt x="45" y="389"/>
                    </a:moveTo>
                    <a:lnTo>
                      <a:pt x="78" y="352"/>
                    </a:lnTo>
                    <a:lnTo>
                      <a:pt x="104" y="318"/>
                    </a:lnTo>
                    <a:lnTo>
                      <a:pt x="117" y="302"/>
                    </a:lnTo>
                    <a:lnTo>
                      <a:pt x="128" y="287"/>
                    </a:lnTo>
                    <a:lnTo>
                      <a:pt x="137" y="272"/>
                    </a:lnTo>
                    <a:lnTo>
                      <a:pt x="145" y="258"/>
                    </a:lnTo>
                    <a:lnTo>
                      <a:pt x="153" y="244"/>
                    </a:lnTo>
                    <a:lnTo>
                      <a:pt x="159" y="231"/>
                    </a:lnTo>
                    <a:lnTo>
                      <a:pt x="165" y="218"/>
                    </a:lnTo>
                    <a:lnTo>
                      <a:pt x="170" y="205"/>
                    </a:lnTo>
                    <a:lnTo>
                      <a:pt x="173" y="194"/>
                    </a:lnTo>
                    <a:lnTo>
                      <a:pt x="175" y="181"/>
                    </a:lnTo>
                    <a:lnTo>
                      <a:pt x="178" y="169"/>
                    </a:lnTo>
                    <a:lnTo>
                      <a:pt x="179" y="158"/>
                    </a:lnTo>
                    <a:lnTo>
                      <a:pt x="179" y="137"/>
                    </a:lnTo>
                    <a:lnTo>
                      <a:pt x="178" y="116"/>
                    </a:lnTo>
                    <a:lnTo>
                      <a:pt x="174" y="96"/>
                    </a:lnTo>
                    <a:lnTo>
                      <a:pt x="171" y="77"/>
                    </a:lnTo>
                    <a:lnTo>
                      <a:pt x="167" y="59"/>
                    </a:lnTo>
                    <a:lnTo>
                      <a:pt x="165" y="40"/>
                    </a:lnTo>
                    <a:lnTo>
                      <a:pt x="162" y="21"/>
                    </a:lnTo>
                    <a:lnTo>
                      <a:pt x="160" y="0"/>
                    </a:lnTo>
                    <a:lnTo>
                      <a:pt x="100" y="2"/>
                    </a:lnTo>
                    <a:lnTo>
                      <a:pt x="101" y="26"/>
                    </a:lnTo>
                    <a:lnTo>
                      <a:pt x="103" y="49"/>
                    </a:lnTo>
                    <a:lnTo>
                      <a:pt x="108" y="69"/>
                    </a:lnTo>
                    <a:lnTo>
                      <a:pt x="111" y="89"/>
                    </a:lnTo>
                    <a:lnTo>
                      <a:pt x="114" y="106"/>
                    </a:lnTo>
                    <a:lnTo>
                      <a:pt x="116" y="121"/>
                    </a:lnTo>
                    <a:lnTo>
                      <a:pt x="117" y="138"/>
                    </a:lnTo>
                    <a:lnTo>
                      <a:pt x="117" y="154"/>
                    </a:lnTo>
                    <a:lnTo>
                      <a:pt x="116" y="161"/>
                    </a:lnTo>
                    <a:lnTo>
                      <a:pt x="115" y="169"/>
                    </a:lnTo>
                    <a:lnTo>
                      <a:pt x="114" y="177"/>
                    </a:lnTo>
                    <a:lnTo>
                      <a:pt x="110" y="187"/>
                    </a:lnTo>
                    <a:lnTo>
                      <a:pt x="107" y="196"/>
                    </a:lnTo>
                    <a:lnTo>
                      <a:pt x="103" y="206"/>
                    </a:lnTo>
                    <a:lnTo>
                      <a:pt x="99" y="217"/>
                    </a:lnTo>
                    <a:lnTo>
                      <a:pt x="92" y="227"/>
                    </a:lnTo>
                    <a:lnTo>
                      <a:pt x="85" y="240"/>
                    </a:lnTo>
                    <a:lnTo>
                      <a:pt x="77" y="253"/>
                    </a:lnTo>
                    <a:lnTo>
                      <a:pt x="67" y="266"/>
                    </a:lnTo>
                    <a:lnTo>
                      <a:pt x="57" y="281"/>
                    </a:lnTo>
                    <a:lnTo>
                      <a:pt x="31" y="312"/>
                    </a:lnTo>
                    <a:lnTo>
                      <a:pt x="0" y="347"/>
                    </a:lnTo>
                    <a:lnTo>
                      <a:pt x="45" y="3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190" name="Straight Connector 1453"/>
            <p:cNvCxnSpPr>
              <a:cxnSpLocks noChangeShapeType="1"/>
            </p:cNvCxnSpPr>
            <p:nvPr/>
          </p:nvCxnSpPr>
          <p:spPr bwMode="auto">
            <a:xfrm>
              <a:off x="3200400" y="3854238"/>
              <a:ext cx="457200" cy="1588"/>
            </a:xfrm>
            <a:prstGeom prst="line">
              <a:avLst/>
            </a:prstGeom>
            <a:noFill/>
            <a:ln w="9525" algn="ctr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783225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3080" y="2014992"/>
            <a:ext cx="9144000" cy="1288328"/>
          </a:xfrm>
        </p:spPr>
        <p:txBody>
          <a:bodyPr/>
          <a:lstStyle/>
          <a:p>
            <a:r>
              <a:rPr lang="en-US" dirty="0"/>
              <a:t>The Method of Least Squares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87C4FD2-4AA6-4CF1-9885-F0C8126837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759906"/>
              </p:ext>
            </p:extLst>
          </p:nvPr>
        </p:nvGraphicFramePr>
        <p:xfrm>
          <a:off x="1195449" y="4276972"/>
          <a:ext cx="9426635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4" imgW="3200400" imgH="279360" progId="Equation.DSMT4">
                  <p:embed/>
                </p:oleObj>
              </mc:Choice>
              <mc:Fallback>
                <p:oleObj name="Equation" r:id="rId4" imgW="3200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5449" y="4276972"/>
                        <a:ext cx="9426635" cy="82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12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44B98-A797-4C8E-9A39-C24DDF61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2F435-02A5-40E1-B182-27BAA0A096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33AD2AC-45A3-4748-85C1-B95C36B9B6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770731"/>
              </p:ext>
            </p:extLst>
          </p:nvPr>
        </p:nvGraphicFramePr>
        <p:xfrm>
          <a:off x="3767358" y="825046"/>
          <a:ext cx="4461862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4" imgW="1434960" imgH="558720" progId="Equation.DSMT4">
                  <p:embed/>
                </p:oleObj>
              </mc:Choice>
              <mc:Fallback>
                <p:oleObj name="Equation" r:id="rId4" imgW="14349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67358" y="825046"/>
                        <a:ext cx="4461862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63BBF6-7A5D-4DAA-BA29-006B333FBC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417358"/>
              </p:ext>
            </p:extLst>
          </p:nvPr>
        </p:nvGraphicFramePr>
        <p:xfrm>
          <a:off x="913818" y="3843688"/>
          <a:ext cx="10704714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6" imgW="3848040" imgH="558720" progId="Equation.DSMT4">
                  <p:embed/>
                </p:oleObj>
              </mc:Choice>
              <mc:Fallback>
                <p:oleObj name="Equation" r:id="rId6" imgW="38480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3818" y="3843688"/>
                        <a:ext cx="10704714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0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18795" y="103190"/>
            <a:ext cx="7772400" cy="714957"/>
          </a:xfrm>
        </p:spPr>
        <p:txBody>
          <a:bodyPr/>
          <a:lstStyle/>
          <a:p>
            <a:r>
              <a:rPr lang="en-US" sz="4000" dirty="0"/>
              <a:t>The equation of a straight line: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613103"/>
              </p:ext>
            </p:extLst>
          </p:nvPr>
        </p:nvGraphicFramePr>
        <p:xfrm>
          <a:off x="4848476" y="982955"/>
          <a:ext cx="2713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4" imgW="787320" imgH="228600" progId="Equation.DSMT4">
                  <p:embed/>
                </p:oleObj>
              </mc:Choice>
              <mc:Fallback>
                <p:oleObj name="Equation" r:id="rId4" imgW="787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476" y="982955"/>
                        <a:ext cx="2713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743606"/>
              </p:ext>
            </p:extLst>
          </p:nvPr>
        </p:nvGraphicFramePr>
        <p:xfrm>
          <a:off x="7561513" y="1919288"/>
          <a:ext cx="22526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6" imgW="660240" imgH="228600" progId="Equation.DSMT4">
                  <p:embed/>
                </p:oleObj>
              </mc:Choice>
              <mc:Fallback>
                <p:oleObj name="Equation" r:id="rId6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1513" y="1919288"/>
                        <a:ext cx="2252662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885835"/>
              </p:ext>
            </p:extLst>
          </p:nvPr>
        </p:nvGraphicFramePr>
        <p:xfrm>
          <a:off x="2011781" y="1767766"/>
          <a:ext cx="30464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8" imgW="888840" imgH="228600" progId="Equation.DSMT4">
                  <p:embed/>
                </p:oleObj>
              </mc:Choice>
              <mc:Fallback>
                <p:oleObj name="Equation" r:id="rId8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781" y="1767766"/>
                        <a:ext cx="30464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4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718841"/>
              </p:ext>
            </p:extLst>
          </p:nvPr>
        </p:nvGraphicFramePr>
        <p:xfrm>
          <a:off x="2567212" y="381618"/>
          <a:ext cx="6513680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4" imgW="2527200" imgH="685800" progId="Equation.DSMT4">
                  <p:embed/>
                </p:oleObj>
              </mc:Choice>
              <mc:Fallback>
                <p:oleObj name="Equation" r:id="rId4" imgW="25272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212" y="381618"/>
                        <a:ext cx="6513680" cy="1737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557460"/>
              </p:ext>
            </p:extLst>
          </p:nvPr>
        </p:nvGraphicFramePr>
        <p:xfrm>
          <a:off x="3819356" y="2467321"/>
          <a:ext cx="2743200" cy="72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6" imgW="863280" imgH="228600" progId="Equation.DSMT4">
                  <p:embed/>
                </p:oleObj>
              </mc:Choice>
              <mc:Fallback>
                <p:oleObj name="Equation" r:id="rId6" imgW="863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356" y="2467321"/>
                        <a:ext cx="2743200" cy="72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676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676401" y="653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16881"/>
              </p:ext>
            </p:extLst>
          </p:nvPr>
        </p:nvGraphicFramePr>
        <p:xfrm>
          <a:off x="3871368" y="3763069"/>
          <a:ext cx="1828800" cy="959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Equation" r:id="rId8" imgW="431640" imgH="228600" progId="Equation.DSMT4">
                  <p:embed/>
                </p:oleObj>
              </mc:Choice>
              <mc:Fallback>
                <p:oleObj name="Equation" r:id="rId8" imgW="431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368" y="3763069"/>
                        <a:ext cx="1828800" cy="9595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853708"/>
              </p:ext>
            </p:extLst>
          </p:nvPr>
        </p:nvGraphicFramePr>
        <p:xfrm>
          <a:off x="3918532" y="5301151"/>
          <a:ext cx="2743200" cy="1108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1" name="Equation" r:id="rId10" imgW="596880" imgH="241200" progId="Equation.DSMT4">
                  <p:embed/>
                </p:oleObj>
              </mc:Choice>
              <mc:Fallback>
                <p:oleObj name="Equation" r:id="rId10" imgW="596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8532" y="5301151"/>
                        <a:ext cx="2743200" cy="11089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3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12913" y="805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242131"/>
              </p:ext>
            </p:extLst>
          </p:nvPr>
        </p:nvGraphicFramePr>
        <p:xfrm>
          <a:off x="1580565" y="1230829"/>
          <a:ext cx="5067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Equation" r:id="rId4" imgW="1269720" imgH="228600" progId="Equation.DSMT4">
                  <p:embed/>
                </p:oleObj>
              </mc:Choice>
              <mc:Fallback>
                <p:oleObj name="Equation" r:id="rId4" imgW="1269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0565" y="1230829"/>
                        <a:ext cx="50673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999020"/>
              </p:ext>
            </p:extLst>
          </p:nvPr>
        </p:nvGraphicFramePr>
        <p:xfrm>
          <a:off x="2098675" y="2505075"/>
          <a:ext cx="34226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Equation" r:id="rId6" imgW="838080" imgH="228600" progId="Equation.DSMT4">
                  <p:embed/>
                </p:oleObj>
              </mc:Choice>
              <mc:Fallback>
                <p:oleObj name="Equation" r:id="rId6" imgW="838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2505075"/>
                        <a:ext cx="34226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12913" y="805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875358"/>
              </p:ext>
            </p:extLst>
          </p:nvPr>
        </p:nvGraphicFramePr>
        <p:xfrm>
          <a:off x="1351965" y="3690269"/>
          <a:ext cx="5524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Equation" r:id="rId8" imgW="1295280" imgH="431640" progId="Equation.DSMT4">
                  <p:embed/>
                </p:oleObj>
              </mc:Choice>
              <mc:Fallback>
                <p:oleObj name="Equation" r:id="rId8" imgW="1295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965" y="3690269"/>
                        <a:ext cx="5524500" cy="182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712913" y="805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1042736" y="-37213"/>
            <a:ext cx="9703942" cy="9082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Method of Least Squares</a:t>
            </a:r>
          </a:p>
        </p:txBody>
      </p:sp>
    </p:spTree>
    <p:extLst>
      <p:ext uri="{BB962C8B-B14F-4D97-AF65-F5344CB8AC3E}">
        <p14:creationId xmlns:p14="http://schemas.microsoft.com/office/powerpoint/2010/main" val="337543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452</Words>
  <Application>Microsoft Office PowerPoint</Application>
  <PresentationFormat>Widescreen</PresentationFormat>
  <Paragraphs>133</Paragraphs>
  <Slides>35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Arial</vt:lpstr>
      <vt:lpstr>Calibri</vt:lpstr>
      <vt:lpstr>Calibri Light</vt:lpstr>
      <vt:lpstr>Lucida Console</vt:lpstr>
      <vt:lpstr>MS Reference 1</vt:lpstr>
      <vt:lpstr>Symbol</vt:lpstr>
      <vt:lpstr>Times New Roman</vt:lpstr>
      <vt:lpstr>Office Theme</vt:lpstr>
      <vt:lpstr>1_Office Theme</vt:lpstr>
      <vt:lpstr>2_Office Theme</vt:lpstr>
      <vt:lpstr>Equation</vt:lpstr>
      <vt:lpstr>MathType 6.0 Equation</vt:lpstr>
      <vt:lpstr>Reasons to review the linear model</vt:lpstr>
      <vt:lpstr>PowerPoint Presentation</vt:lpstr>
      <vt:lpstr>PowerPoint Presentation</vt:lpstr>
      <vt:lpstr>Assumptions of Simple Linear Regression </vt:lpstr>
      <vt:lpstr>The Method of Least Squares</vt:lpstr>
      <vt:lpstr>PowerPoint Presentation</vt:lpstr>
      <vt:lpstr>The equation of a straight line:</vt:lpstr>
      <vt:lpstr>PowerPoint Presentation</vt:lpstr>
      <vt:lpstr>The Method of Least Squares</vt:lpstr>
      <vt:lpstr>PowerPoint Presentation</vt:lpstr>
      <vt:lpstr>PowerPoint Presentation</vt:lpstr>
      <vt:lpstr>Assumptions (only necessary for inference)</vt:lpstr>
      <vt:lpstr>PowerPoint Presentation</vt:lpstr>
      <vt:lpstr>Vector/Matrix approach to least squares</vt:lpstr>
      <vt:lpstr>PowerPoint Presentation</vt:lpstr>
      <vt:lpstr>PowerPoint Presentation</vt:lpstr>
      <vt:lpstr>PowerPoint Presentation</vt:lpstr>
      <vt:lpstr>PowerPoint Presentation</vt:lpstr>
      <vt:lpstr>The multivariate linear model.</vt:lpstr>
      <vt:lpstr>The simple linear regression model.</vt:lpstr>
      <vt:lpstr>The multiple linear regression model.</vt:lpstr>
      <vt:lpstr>The Method of Least Squares</vt:lpstr>
      <vt:lpstr>PowerPoint Presentation</vt:lpstr>
      <vt:lpstr>A few statistical things</vt:lpstr>
      <vt:lpstr>The Baseline (Null) Model</vt:lpstr>
      <vt:lpstr>Explained versus Unexplained Variability </vt:lpstr>
      <vt:lpstr>PowerPoint Presentation</vt:lpstr>
      <vt:lpstr>Linear Regression with Proc Reg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dlm1</dc:creator>
  <cp:lastModifiedBy>Dan McGee</cp:lastModifiedBy>
  <cp:revision>45</cp:revision>
  <dcterms:created xsi:type="dcterms:W3CDTF">2014-07-12T14:11:57Z</dcterms:created>
  <dcterms:modified xsi:type="dcterms:W3CDTF">2018-03-05T17:30:29Z</dcterms:modified>
</cp:coreProperties>
</file>