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9871-0C0D-49E9-93A6-E34274F6B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460EAD-F78D-4D65-A594-B700416BB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C81FC-3740-472D-9855-A3363611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73ED9-1E66-417C-B5A5-CD7E456D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99911-F815-4E2B-9FF1-820D1D49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0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4E6-FDA4-424B-85F3-FBEA684AC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F3015-FDFF-4264-BB2E-4C40CBC9F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45844-2963-4BC9-9C69-50109C18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8972E-AE83-4964-B6FD-C2469F6A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2C6DE-70C9-47D5-A19D-09F4ADE9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5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D82D6-92DB-4C93-A0D5-A8DCBBA78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669FF-C40A-496C-A8E2-542511061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40543-9621-4F86-A32B-5F004B983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93BDE-0968-4B2E-9799-97E1C9A4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0BCD0-CC2F-4E32-BF12-53B0931D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6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7FE1-0389-406E-A81F-66F9C872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91FC-D3EF-45A1-BEEB-CFC539650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C06FD-97D9-463E-9888-82284326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37D41-8ED0-429A-93BC-D3686546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02781-9CF1-453A-9AA7-6676F116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1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5FC33-0BDE-439D-96D0-F7EA9C12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F1F77-F7EC-40BC-814E-1AF2BD83F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1EA4E-7D07-4EB4-9A26-6DE76E00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AAE83-76DE-4114-B162-498C9F7E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3A14F-7129-4817-BEEE-8F3581F1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E91-7FB0-424B-B265-A1A429F0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A087C-9CFD-4F96-AF30-27DA5AD5B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CF08F-8A04-47DD-84E5-B3E1A72A8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0A366-E139-45D5-80ED-CED95C0B5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849F4-67D5-42F0-BEA7-567AFACC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3C616-ED7B-4F5C-BD0C-D9DEF3D5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E045-8F08-40F8-8F22-42BEC5D5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0541A-134D-4889-B067-4AF000660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5D4C8-A9DA-464A-8BDD-356242609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81654-E89E-486B-BEC5-494C0A74B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DDB7F-4879-42B7-8EE4-73A5735DA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81FC4-AC7D-40C1-8646-0056B379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8C7339-9730-4947-AD3D-78D09164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CB2577-5BFF-4666-9865-95BB39775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3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5D38B-060F-4D2C-BB95-7F6F8A1C4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72B2A6-8E16-45EA-84FB-91A90C03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171E41-8BA6-4EC3-95C3-FB7B107B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409D3-54E5-4F74-97B8-AEE031D9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4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C1401-55ED-4EA7-8C33-25DA091E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3E821-5414-4B6E-BC7A-54F79BA6A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18A7F-047B-41F7-B0CA-C54ABFE8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1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CB592-C649-4BC5-AFDA-F35CF3842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F60BB-D1AC-4909-8F97-3580C061A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A5957-6AC0-4FB1-AA3E-105B7DCFC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AB4FD-F3A9-4253-8E8B-E814B7A0D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26D03-8E43-4BA7-B8CE-1741BC07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EF34B-784D-4336-8432-115598E8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0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F4B2E-D30B-4A9F-BED3-E27843CC7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9C2DA-DF3B-49D9-BB24-EC4E2DB425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1AE0C-0C62-40FA-BCFF-880409C7F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0AB9C-A61C-4832-81B0-0666172A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1A0FF-C937-4723-A407-486492CB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679ED-446D-4EBA-83BD-74F3A884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5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CB15C-FAD3-4691-9506-03A0809B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E01B0-025E-4E7B-90E7-4A56B87F8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67502-6C5A-4146-8DF5-ECDD25D9F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7BE8F-A1F9-4C65-BC10-7E1C5A4BD05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63880-40F1-43F7-810C-514633E14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0CB6D-B782-4F4F-80E3-C5130C0F7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CD3D-6684-463F-8B5D-D26D25BC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3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9D9D4BD-03ED-4CBE-8575-5EBBE819DB72}"/>
              </a:ext>
            </a:extLst>
          </p:cNvPr>
          <p:cNvSpPr txBox="1">
            <a:spLocks/>
          </p:cNvSpPr>
          <p:nvPr/>
        </p:nvSpPr>
        <p:spPr>
          <a:xfrm>
            <a:off x="19812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How do we model?</a:t>
            </a:r>
          </a:p>
          <a:p>
            <a:r>
              <a:rPr lang="en-US" dirty="0"/>
              <a:t>The essential ingredients.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FDC787-375E-4715-A61C-8EA37E9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7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95F8A-1ECF-49C1-84CE-AD2E2B64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159" y="0"/>
            <a:ext cx="9996407" cy="1325563"/>
          </a:xfrm>
        </p:spPr>
        <p:txBody>
          <a:bodyPr/>
          <a:lstStyle/>
          <a:p>
            <a:r>
              <a:rPr lang="en-US" dirty="0"/>
              <a:t>0.  Pre-processing and exploratory analysis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59F52F-263A-47E6-8426-C18FB578EB28}"/>
              </a:ext>
            </a:extLst>
          </p:cNvPr>
          <p:cNvSpPr txBox="1"/>
          <p:nvPr/>
        </p:nvSpPr>
        <p:spPr>
          <a:xfrm>
            <a:off x="2097808" y="2278251"/>
            <a:ext cx="7121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Examine and re-structure for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0E1D4-988D-4A37-88E6-4ED1B43F2102}"/>
              </a:ext>
            </a:extLst>
          </p:cNvPr>
          <p:cNvSpPr txBox="1"/>
          <p:nvPr/>
        </p:nvSpPr>
        <p:spPr>
          <a:xfrm>
            <a:off x="2097808" y="3414793"/>
            <a:ext cx="8867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Examine relationship of independent variables to the 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2105276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83820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1.  A model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42FC679-85CA-4C41-8A68-E7BA1445C4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483121"/>
              </p:ext>
            </p:extLst>
          </p:nvPr>
        </p:nvGraphicFramePr>
        <p:xfrm>
          <a:off x="4612549" y="2140057"/>
          <a:ext cx="28876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838080" imgH="228600" progId="Equation.DSMT4">
                  <p:embed/>
                </p:oleObj>
              </mc:Choice>
              <mc:Fallback>
                <p:oleObj name="Equation" r:id="rId3" imgW="83808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42FC679-85CA-4C41-8A68-E7BA1445C4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549" y="2140057"/>
                        <a:ext cx="288766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E17BDA-733A-4A4F-AA7E-689793EA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3228FA3-8D55-4E18-A985-E9B0A47179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619319"/>
              </p:ext>
            </p:extLst>
          </p:nvPr>
        </p:nvGraphicFramePr>
        <p:xfrm>
          <a:off x="1281113" y="3762375"/>
          <a:ext cx="8405812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882880" imgH="609480" progId="Equation.DSMT4">
                  <p:embed/>
                </p:oleObj>
              </mc:Choice>
              <mc:Fallback>
                <p:oleObj name="Equation" r:id="rId5" imgW="2882880" imgH="609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874C6B6-604D-4372-8BE0-6C077F789E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1113" y="3762375"/>
                        <a:ext cx="8405812" cy="177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2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370766-DB85-4714-9728-B6DE68ADF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792" y="495273"/>
            <a:ext cx="7824065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2. Criteria for selecting best model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9792D38-244B-4CBE-83D3-A0C4718E12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597491"/>
              </p:ext>
            </p:extLst>
          </p:nvPr>
        </p:nvGraphicFramePr>
        <p:xfrm>
          <a:off x="4117114" y="1387180"/>
          <a:ext cx="3062288" cy="227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888840" imgH="672840" progId="Equation.DSMT4">
                  <p:embed/>
                </p:oleObj>
              </mc:Choice>
              <mc:Fallback>
                <p:oleObj name="Equation" r:id="rId3" imgW="888840" imgH="672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9792D38-244B-4CBE-83D3-A0C4718E12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114" y="1387180"/>
                        <a:ext cx="3062288" cy="227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D3E6FE-35B0-408F-A05A-663F491D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77FC8C-DEC4-47E3-9C7E-029322C33D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09057"/>
              </p:ext>
            </p:extLst>
          </p:nvPr>
        </p:nvGraphicFramePr>
        <p:xfrm>
          <a:off x="3294533" y="3510043"/>
          <a:ext cx="492442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1688760" imgH="825480" progId="Equation.DSMT4">
                  <p:embed/>
                </p:oleObj>
              </mc:Choice>
              <mc:Fallback>
                <p:oleObj name="Equation" r:id="rId5" imgW="1688760" imgH="825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3228FA3-8D55-4E18-A985-E9B0A47179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4533" y="3510043"/>
                        <a:ext cx="4924425" cy="240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8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F3371C-E4E5-4F57-9608-56C7257F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 Methods (statistical theory) for inference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E7A0839-D66B-4B3D-AFC6-98406D70E1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002393"/>
              </p:ext>
            </p:extLst>
          </p:nvPr>
        </p:nvGraphicFramePr>
        <p:xfrm>
          <a:off x="1874838" y="1441450"/>
          <a:ext cx="739775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145960" imgH="672840" progId="Equation.DSMT4">
                  <p:embed/>
                </p:oleObj>
              </mc:Choice>
              <mc:Fallback>
                <p:oleObj name="Equation" r:id="rId3" imgW="2145960" imgH="672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E7A0839-D66B-4B3D-AFC6-98406D70E1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1441450"/>
                        <a:ext cx="7397750" cy="227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C6FB7-DD3B-41F7-9CDD-922A4D47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FCAA278-988F-4C41-B64D-A9C8AAFAA8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65982"/>
              </p:ext>
            </p:extLst>
          </p:nvPr>
        </p:nvGraphicFramePr>
        <p:xfrm>
          <a:off x="2332038" y="3195638"/>
          <a:ext cx="6848475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2349360" imgH="1041120" progId="Equation.DSMT4">
                  <p:embed/>
                </p:oleObj>
              </mc:Choice>
              <mc:Fallback>
                <p:oleObj name="Equation" r:id="rId5" imgW="2349360" imgH="1041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77FC8C-DEC4-47E3-9C7E-029322C33D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2038" y="3195638"/>
                        <a:ext cx="6848475" cy="303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49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4C1AAA-9AC7-4E64-A41F-CF82844D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Model development methods.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A4A671-EE49-4E9A-B918-07E2F8045F97}"/>
              </a:ext>
            </a:extLst>
          </p:cNvPr>
          <p:cNvSpPr txBox="1"/>
          <p:nvPr/>
        </p:nvSpPr>
        <p:spPr>
          <a:xfrm>
            <a:off x="1524000" y="1752601"/>
            <a:ext cx="9067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4000" b="1" dirty="0"/>
              <a:t>Purposeful (</a:t>
            </a:r>
            <a:r>
              <a:rPr lang="en-US" sz="4000" b="1" i="1" dirty="0"/>
              <a:t>Structural and Adjustment models</a:t>
            </a:r>
            <a:r>
              <a:rPr lang="en-US" sz="4000" b="1" dirty="0"/>
              <a:t>) </a:t>
            </a:r>
          </a:p>
          <a:p>
            <a:pPr lvl="1"/>
            <a:endParaRPr lang="en-US" sz="4000" b="1" dirty="0"/>
          </a:p>
          <a:p>
            <a:pPr lvl="1"/>
            <a:r>
              <a:rPr lang="en-US" sz="4000" b="1" dirty="0"/>
              <a:t>Algorithmic (</a:t>
            </a:r>
            <a:r>
              <a:rPr lang="en-US" sz="4000" b="1" i="1" dirty="0"/>
              <a:t>Prediction Models</a:t>
            </a:r>
            <a:r>
              <a:rPr lang="en-US" sz="4000" b="1" dirty="0"/>
              <a:t>).</a:t>
            </a:r>
          </a:p>
          <a:p>
            <a:pPr lvl="1"/>
            <a:r>
              <a:rPr lang="en-US" sz="4000" b="1" dirty="0"/>
              <a:t>	Selection methods</a:t>
            </a:r>
          </a:p>
          <a:p>
            <a:pPr lvl="1"/>
            <a:r>
              <a:rPr lang="en-US" sz="4000" b="1" dirty="0"/>
              <a:t>	Bootstrap</a:t>
            </a:r>
          </a:p>
          <a:p>
            <a:pPr lvl="1"/>
            <a:r>
              <a:rPr lang="en-US" sz="4000" b="1" dirty="0"/>
              <a:t>	Cross-validation</a:t>
            </a:r>
          </a:p>
          <a:p>
            <a:endParaRPr lang="en-US" sz="24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C88D2D-0F20-4F7E-9BBD-292B74B1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6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5E3B8B-C10B-4C78-9C6A-E4C3C314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  Methods to Evaluate Model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560039-372C-4C81-ACB8-A821439A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357-A573-46E2-B6BE-A480AD6F1041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7C2517-A3ED-447C-A77C-9C0D68327D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727928"/>
              </p:ext>
            </p:extLst>
          </p:nvPr>
        </p:nvGraphicFramePr>
        <p:xfrm>
          <a:off x="4291013" y="1408113"/>
          <a:ext cx="271145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787320" imgH="660240" progId="Equation.DSMT4">
                  <p:embed/>
                </p:oleObj>
              </mc:Choice>
              <mc:Fallback>
                <p:oleObj name="Equation" r:id="rId3" imgW="787320" imgH="660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9792D38-244B-4CBE-83D3-A0C4718E12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013" y="1408113"/>
                        <a:ext cx="271145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BAA4A00-9FA4-485E-9ADC-68B2BAA95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132689"/>
              </p:ext>
            </p:extLst>
          </p:nvPr>
        </p:nvGraphicFramePr>
        <p:xfrm>
          <a:off x="3294533" y="3510043"/>
          <a:ext cx="492442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688760" imgH="825480" progId="Equation.DSMT4">
                  <p:embed/>
                </p:oleObj>
              </mc:Choice>
              <mc:Fallback>
                <p:oleObj name="Equation" r:id="rId5" imgW="1688760" imgH="825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77FC8C-DEC4-47E3-9C7E-029322C33D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4533" y="3510043"/>
                        <a:ext cx="4924425" cy="240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17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Equation</vt:lpstr>
      <vt:lpstr>PowerPoint Presentation</vt:lpstr>
      <vt:lpstr>0.  Pre-processing and exploratory analysis</vt:lpstr>
      <vt:lpstr>1.  A model </vt:lpstr>
      <vt:lpstr>2. Criteria for selecting best model</vt:lpstr>
      <vt:lpstr>3.  Methods (statistical theory) for inference</vt:lpstr>
      <vt:lpstr>4. Model development methods.</vt:lpstr>
      <vt:lpstr>5.  Methods to Evaluate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5</cp:revision>
  <dcterms:created xsi:type="dcterms:W3CDTF">2018-03-09T15:15:48Z</dcterms:created>
  <dcterms:modified xsi:type="dcterms:W3CDTF">2018-03-26T13:00:47Z</dcterms:modified>
</cp:coreProperties>
</file>