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CA8BE-99CA-4C67-AD14-560FC1429F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304931-FCF6-4683-B2BC-EDEDCCEB5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D61FC-F8A1-4A9A-900A-809FF9811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CEE4A-EDE2-4EC4-89DB-CCAAD59FF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22128-49AC-4884-B060-4ED834D78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83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4996-F58B-4694-82D4-D70DEC04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9BBF0-E67F-41FB-B1EE-E281B5923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7C973-2521-4FBF-9B6C-5C3340608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8839C-4E96-4BC9-B733-FB8FBD670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D2386-287F-4929-9954-1705987B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D0025D-3624-4497-91BA-FEB810AB8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300582-7094-4C11-B3C1-C5E74533E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165FB-79F9-489C-87E8-EC3EF818A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E99DF-2451-45A4-ABFD-C6565F6E5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5B2B2-D830-4E60-AEED-2F523A608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0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9BC56-E14B-4D44-A7C8-8392E851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7373A-4872-4A57-ADC4-91A96D778C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E2D84-7D80-48EB-B3F4-ABCB7A54F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01087-A55C-4AC8-8258-A33AC86E3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28868-96B5-426F-A167-0466DA418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7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D0570-5AF5-4376-A081-9D225E3FF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1FB88-BA47-432F-841A-98E100F87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0EC8A-840D-41C6-92E4-CE40AC2CC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80ECFA-CBC9-4CE1-86DA-9AD52EA150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85A923-D397-43F7-8B62-347CB917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19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3FE0C-B265-4F62-AA96-C3EEC71B1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1C30A-D8E9-4E49-9F4A-8B2BB68697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F9CC16-E566-4462-8162-F6E5DB040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490CB9-236D-461F-BBFE-12855A789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3A4F6-DE05-460D-9ECF-FF71F57F9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30A9AD-F9C8-4284-8DE5-A21C389A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18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29DF-C61B-48F0-8C2F-CC576CBC2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74087-3FCC-4B80-9395-7C5409950B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DE3376-4492-44D6-9F47-41D7C4F1CA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D393DC-0E0C-4FF0-BD9A-46A8FF9C8B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4B2F71-D6F7-4BBE-8E73-C0BA1D3CD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BBDE2B-C83A-42B8-A4BF-76B9F430D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67B2EB-319E-4B11-A9E2-4688C9B8A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663D14-B4CA-4C3B-A13F-3EE7350B2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8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03B57-618E-42E6-8DAD-DAD145202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C50905-FBA9-49EE-BABA-3EFF4BCD1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60129A-5D9C-41E2-B2CD-95D57229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F2639-E944-460C-B07A-EBE1726B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7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A02DEF-98DF-40BC-8968-73C26C629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1A813D-6905-4CAA-A27B-3DAC49EA6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CF6B1-5E58-42ED-A13A-D202BEE5E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5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F459-411B-42BE-A245-3AE6B78D4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B317D-29D5-4C38-B569-629F91ABD2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6F0426-8E45-4B75-AD7F-5B8621129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B9A53-EB63-41C3-A427-6063CA3EE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AF2F07-287E-4122-8003-8399C2BF9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3B9FF5-FEBA-4B81-BE8C-33D6A7504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31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1D174-8A65-483E-9CDA-E06F3F42B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21F4C2-E091-4505-984F-E06282999A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69C75E-66B2-4FD6-B74D-15AB6EFF3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E3F9F-0A8E-46FE-900D-55FA864AC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9723C-47D6-450D-9DD9-967F11967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1266BB-E155-4731-9A61-9200EB4E4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69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39031E-28BF-48E0-92E7-992FAC09A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9DAAC-0ED3-4AB7-81F3-1FE6989FA2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D0380-A614-4609-B60D-D50A4A428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5BA21-D981-4BDC-9804-E991F6714CAE}" type="datetimeFigureOut">
              <a:rPr lang="en-US" smtClean="0"/>
              <a:t>3/26/2018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AA63C-5306-4BCE-90D2-9FD5CA01B3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59A4B-DB96-4463-854A-D64DA9412A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885F9-7C5B-4399-B35A-896844FA7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7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1CFB14-D59C-46E2-B29D-A0480AB4F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binary outcomes, the setting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C848729-4AE0-4E07-88BE-0CB9294EA7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873835"/>
              </p:ext>
            </p:extLst>
          </p:nvPr>
        </p:nvGraphicFramePr>
        <p:xfrm>
          <a:off x="4927600" y="2794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27600" y="2794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D89C524-FA8F-4E29-907D-4AC8557526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388007"/>
              </p:ext>
            </p:extLst>
          </p:nvPr>
        </p:nvGraphicFramePr>
        <p:xfrm>
          <a:off x="4297680" y="1690688"/>
          <a:ext cx="3088640" cy="1463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5" imgW="965160" imgH="457200" progId="Equation.DSMT4">
                  <p:embed/>
                </p:oleObj>
              </mc:Choice>
              <mc:Fallback>
                <p:oleObj name="Equation" r:id="rId5" imgW="965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97680" y="1690688"/>
                        <a:ext cx="3088640" cy="1463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9870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60DF9-5EFD-40F2-85F7-8F41A5B67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303" y="0"/>
            <a:ext cx="9106989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Examine values of character variables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4C677F-B090-44BF-860B-355F1D77D15C}"/>
              </a:ext>
            </a:extLst>
          </p:cNvPr>
          <p:cNvSpPr/>
          <p:nvPr/>
        </p:nvSpPr>
        <p:spPr>
          <a:xfrm>
            <a:off x="1552303" y="1695883"/>
            <a:ext cx="77854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diab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gender smoking;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9433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36B21F-52E3-47B7-AD32-7FA71EF1D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771" y="600257"/>
            <a:ext cx="11197046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Find out how many unique values are associated with each variable using the </a:t>
            </a:r>
            <a:r>
              <a:rPr lang="en-US" dirty="0" err="1">
                <a:latin typeface="+mn-lt"/>
              </a:rPr>
              <a:t>nlevels</a:t>
            </a:r>
            <a:r>
              <a:rPr lang="en-US" dirty="0">
                <a:latin typeface="+mn-lt"/>
              </a:rPr>
              <a:t> option proc </a:t>
            </a:r>
            <a:r>
              <a:rPr lang="en-US" dirty="0" err="1">
                <a:latin typeface="+mn-lt"/>
              </a:rPr>
              <a:t>freq</a:t>
            </a:r>
            <a:endParaRPr lang="en-US" dirty="0"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978F28-E893-41E7-B897-0C8046B38314}"/>
              </a:ext>
            </a:extLst>
          </p:cNvPr>
          <p:cNvSpPr/>
          <p:nvPr/>
        </p:nvSpPr>
        <p:spPr>
          <a:xfrm>
            <a:off x="870857" y="2967335"/>
            <a:ext cx="104328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nlevels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age--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3375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01CFB14-D59C-46E2-B29D-A0480AB4F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Characterizing binary outcomes, the problem.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4D2DB2-9B83-4383-9C9E-777BE954EE41}"/>
              </a:ext>
            </a:extLst>
          </p:cNvPr>
          <p:cNvSpPr/>
          <p:nvPr/>
        </p:nvSpPr>
        <p:spPr>
          <a:xfrm>
            <a:off x="1339850" y="4932254"/>
            <a:ext cx="88419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We are interested in examining the relationship between a dichotomous outcome (dependent) variable and other (independent) variables.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6A7CF23-5247-4BF2-A9C8-871F743933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318025"/>
              </p:ext>
            </p:extLst>
          </p:nvPr>
        </p:nvGraphicFramePr>
        <p:xfrm>
          <a:off x="1339850" y="1403350"/>
          <a:ext cx="6761163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3" imgW="3073320" imgH="457200" progId="Equation.DSMT4">
                  <p:embed/>
                </p:oleObj>
              </mc:Choice>
              <mc:Fallback>
                <p:oleObj name="Equation" r:id="rId3" imgW="307332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6A7CF23-5247-4BF2-A9C8-871F743933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9850" y="1403350"/>
                        <a:ext cx="6761163" cy="1004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7C848729-4AE0-4E07-88BE-0CB9294EA7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7940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C848729-4AE0-4E07-88BE-0CB9294EA7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27600" y="27940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BD5B9C7D-A4A2-4380-A4A3-95544F7A64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0067163"/>
              </p:ext>
            </p:extLst>
          </p:nvPr>
        </p:nvGraphicFramePr>
        <p:xfrm>
          <a:off x="1339850" y="3255422"/>
          <a:ext cx="449834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7" imgW="2044440" imgH="457200" progId="Equation.DSMT4">
                  <p:embed/>
                </p:oleObj>
              </mc:Choice>
              <mc:Fallback>
                <p:oleObj name="Equation" r:id="rId7" imgW="20444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9850" y="3255422"/>
                        <a:ext cx="4498340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5445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690AC75-DE3C-4CBD-9E0E-F2CBB36E513E}"/>
              </a:ext>
            </a:extLst>
          </p:cNvPr>
          <p:cNvSpPr/>
          <p:nvPr/>
        </p:nvSpPr>
        <p:spPr>
          <a:xfrm>
            <a:off x="566056" y="1194301"/>
            <a:ext cx="98339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Suppose have observed a group of n drivers and noted their ages and which ones have been involved in a motor vehicle crash.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8E734D-9B24-41F0-9203-AC5BB799C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290" y="83771"/>
            <a:ext cx="5763567" cy="1325563"/>
          </a:xfrm>
        </p:spPr>
        <p:txBody>
          <a:bodyPr/>
          <a:lstStyle/>
          <a:p>
            <a:r>
              <a:rPr lang="en-US" dirty="0"/>
              <a:t>Binary data, example.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1E4C56C-2856-4E94-94B5-49951011D7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274435"/>
              </p:ext>
            </p:extLst>
          </p:nvPr>
        </p:nvGraphicFramePr>
        <p:xfrm>
          <a:off x="988087" y="2641264"/>
          <a:ext cx="6102096" cy="19202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3" imgW="3632040" imgH="1143000" progId="Equation.DSMT4">
                  <p:embed/>
                </p:oleObj>
              </mc:Choice>
              <mc:Fallback>
                <p:oleObj name="Equation" r:id="rId3" imgW="363204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8087" y="2641264"/>
                        <a:ext cx="6102096" cy="19202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17F5ACB-B32C-425E-BB54-5733B4069E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291771"/>
              </p:ext>
            </p:extLst>
          </p:nvPr>
        </p:nvGraphicFramePr>
        <p:xfrm>
          <a:off x="368300" y="4749299"/>
          <a:ext cx="11455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5" imgW="5727600" imgH="457200" progId="Equation.DSMT4">
                  <p:embed/>
                </p:oleObj>
              </mc:Choice>
              <mc:Fallback>
                <p:oleObj name="Equation" r:id="rId5" imgW="5727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8300" y="4749299"/>
                        <a:ext cx="114554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257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4612700-95A1-433E-84B8-B749B3C50113}"/>
              </a:ext>
            </a:extLst>
          </p:cNvPr>
          <p:cNvSpPr/>
          <p:nvPr/>
        </p:nvSpPr>
        <p:spPr>
          <a:xfrm>
            <a:off x="445476" y="1528584"/>
            <a:ext cx="1098954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 We select a group of n patients, draw blood, and determine their total cholesterol value.  We observe them for 20 years and determine which ones develop coronary heart disease (CHD).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860B8A00-6B14-463D-9251-B82ECEC3F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7290" y="83771"/>
            <a:ext cx="5763567" cy="1325563"/>
          </a:xfrm>
        </p:spPr>
        <p:txBody>
          <a:bodyPr/>
          <a:lstStyle/>
          <a:p>
            <a:r>
              <a:rPr lang="en-US" dirty="0"/>
              <a:t>Binary data, example.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962B188-E7D9-442A-9E8E-6BB6047CF9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154234"/>
              </p:ext>
            </p:extLst>
          </p:nvPr>
        </p:nvGraphicFramePr>
        <p:xfrm>
          <a:off x="1979316" y="3050809"/>
          <a:ext cx="451104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3" imgW="2349360" imgH="952200" progId="Equation.DSMT4">
                  <p:embed/>
                </p:oleObj>
              </mc:Choice>
              <mc:Fallback>
                <p:oleObj name="Equation" r:id="rId3" imgW="234936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9316" y="3050809"/>
                        <a:ext cx="4511040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2C0E8E9-68B0-45AD-8DD8-344F384131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185801"/>
              </p:ext>
            </p:extLst>
          </p:nvPr>
        </p:nvGraphicFramePr>
        <p:xfrm>
          <a:off x="212549" y="5329416"/>
          <a:ext cx="11455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5" imgW="5727600" imgH="457200" progId="Equation.DSMT4">
                  <p:embed/>
                </p:oleObj>
              </mc:Choice>
              <mc:Fallback>
                <p:oleObj name="Equation" r:id="rId5" imgW="5727600" imgH="457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E17F5ACB-B32C-425E-BB54-5733B4069E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2549" y="5329416"/>
                        <a:ext cx="114554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765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742C3-1651-4C38-B700-A1BB8BB5D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8121" y="0"/>
            <a:ext cx="1683936" cy="1325563"/>
          </a:xfrm>
        </p:spPr>
        <p:txBody>
          <a:bodyPr/>
          <a:lstStyle/>
          <a:p>
            <a:r>
              <a:rPr lang="en-US" dirty="0"/>
              <a:t>Point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08327F-356E-46EF-86F5-6BE7A45351CE}"/>
              </a:ext>
            </a:extLst>
          </p:cNvPr>
          <p:cNvSpPr txBox="1"/>
          <p:nvPr/>
        </p:nvSpPr>
        <p:spPr>
          <a:xfrm>
            <a:off x="834014" y="1607737"/>
            <a:ext cx="104402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list of binary outcomes and covariates goes on and on.  But, the framework stays constant.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DA47A1A9-4B35-4315-9A13-36F29EEB03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181948"/>
              </p:ext>
            </p:extLst>
          </p:nvPr>
        </p:nvGraphicFramePr>
        <p:xfrm>
          <a:off x="1269512" y="2720908"/>
          <a:ext cx="6761163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3073320" imgH="457200" progId="Equation.DSMT4">
                  <p:embed/>
                </p:oleObj>
              </mc:Choice>
              <mc:Fallback>
                <p:oleObj name="Equation" r:id="rId3" imgW="307332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6A7CF23-5247-4BF2-A9C8-871F743933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69512" y="2720908"/>
                        <a:ext cx="6761163" cy="1004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DFE1741-3CCA-42EC-B240-4AEEFF15ED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111949"/>
              </p:ext>
            </p:extLst>
          </p:nvPr>
        </p:nvGraphicFramePr>
        <p:xfrm>
          <a:off x="947965" y="4139677"/>
          <a:ext cx="4498340" cy="1005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5" imgW="2044440" imgH="457200" progId="Equation.DSMT4">
                  <p:embed/>
                </p:oleObj>
              </mc:Choice>
              <mc:Fallback>
                <p:oleObj name="Equation" r:id="rId5" imgW="2044440" imgH="45720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BD5B9C7D-A4A2-4380-A4A3-95544F7A64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7965" y="4139677"/>
                        <a:ext cx="4498340" cy="1005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0869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B764-ED5D-42B0-A4E9-1E0168B22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5073" y="754739"/>
            <a:ext cx="5510349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chd2018 data set.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EDE55E5-7901-462F-B545-25F2E4013415}"/>
              </a:ext>
            </a:extLst>
          </p:cNvPr>
          <p:cNvSpPr txBox="1">
            <a:spLocks/>
          </p:cNvSpPr>
          <p:nvPr/>
        </p:nvSpPr>
        <p:spPr>
          <a:xfrm>
            <a:off x="1968419" y="2921701"/>
            <a:ext cx="632365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+mn-lt"/>
              </a:rPr>
              <a:t>The Lipid2018 data set.</a:t>
            </a:r>
          </a:p>
        </p:txBody>
      </p:sp>
    </p:spTree>
    <p:extLst>
      <p:ext uri="{BB962C8B-B14F-4D97-AF65-F5344CB8AC3E}">
        <p14:creationId xmlns:p14="http://schemas.microsoft.com/office/powerpoint/2010/main" val="1102890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1E9AE2-C48F-47A0-AB6F-EA9AF3920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Lucida Console" panose="020B0609040504020204" pitchFamily="49" charset="0"/>
              </a:rPr>
              <a:t>Examine Contents of chd2018</a:t>
            </a:r>
            <a:br>
              <a:rPr lang="en-US" sz="2400" dirty="0">
                <a:latin typeface="Lucida Console" panose="020B0609040504020204" pitchFamily="49" charset="0"/>
              </a:rPr>
            </a:br>
            <a:br>
              <a:rPr lang="en-US" sz="2400" dirty="0">
                <a:latin typeface="Lucida Console" panose="020B0609040504020204" pitchFamily="49" charset="0"/>
              </a:rPr>
            </a:br>
            <a:r>
              <a:rPr lang="en-US" sz="2400" dirty="0">
                <a:latin typeface="Lucida Console" panose="020B0609040504020204" pitchFamily="49" charset="0"/>
              </a:rPr>
              <a:t>The position option prints the names of the variables in the order they appear in each row of the data set</a:t>
            </a:r>
            <a:br>
              <a:rPr lang="en-US" sz="2400" dirty="0">
                <a:latin typeface="Lucida Console" panose="020B0609040504020204" pitchFamily="49" charset="0"/>
              </a:rPr>
            </a:br>
            <a:endParaRPr lang="en-US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948112-5AE8-4228-9A08-D0CBEA54F0AB}"/>
              </a:ext>
            </a:extLst>
          </p:cNvPr>
          <p:cNvSpPr/>
          <p:nvPr/>
        </p:nvSpPr>
        <p:spPr>
          <a:xfrm>
            <a:off x="714103" y="2690336"/>
            <a:ext cx="99713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libname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s5238 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"d:\dropbox\sas\sasdata\5238"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contents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position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68633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47F0C73-8906-47D3-B251-03C0F4DA3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60325"/>
            <a:ext cx="11057709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Print the first 25 records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313554-41B4-418C-8AB4-4CF203DE392E}"/>
              </a:ext>
            </a:extLst>
          </p:cNvPr>
          <p:cNvSpPr/>
          <p:nvPr/>
        </p:nvSpPr>
        <p:spPr>
          <a:xfrm>
            <a:off x="802043" y="2582483"/>
            <a:ext cx="79944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=s5238.chd2018(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obs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2442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A89CEF1-1DEC-4EC4-89C5-63E56A729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31" y="878930"/>
            <a:ext cx="10909663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With no variables specified in a </a:t>
            </a:r>
            <a:r>
              <a:rPr lang="en-US" dirty="0" err="1">
                <a:latin typeface="+mn-lt"/>
              </a:rPr>
              <a:t>var</a:t>
            </a:r>
            <a:r>
              <a:rPr lang="en-US" dirty="0">
                <a:latin typeface="+mn-lt"/>
              </a:rPr>
              <a:t> statement, proc means produces output for all numeric variables on the data set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1F297-7377-48DA-B83F-56419865F68C}"/>
              </a:ext>
            </a:extLst>
          </p:cNvPr>
          <p:cNvSpPr/>
          <p:nvPr/>
        </p:nvSpPr>
        <p:spPr>
          <a:xfrm>
            <a:off x="3048000" y="3105835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means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8062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269</Words>
  <Application>Microsoft Office PowerPoint</Application>
  <PresentationFormat>Widescreen</PresentationFormat>
  <Paragraphs>29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Lucida Console</vt:lpstr>
      <vt:lpstr>Office Theme</vt:lpstr>
      <vt:lpstr>Equation</vt:lpstr>
      <vt:lpstr>Characterizing binary outcomes, the setting</vt:lpstr>
      <vt:lpstr>Characterizing binary outcomes, the problem.</vt:lpstr>
      <vt:lpstr>Binary data, example.</vt:lpstr>
      <vt:lpstr>Binary data, example.</vt:lpstr>
      <vt:lpstr>Point</vt:lpstr>
      <vt:lpstr>The chd2018 data set.</vt:lpstr>
      <vt:lpstr>Examine Contents of chd2018  The position option prints the names of the variables in the order they appear in each row of the data set </vt:lpstr>
      <vt:lpstr>Print the first 25 records</vt:lpstr>
      <vt:lpstr>With no variables specified in a var statement, proc means produces output for all numeric variables on the data set</vt:lpstr>
      <vt:lpstr>Examine values of character variables</vt:lpstr>
      <vt:lpstr>Find out how many unique values are associated with each variable using the nlevels option proc freq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Characterizing binary outcomes, the setting</dc:title>
  <dc:creator>Dan McGee</dc:creator>
  <cp:lastModifiedBy>Dan McGee</cp:lastModifiedBy>
  <cp:revision>13</cp:revision>
  <dcterms:created xsi:type="dcterms:W3CDTF">2018-03-01T18:47:20Z</dcterms:created>
  <dcterms:modified xsi:type="dcterms:W3CDTF">2018-03-26T15:06:01Z</dcterms:modified>
</cp:coreProperties>
</file>