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30761-FA1D-4806-95FD-186A1B6E0B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E65C2C-EABC-4AFE-BDA7-3859303FB9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3A116-563E-4552-A1C7-62F0326FB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D18D-77CC-4879-AE6C-3BFBAA15F04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D504A-AD30-456E-B104-64EC1ECBD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010898-7789-4916-A3B6-77377E629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AB2B-DEC6-4DB1-A822-7EF311C03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197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769C8-CDD8-4D2F-A15A-F24F25BA5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4C1958-BB75-410C-9676-A057036934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6F8438-9ECC-4DB5-8400-BE5DBF683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D18D-77CC-4879-AE6C-3BFBAA15F04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2DEA0-9408-4D42-9368-2AB48475A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72F70-7C76-44A4-88A6-EF3C6C352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AB2B-DEC6-4DB1-A822-7EF311C03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8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BCF340-116D-44C5-AFB8-FA51FBB133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C07BC7-F8AE-42B2-9F7E-E97B761DD0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56E34-8BD4-4113-B4FE-3FAB4D539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D18D-77CC-4879-AE6C-3BFBAA15F04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BFF19-D4FA-401B-85D3-0C857C241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FD9E9-FF8E-4A38-82F0-7553F05E6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AB2B-DEC6-4DB1-A822-7EF311C03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73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83E6E-F688-4B1D-AFC8-6F7BA9D12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E08A2-A972-4132-88C7-19433EC82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ABB9C2-0BEC-4EDA-9840-4E960698A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D18D-77CC-4879-AE6C-3BFBAA15F04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9AA5FC-31A4-42FB-8AE1-DCCFAA957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630F58-D8DE-4831-91F8-02E9DE1C1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AB2B-DEC6-4DB1-A822-7EF311C03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377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131CE-A2A2-4FFB-8EFE-36C24F6FE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421CAE-5443-46A2-A8D6-C50254502E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8704F-7FA5-4716-9F4B-D9453A076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D18D-77CC-4879-AE6C-3BFBAA15F04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3F1E5-454C-4476-A535-16D6C92BD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86EC0F-CBBC-4C3B-9A6E-BB056BD89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AB2B-DEC6-4DB1-A822-7EF311C03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88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1FA8F-3FFE-413B-BDE5-44D16533F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0E9B1-B3E8-4D42-9BB9-3438881D5F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14839E-A994-48A2-8FBD-126218BDA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874AEE-806B-4F0D-8A28-16BFB43EF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D18D-77CC-4879-AE6C-3BFBAA15F04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FED35B-CDF2-40B5-B155-2754E7EBB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D06992-32FA-449E-9B80-990438DE6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AB2B-DEC6-4DB1-A822-7EF311C03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588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161FC-40FE-47EB-BB86-6FE136DA5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9ABB6B-0F35-4285-AC01-AB1A5F4109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0D3FEF-CA46-4B6E-8425-BA1E92EB86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919F4B-C2E2-4326-A3E6-BA3CDEA224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076E0C-8757-4ADC-A5FA-97BB1EDFBC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701A99-B827-4D4E-A209-D57F16C57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D18D-77CC-4879-AE6C-3BFBAA15F04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3B6E18-9A26-4533-B0F3-13484B864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FD0DAF-16D4-4F0C-9F14-3ED4CE2B7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AB2B-DEC6-4DB1-A822-7EF311C03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356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35F92-7D23-43E8-8B15-92D401C96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9045B2-079D-4804-AAAF-85EA97235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D18D-77CC-4879-AE6C-3BFBAA15F04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228FEE-071A-441F-B1E3-17F7CF0DF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C6873C-6C2E-4FD5-98AA-7271FA110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AB2B-DEC6-4DB1-A822-7EF311C03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18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C79E49-BCAD-4EB8-AB29-BA9117ECC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D18D-77CC-4879-AE6C-3BFBAA15F04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146769-6C0D-45C5-AE5D-E0C394D43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BB23DD-D240-47ED-B0F3-A55CA6EF1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AB2B-DEC6-4DB1-A822-7EF311C03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94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86728-3B95-4D98-A53A-54CFEE81B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DF38D-B240-4AF4-B9A2-8BB2A92A6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0F2F45-239A-4B4C-8B98-9CFC35B1D2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AB07BE-A964-4F4F-9F5A-765394C88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D18D-77CC-4879-AE6C-3BFBAA15F04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BD2499-4B5C-42C3-965A-9EBC84186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D169A2-131F-4397-B05A-6434D3574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AB2B-DEC6-4DB1-A822-7EF311C03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132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B4BE2-A315-45DA-8174-071ED91A4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7FCAB5-79C6-48B1-853D-F4D7A5C53E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71D0F5-DFBD-4C38-BF68-AC82E86CA2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85355F-4BF5-4ED2-BEC4-E15137596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D18D-77CC-4879-AE6C-3BFBAA15F04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D10F9E-D70C-4900-9814-0691B59BA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87EF38-F6D2-4B9D-A33D-729D58E59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AB2B-DEC6-4DB1-A822-7EF311C03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908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461DAA-0482-4C4D-AF31-D56A496E6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CB20DF-F01C-412C-B2B6-D6DB9174E6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E8737D-0354-4F20-83E4-877155E0B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AD18D-77CC-4879-AE6C-3BFBAA15F042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0AF3E5-0B7E-4209-8377-D8CF2BECDC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9884C-5A60-4DD7-907A-CC8F111A23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7AB2B-DEC6-4DB1-A822-7EF311C03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31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48C558C-3B44-499F-986F-94D16EE72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9949" y="0"/>
            <a:ext cx="8218714" cy="1325563"/>
          </a:xfrm>
        </p:spPr>
        <p:txBody>
          <a:bodyPr/>
          <a:lstStyle/>
          <a:p>
            <a:r>
              <a:rPr lang="en-US" dirty="0"/>
              <a:t>Conditional Means for Binary Data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84A0550-1BAE-4AFD-BEAF-A0565D9784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8736725"/>
              </p:ext>
            </p:extLst>
          </p:nvPr>
        </p:nvGraphicFramePr>
        <p:xfrm>
          <a:off x="3232148" y="1407795"/>
          <a:ext cx="46291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3" imgW="3085920" imgH="609480" progId="Equation.DSMT4">
                  <p:embed/>
                </p:oleObj>
              </mc:Choice>
              <mc:Fallback>
                <p:oleObj name="Equation" r:id="rId3" imgW="308592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32148" y="1407795"/>
                        <a:ext cx="462915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6528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21C14CF2-0B94-422E-ACA8-0CBCFA0E7D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3125355"/>
              </p:ext>
            </p:extLst>
          </p:nvPr>
        </p:nvGraphicFramePr>
        <p:xfrm>
          <a:off x="654050" y="1097915"/>
          <a:ext cx="10622280" cy="3108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3" imgW="4686120" imgH="1371600" progId="Equation.DSMT4">
                  <p:embed/>
                </p:oleObj>
              </mc:Choice>
              <mc:Fallback>
                <p:oleObj name="Equation" r:id="rId3" imgW="4686120" imgH="1371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4050" y="1097915"/>
                        <a:ext cx="10622280" cy="3108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2185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DA5FD-D898-48AF-9E32-AC8D5F4D4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proceed as with means, except plot proportion positive (rate) by age groups.</a:t>
            </a:r>
          </a:p>
        </p:txBody>
      </p:sp>
    </p:spTree>
    <p:extLst>
      <p:ext uri="{BB962C8B-B14F-4D97-AF65-F5344CB8AC3E}">
        <p14:creationId xmlns:p14="http://schemas.microsoft.com/office/powerpoint/2010/main" val="1394045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B7CE5-09E4-46C3-AC4C-6A09AF2BD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Console" panose="020B0609040504020204" pitchFamily="49" charset="0"/>
              </a:rPr>
              <a:t>Create data set converting </a:t>
            </a:r>
            <a:r>
              <a:rPr lang="en-US" dirty="0" err="1">
                <a:latin typeface="Lucida Console" panose="020B0609040504020204" pitchFamily="49" charset="0"/>
              </a:rPr>
              <a:t>chd</a:t>
            </a:r>
            <a:r>
              <a:rPr lang="en-US" dirty="0">
                <a:latin typeface="Lucida Console" panose="020B0609040504020204" pitchFamily="49" charset="0"/>
              </a:rPr>
              <a:t> to numeric 0,1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B66848C-7BD5-4412-A4EF-8D71C43EBF10}"/>
              </a:ext>
            </a:extLst>
          </p:cNvPr>
          <p:cNvSpPr/>
          <p:nvPr/>
        </p:nvSpPr>
        <p:spPr>
          <a:xfrm>
            <a:off x="883085" y="2274838"/>
            <a:ext cx="912521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chd2018_a(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keep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age);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s5238.chd2018(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rename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oldchd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));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oldchd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"Developed </a:t>
            </a:r>
            <a:r>
              <a:rPr lang="en-US" sz="24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=chd2018_a;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tables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6113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A6A68-4BED-40AE-A4D9-8853DE975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Console" panose="020B0609040504020204" pitchFamily="49" charset="0"/>
              </a:rPr>
              <a:t>Form groups by age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CE9FD8F-9F92-4710-8F69-18B7433DCEA6}"/>
              </a:ext>
            </a:extLst>
          </p:cNvPr>
          <p:cNvSpPr/>
          <p:nvPr/>
        </p:nvSpPr>
        <p:spPr>
          <a:xfrm>
            <a:off x="294361" y="2274838"/>
            <a:ext cx="1161162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rank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=chd2018_a(keep=age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agegrps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groups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6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age;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ranks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agegrp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77056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4052C-6F70-4BB6-9701-7F60C5E65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Calculate average age and rate of </a:t>
            </a:r>
            <a:r>
              <a:rPr lang="en-US" dirty="0" err="1"/>
              <a:t>chd</a:t>
            </a:r>
            <a:r>
              <a:rPr lang="en-US" dirty="0"/>
              <a:t> by group.  Output to a file for graphing.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D633D03-60B9-48A2-8D1F-BA6BE70FD5F1}"/>
              </a:ext>
            </a:extLst>
          </p:cNvPr>
          <p:cNvSpPr/>
          <p:nvPr/>
        </p:nvSpPr>
        <p:spPr>
          <a:xfrm>
            <a:off x="1036320" y="2690336"/>
            <a:ext cx="81076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agegrps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nway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class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agegrp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=means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mean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means;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7370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D4B21-AA14-46F7-861D-A124FFFEE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Scatter plot of rate by average age in groups.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16C3A70-BBBA-4276-91F3-29899F75E83C}"/>
              </a:ext>
            </a:extLst>
          </p:cNvPr>
          <p:cNvSpPr/>
          <p:nvPr/>
        </p:nvSpPr>
        <p:spPr>
          <a:xfrm>
            <a:off x="288099" y="2828836"/>
            <a:ext cx="10515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sgplot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=means;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scatter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=age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8302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C766F97-E367-42D5-96D1-6F09DE5A9E64}"/>
              </a:ext>
            </a:extLst>
          </p:cNvPr>
          <p:cNvSpPr/>
          <p:nvPr/>
        </p:nvSpPr>
        <p:spPr>
          <a:xfrm>
            <a:off x="288099" y="2828836"/>
            <a:ext cx="10515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sgplot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=means;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series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=age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markers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markerattr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symbol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=triangle);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4E9D1D6-55F8-43CD-9DDC-1AADD4E3085B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 series plot of rate by average age in groups.</a:t>
            </a:r>
          </a:p>
        </p:txBody>
      </p:sp>
    </p:spTree>
    <p:extLst>
      <p:ext uri="{BB962C8B-B14F-4D97-AF65-F5344CB8AC3E}">
        <p14:creationId xmlns:p14="http://schemas.microsoft.com/office/powerpoint/2010/main" val="3843299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168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Lucida Console</vt:lpstr>
      <vt:lpstr>Office Theme</vt:lpstr>
      <vt:lpstr>Equation</vt:lpstr>
      <vt:lpstr>Conditional Means for Binary Data</vt:lpstr>
      <vt:lpstr>PowerPoint Presentation</vt:lpstr>
      <vt:lpstr>Now proceed as with means, except plot proportion positive (rate) by age groups.</vt:lpstr>
      <vt:lpstr>Create data set converting chd to numeric 0,1</vt:lpstr>
      <vt:lpstr>Form groups by age</vt:lpstr>
      <vt:lpstr>Calculate average age and rate of chd by group.  Output to a file for graphing.</vt:lpstr>
      <vt:lpstr>Scatter plot of rate by average age in groups.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 Means for Binary Data</dc:title>
  <dc:creator>Dan McGee</dc:creator>
  <cp:lastModifiedBy>Dan McGee</cp:lastModifiedBy>
  <cp:revision>8</cp:revision>
  <dcterms:created xsi:type="dcterms:W3CDTF">2018-03-01T15:51:58Z</dcterms:created>
  <dcterms:modified xsi:type="dcterms:W3CDTF">2018-03-26T16:56:37Z</dcterms:modified>
</cp:coreProperties>
</file>