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67" r:id="rId4"/>
    <p:sldId id="256" r:id="rId5"/>
    <p:sldId id="258" r:id="rId6"/>
    <p:sldId id="259" r:id="rId7"/>
    <p:sldId id="262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168EF-ADB7-43D6-BE77-CEA3AD1F5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80B025-CAD7-48FB-8C17-BB8322678D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4E1E38-D2FB-48DC-9930-7A2A600F7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F0DE-E89B-48B0-80B7-73C11193F6B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AE55DF-D6B0-43C2-B4C4-E53078733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12E08-CF91-4F41-8F6A-BE6621611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2001-B27E-47C5-8799-E39791076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51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CD204-EDC8-4995-AB53-A92B4980C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0EA172-DFEA-4E54-9F90-B5431CCB8A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DF74B-C67A-44A3-B49B-EEF9FDAF7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F0DE-E89B-48B0-80B7-73C11193F6B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CD0AD-F2DD-428A-985D-E24883B9F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61F39-481D-470F-A0B0-E4A28CEC1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2001-B27E-47C5-8799-E39791076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397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6DB229-BCF0-4EEB-AF89-858A297AB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130F1E-FEBC-49EE-ABB8-A16F47051B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C2576-9E76-4624-9AA5-37D7FD5F1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F0DE-E89B-48B0-80B7-73C11193F6B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598662-1B1E-40B1-B373-B26F95536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3F34D-9A26-4DEB-A77A-16A33ADD6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2001-B27E-47C5-8799-E39791076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234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03206-9EE9-4268-8544-407A3B254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15D63-0E36-4E10-B49B-123992434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DD117-A8BD-434C-8001-F9CF4C38D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F0DE-E89B-48B0-80B7-73C11193F6B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5A665-884B-48D5-BF95-F2FEA2FCC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203CE-4897-4A59-B7F0-37017F356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2001-B27E-47C5-8799-E39791076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37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1EC41-2950-41EB-BD00-4B6561446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009EB7-CBCE-40B2-AF88-22869A766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6ADD2-612A-4A5B-A095-0C70A19D8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F0DE-E89B-48B0-80B7-73C11193F6B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7143D-670B-48B4-9A64-555B91DC8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9A661-0F85-44FD-A41A-191D780AE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2001-B27E-47C5-8799-E39791076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8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B49BA-7C1B-449D-99D7-624641D5B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25EA1-996D-494E-9C8C-2F4A081144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6EFFAB-EC60-4A54-A680-A82D274BF4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1BB17A-05AD-4B38-A560-EB5155DBE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F0DE-E89B-48B0-80B7-73C11193F6B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48930-7D41-4E09-A2C7-679726ED8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140BC8-8C3A-4164-8169-F608DC6E9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2001-B27E-47C5-8799-E39791076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12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EC258-7A90-4C5E-9D45-E877D5695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0381EA-61DC-4788-9ED6-C136B146E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112B37-003F-452D-967D-657E0A82D1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19EE5D-EC85-4084-B54B-BA935E53F5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AA09D5-9741-4821-B37B-77F50BAAEB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86DE86-5948-40BE-ABAD-09BFC049F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F0DE-E89B-48B0-80B7-73C11193F6B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393E9-70FE-450B-AFC7-C70664D86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4E64AB-C3F7-48D4-A65F-D179AA44D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2001-B27E-47C5-8799-E39791076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490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FB90A-AE47-4B67-9F82-BF05440DD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A844F2-28B4-4DE9-977D-C31E10553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F0DE-E89B-48B0-80B7-73C11193F6B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8AEB97-1DCB-4952-A7BD-9D2892482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EFD908-34F9-40AB-A57E-E1D8C08E9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2001-B27E-47C5-8799-E39791076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697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5482BE-F632-47F1-BCC2-5AD3E1EA4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F0DE-E89B-48B0-80B7-73C11193F6B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23DF5B-9035-4E52-8CD3-5271B40B3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A9F01B-842E-4D53-AC01-226BDF982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2001-B27E-47C5-8799-E39791076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40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A3D22-1B48-438D-B46E-BC28A9F58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254B5-5B1E-4B22-A727-5BD0E4E4F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3341D2-578E-41C6-92D0-69D95BB57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A9D0D5-5A4D-4C05-8B11-B74E7DCC5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F0DE-E89B-48B0-80B7-73C11193F6B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FBDBC-C445-4D0B-B069-5ED172B6C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D9C4C7-CE96-45FD-A108-D68E98C08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2001-B27E-47C5-8799-E39791076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085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A0F4A-77C1-4400-A10B-A83BDCF06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09DD4C-812E-45BA-86C6-5D31D29A2D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69F4FB-5968-44E1-B499-AAD658A98B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0CF2BF-2513-4965-B0CA-9EFE09FEA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EF0DE-E89B-48B0-80B7-73C11193F6B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499A06-F5D7-4285-8987-1006991B2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4E9F84-2101-4678-9C53-633F067FD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2001-B27E-47C5-8799-E39791076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363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C75853-788F-4B7D-96F7-C65201B1F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8AE4D-3428-4610-8BAF-B73916C81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630972-169F-485C-8D8C-CD14694D24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EF0DE-E89B-48B0-80B7-73C11193F6B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6C27C1-9812-4774-BBC7-2C89DDCDD1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4B747-028D-45E9-9765-094B4A7C01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52001-B27E-47C5-8799-E39791076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31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png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45B63-7BDC-4D7E-8399-626C9A995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6077" y="2397125"/>
            <a:ext cx="5359400" cy="1325563"/>
          </a:xfrm>
        </p:spPr>
        <p:txBody>
          <a:bodyPr/>
          <a:lstStyle/>
          <a:p>
            <a:r>
              <a:rPr lang="en-US" dirty="0"/>
              <a:t>The Logistic Function</a:t>
            </a:r>
          </a:p>
        </p:txBody>
      </p:sp>
    </p:spTree>
    <p:extLst>
      <p:ext uri="{BB962C8B-B14F-4D97-AF65-F5344CB8AC3E}">
        <p14:creationId xmlns:p14="http://schemas.microsoft.com/office/powerpoint/2010/main" val="1164507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6541719D-E47A-427D-BC6B-5353ECD130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7500604"/>
              </p:ext>
            </p:extLst>
          </p:nvPr>
        </p:nvGraphicFramePr>
        <p:xfrm>
          <a:off x="2911337" y="1667704"/>
          <a:ext cx="4703587" cy="3383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3" imgW="1447560" imgH="1041120" progId="Equation.DSMT4">
                  <p:embed/>
                </p:oleObj>
              </mc:Choice>
              <mc:Fallback>
                <p:oleObj name="Equation" r:id="rId3" imgW="1447560" imgH="1041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11337" y="1667704"/>
                        <a:ext cx="4703587" cy="3383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AF69BB2A-63D9-4D5D-B6F8-27712F0E9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0853" y="9939"/>
            <a:ext cx="5274365" cy="1325563"/>
          </a:xfrm>
        </p:spPr>
        <p:txBody>
          <a:bodyPr/>
          <a:lstStyle/>
          <a:p>
            <a:r>
              <a:rPr lang="en-US" dirty="0"/>
              <a:t>The logistic function.</a:t>
            </a:r>
          </a:p>
        </p:txBody>
      </p:sp>
    </p:spTree>
    <p:extLst>
      <p:ext uri="{BB962C8B-B14F-4D97-AF65-F5344CB8AC3E}">
        <p14:creationId xmlns:p14="http://schemas.microsoft.com/office/powerpoint/2010/main" val="1259278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7B288-93B4-4A94-A747-DC5CF0FA1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the function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C8AF2C65-DFAA-405E-8191-4529F1D334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8152772"/>
              </p:ext>
            </p:extLst>
          </p:nvPr>
        </p:nvGraphicFramePr>
        <p:xfrm>
          <a:off x="6663690" y="479266"/>
          <a:ext cx="1234440" cy="1097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3" imgW="571320" imgH="507960" progId="Equation.DSMT4">
                  <p:embed/>
                </p:oleObj>
              </mc:Choice>
              <mc:Fallback>
                <p:oleObj name="Equation" r:id="rId3" imgW="57132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63690" y="479266"/>
                        <a:ext cx="1234440" cy="1097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04B6CC57-F5DB-47AE-8E7C-0254C4322176}"/>
              </a:ext>
            </a:extLst>
          </p:cNvPr>
          <p:cNvSpPr/>
          <p:nvPr/>
        </p:nvSpPr>
        <p:spPr>
          <a:xfrm>
            <a:off x="1259840" y="1937941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logistic;</a:t>
            </a:r>
          </a:p>
          <a:p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pl-PL" dirty="0">
                <a:solidFill>
                  <a:srgbClr val="0000FF"/>
                </a:solidFill>
                <a:latin typeface="Lucida Console" panose="020B0609040504020204" pitchFamily="49" charset="0"/>
              </a:rPr>
              <a:t>do</a:t>
            </a:r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 z=-</a:t>
            </a:r>
            <a:r>
              <a:rPr lang="pl-PL" b="1" dirty="0">
                <a:solidFill>
                  <a:srgbClr val="008080"/>
                </a:solidFill>
                <a:latin typeface="Lucida Console" panose="020B0609040504020204" pitchFamily="49" charset="0"/>
              </a:rPr>
              <a:t>8</a:t>
            </a:r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l-PL" dirty="0">
                <a:solidFill>
                  <a:srgbClr val="0000FF"/>
                </a:solidFill>
                <a:latin typeface="Lucida Console" panose="020B0609040504020204" pitchFamily="49" charset="0"/>
              </a:rPr>
              <a:t>to</a:t>
            </a:r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l-PL" b="1" dirty="0">
                <a:solidFill>
                  <a:srgbClr val="008080"/>
                </a:solidFill>
                <a:latin typeface="Lucida Console" panose="020B0609040504020204" pitchFamily="49" charset="0"/>
              </a:rPr>
              <a:t>8</a:t>
            </a:r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l-PL" dirty="0">
                <a:solidFill>
                  <a:srgbClr val="0000FF"/>
                </a:solidFill>
                <a:latin typeface="Lucida Console" panose="020B0609040504020204" pitchFamily="49" charset="0"/>
              </a:rPr>
              <a:t>by</a:t>
            </a:r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l-PL" b="1" dirty="0">
                <a:solidFill>
                  <a:srgbClr val="008080"/>
                </a:solidFill>
                <a:latin typeface="Lucida Console" panose="020B0609040504020204" pitchFamily="49" charset="0"/>
              </a:rPr>
              <a:t>.25</a:t>
            </a:r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	fz=</a:t>
            </a:r>
            <a:r>
              <a:rPr lang="pl-PL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/(</a:t>
            </a:r>
            <a:r>
              <a:rPr lang="pl-PL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+exp(-z));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sgplot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=logistic;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series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=z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fz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lineattrs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color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=red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thickness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xaxis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values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=(-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8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to 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8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by 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grid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yaxis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values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to 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by 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.1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grid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555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8B77563F-7769-44D7-8736-2E3135E754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951234"/>
              </p:ext>
            </p:extLst>
          </p:nvPr>
        </p:nvGraphicFramePr>
        <p:xfrm>
          <a:off x="10147830" y="238369"/>
          <a:ext cx="192358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3" imgW="1460160" imgH="1041120" progId="Equation.DSMT4">
                  <p:embed/>
                </p:oleObj>
              </mc:Choice>
              <mc:Fallback>
                <p:oleObj name="Equation" r:id="rId3" imgW="1460160" imgH="104112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6541719D-E47A-427D-BC6B-5353ECD130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147830" y="238369"/>
                        <a:ext cx="1923585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742E691F-9D52-448D-95C9-C0F1B5BAC0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443" y="539333"/>
            <a:ext cx="7802880" cy="585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762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4C2F1704-F695-43AB-8624-1F1FE68FBE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810984"/>
              </p:ext>
            </p:extLst>
          </p:nvPr>
        </p:nvGraphicFramePr>
        <p:xfrm>
          <a:off x="3149598" y="5038725"/>
          <a:ext cx="5851422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3" imgW="4470120" imgH="1396800" progId="Equation.DSMT4">
                  <p:embed/>
                </p:oleObj>
              </mc:Choice>
              <mc:Fallback>
                <p:oleObj name="Equation" r:id="rId3" imgW="4470120" imgH="13968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4C2F1704-F695-43AB-8624-1F1FE68FBE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49598" y="5038725"/>
                        <a:ext cx="5851422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12FF4F3F-38EA-48C1-BE86-0F47152DE2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7075" y="325973"/>
            <a:ext cx="5852160" cy="438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361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CB73AB5-DD0C-451F-A473-7534983157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658461"/>
              </p:ext>
            </p:extLst>
          </p:nvPr>
        </p:nvGraphicFramePr>
        <p:xfrm>
          <a:off x="375430" y="441569"/>
          <a:ext cx="11543586" cy="100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3" imgW="5829120" imgH="507960" progId="Equation.DSMT4">
                  <p:embed/>
                </p:oleObj>
              </mc:Choice>
              <mc:Fallback>
                <p:oleObj name="Equation" r:id="rId3" imgW="5829120" imgH="50796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2CB73AB5-DD0C-451F-A473-7534983157A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5430" y="441569"/>
                        <a:ext cx="11543586" cy="1005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5A2FEAAF-262A-4281-AFBC-D077016DEF11}"/>
              </a:ext>
            </a:extLst>
          </p:cNvPr>
          <p:cNvSpPr/>
          <p:nvPr/>
        </p:nvSpPr>
        <p:spPr>
          <a:xfrm>
            <a:off x="1195754" y="1993096"/>
            <a:ext cx="780756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b0=-6;</a:t>
            </a:r>
          </a:p>
          <a:p>
            <a:pPr lvl="0"/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b1=.10;</a:t>
            </a:r>
          </a:p>
          <a:p>
            <a:pPr lvl="0"/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pPr lvl="0"/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logistic;</a:t>
            </a:r>
          </a:p>
          <a:p>
            <a:pPr lvl="0"/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pl-PL" dirty="0">
                <a:solidFill>
                  <a:srgbClr val="0000FF"/>
                </a:solidFill>
                <a:latin typeface="Lucida Console" panose="020B0609040504020204" pitchFamily="49" charset="0"/>
              </a:rPr>
              <a:t>do</a:t>
            </a:r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 x=</a:t>
            </a:r>
            <a:r>
              <a:rPr lang="pl-PL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l-PL" dirty="0">
                <a:solidFill>
                  <a:srgbClr val="0000FF"/>
                </a:solidFill>
                <a:latin typeface="Lucida Console" panose="020B0609040504020204" pitchFamily="49" charset="0"/>
              </a:rPr>
              <a:t>to</a:t>
            </a:r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l-PL" b="1" dirty="0">
                <a:solidFill>
                  <a:srgbClr val="008080"/>
                </a:solidFill>
                <a:latin typeface="Lucida Console" panose="020B0609040504020204" pitchFamily="49" charset="0"/>
              </a:rPr>
              <a:t>125</a:t>
            </a:r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prob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exp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(&amp;b0+&amp;b1*x)/(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+exp(&amp;b0+&amp;b1*x));</a:t>
            </a:r>
          </a:p>
          <a:p>
            <a:pPr lvl="0"/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logit=log(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prob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/(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-prob));</a:t>
            </a:r>
          </a:p>
          <a:p>
            <a:pPr lvl="0"/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sgplot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=logistic;</a:t>
            </a:r>
          </a:p>
          <a:p>
            <a:pPr lvl="0"/>
            <a:r>
              <a:rPr lang="es-ES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s-ES" dirty="0">
                <a:solidFill>
                  <a:srgbClr val="0000FF"/>
                </a:solidFill>
                <a:latin typeface="Lucida Console" panose="020B0609040504020204" pitchFamily="49" charset="0"/>
              </a:rPr>
              <a:t>series</a:t>
            </a:r>
            <a:r>
              <a:rPr lang="es-E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s-ES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s-ES" dirty="0">
                <a:solidFill>
                  <a:srgbClr val="000000"/>
                </a:solidFill>
                <a:latin typeface="Lucida Console" panose="020B0609040504020204" pitchFamily="49" charset="0"/>
              </a:rPr>
              <a:t>=x </a:t>
            </a:r>
            <a:r>
              <a:rPr lang="es-ES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s-E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s-E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prob</a:t>
            </a:r>
            <a:r>
              <a:rPr lang="es-E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refline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.5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/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axis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=y;</a:t>
            </a:r>
          </a:p>
          <a:p>
            <a:pPr lvl="0"/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67575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CE048CC2-46C9-450C-9D23-1703AC2899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0252878"/>
              </p:ext>
            </p:extLst>
          </p:nvPr>
        </p:nvGraphicFramePr>
        <p:xfrm>
          <a:off x="597535" y="252094"/>
          <a:ext cx="11221453" cy="100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3" imgW="5663880" imgH="507960" progId="Equation.DSMT4">
                  <p:embed/>
                </p:oleObj>
              </mc:Choice>
              <mc:Fallback>
                <p:oleObj name="Equation" r:id="rId3" imgW="5663880" imgH="50796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CE048CC2-46C9-450C-9D23-1703AC28994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7535" y="252094"/>
                        <a:ext cx="11221453" cy="1005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FA5474D2-972F-4EE3-AF3D-A8638B329D45}"/>
              </a:ext>
            </a:extLst>
          </p:cNvPr>
          <p:cNvSpPr/>
          <p:nvPr/>
        </p:nvSpPr>
        <p:spPr>
          <a:xfrm>
            <a:off x="690907" y="1880166"/>
            <a:ext cx="10718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b0=6;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b1=-.10;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logistic;</a:t>
            </a:r>
          </a:p>
          <a:p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pl-PL" dirty="0">
                <a:solidFill>
                  <a:srgbClr val="0000FF"/>
                </a:solidFill>
                <a:latin typeface="Lucida Console" panose="020B0609040504020204" pitchFamily="49" charset="0"/>
              </a:rPr>
              <a:t>do</a:t>
            </a:r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 x=</a:t>
            </a:r>
            <a:r>
              <a:rPr lang="pl-PL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l-PL" dirty="0">
                <a:solidFill>
                  <a:srgbClr val="0000FF"/>
                </a:solidFill>
                <a:latin typeface="Lucida Console" panose="020B0609040504020204" pitchFamily="49" charset="0"/>
              </a:rPr>
              <a:t>to</a:t>
            </a:r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l-PL" b="1" dirty="0">
                <a:solidFill>
                  <a:srgbClr val="008080"/>
                </a:solidFill>
                <a:latin typeface="Lucida Console" panose="020B0609040504020204" pitchFamily="49" charset="0"/>
              </a:rPr>
              <a:t>125</a:t>
            </a:r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prob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exp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(&amp;b0+&amp;b1*x)/(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+exp(&amp;b0+&amp;b1*x));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logit=log(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prob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/(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-prob));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sgplot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=logistic;</a:t>
            </a:r>
          </a:p>
          <a:p>
            <a:r>
              <a:rPr lang="es-ES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s-ES" dirty="0">
                <a:solidFill>
                  <a:srgbClr val="0000FF"/>
                </a:solidFill>
                <a:latin typeface="Lucida Console" panose="020B0609040504020204" pitchFamily="49" charset="0"/>
              </a:rPr>
              <a:t>series</a:t>
            </a:r>
            <a:r>
              <a:rPr lang="es-E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s-ES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s-ES" dirty="0">
                <a:solidFill>
                  <a:srgbClr val="000000"/>
                </a:solidFill>
                <a:latin typeface="Lucida Console" panose="020B0609040504020204" pitchFamily="49" charset="0"/>
              </a:rPr>
              <a:t>=x </a:t>
            </a:r>
            <a:r>
              <a:rPr lang="es-ES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s-E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s-E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prob</a:t>
            </a:r>
            <a:r>
              <a:rPr lang="es-E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refline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.5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/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axis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=y;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888877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374BB5A2-9AFA-4D53-B537-31BE54A5F4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4140228"/>
              </p:ext>
            </p:extLst>
          </p:nvPr>
        </p:nvGraphicFramePr>
        <p:xfrm>
          <a:off x="1187767" y="191134"/>
          <a:ext cx="10165588" cy="100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3" imgW="5130720" imgH="507960" progId="Equation.DSMT4">
                  <p:embed/>
                </p:oleObj>
              </mc:Choice>
              <mc:Fallback>
                <p:oleObj name="Equation" r:id="rId3" imgW="5130720" imgH="50796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CE048CC2-46C9-450C-9D23-1703AC28994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7767" y="191134"/>
                        <a:ext cx="10165588" cy="1005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25C4B64A-C44D-47F8-80BC-FBB0EC537C32}"/>
              </a:ext>
            </a:extLst>
          </p:cNvPr>
          <p:cNvSpPr/>
          <p:nvPr/>
        </p:nvSpPr>
        <p:spPr>
          <a:xfrm>
            <a:off x="1076960" y="1305342"/>
            <a:ext cx="9458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b0=-2;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b1=0;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logistic;</a:t>
            </a:r>
          </a:p>
          <a:p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pl-PL" dirty="0">
                <a:solidFill>
                  <a:srgbClr val="0000FF"/>
                </a:solidFill>
                <a:latin typeface="Lucida Console" panose="020B0609040504020204" pitchFamily="49" charset="0"/>
              </a:rPr>
              <a:t>do</a:t>
            </a:r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 x=</a:t>
            </a:r>
            <a:r>
              <a:rPr lang="pl-PL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l-PL" dirty="0">
                <a:solidFill>
                  <a:srgbClr val="0000FF"/>
                </a:solidFill>
                <a:latin typeface="Lucida Console" panose="020B0609040504020204" pitchFamily="49" charset="0"/>
              </a:rPr>
              <a:t>to</a:t>
            </a:r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l-PL" b="1" dirty="0">
                <a:solidFill>
                  <a:srgbClr val="008080"/>
                </a:solidFill>
                <a:latin typeface="Lucida Console" panose="020B0609040504020204" pitchFamily="49" charset="0"/>
              </a:rPr>
              <a:t>125</a:t>
            </a:r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prob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exp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(&amp;b0+&amp;b1*x)/(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+exp(&amp;b0+&amp;b1*x));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sgplot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=logistic;</a:t>
            </a:r>
          </a:p>
          <a:p>
            <a:r>
              <a:rPr lang="es-ES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s-ES" dirty="0">
                <a:solidFill>
                  <a:srgbClr val="0000FF"/>
                </a:solidFill>
                <a:latin typeface="Lucida Console" panose="020B0609040504020204" pitchFamily="49" charset="0"/>
              </a:rPr>
              <a:t>series</a:t>
            </a:r>
            <a:r>
              <a:rPr lang="es-E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s-ES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s-ES" dirty="0">
                <a:solidFill>
                  <a:srgbClr val="000000"/>
                </a:solidFill>
                <a:latin typeface="Lucida Console" panose="020B0609040504020204" pitchFamily="49" charset="0"/>
              </a:rPr>
              <a:t>=x </a:t>
            </a:r>
            <a:r>
              <a:rPr lang="es-ES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s-E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s-E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prob</a:t>
            </a:r>
            <a:r>
              <a:rPr lang="es-E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123381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264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Lucida Console</vt:lpstr>
      <vt:lpstr>Office Theme</vt:lpstr>
      <vt:lpstr>Equation</vt:lpstr>
      <vt:lpstr>The Logistic Function</vt:lpstr>
      <vt:lpstr>The logistic function.</vt:lpstr>
      <vt:lpstr>Graph the function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McGee</dc:creator>
  <cp:lastModifiedBy>Dan McGee</cp:lastModifiedBy>
  <cp:revision>12</cp:revision>
  <dcterms:created xsi:type="dcterms:W3CDTF">2018-03-29T17:11:09Z</dcterms:created>
  <dcterms:modified xsi:type="dcterms:W3CDTF">2018-03-30T15:48:26Z</dcterms:modified>
</cp:coreProperties>
</file>