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9" r:id="rId4"/>
    <p:sldId id="256" r:id="rId5"/>
    <p:sldId id="257" r:id="rId6"/>
    <p:sldId id="270" r:id="rId7"/>
    <p:sldId id="259" r:id="rId8"/>
    <p:sldId id="261" r:id="rId9"/>
    <p:sldId id="260" r:id="rId10"/>
    <p:sldId id="262" r:id="rId11"/>
    <p:sldId id="263" r:id="rId12"/>
    <p:sldId id="264" r:id="rId13"/>
    <p:sldId id="266" r:id="rId14"/>
    <p:sldId id="26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08725-B8DE-4809-81C6-D55610315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A34D8-5EE9-4DEC-964E-66ED0A590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B61E8-650F-47D0-B5AA-3B3606C6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C2C66-3958-4D94-B10D-1ED353E0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4132F-B995-4BBD-9F69-72406FD1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FC89-6FC8-4DE1-BCB2-9B924C10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13204-79E2-4376-AA19-2466317C7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22657-C5DF-4006-A571-7CE01791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68ADC-CA5F-466B-B6A3-17ED32F4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04F1-E511-4DDB-80E1-26D0CBF0A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5121E2-F265-4F87-B15B-70DF1A320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F8DCB-1154-4291-AD5D-9714392C6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5F94-A775-4593-A6EB-FAD572F4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DEEF-9CF9-4A08-8884-095C7ABF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E31DA-2FE6-4B95-8331-36498F89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3C08-4AC3-43D0-8A89-0D6718E4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6F21C-2E0F-4854-994A-25FD4F56F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A1893-A73F-4A86-8F6A-982ED6CB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B7A54-3A9B-4E9D-881D-C5DDDECD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CB6D-9728-4180-AB54-F1265CD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1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946B-8B67-494D-B20F-3E46F7C2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E6BFB-448F-4C26-A65E-8A3F2F0E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917B7-62FE-43A2-8CBC-92E757F1E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AAF12-1114-4F58-A338-C80FCD15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02C76-F9BB-401D-B37E-6528FAAE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2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B5FFF-E372-4DD5-A888-AE5E11C92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9271-DFBF-44ED-99A6-0B89A1697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CB552-C5F6-46AC-9414-7CA897E66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CF131-AFA9-43D4-B90A-7E166BBE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169F-CB91-43E2-8ED0-AA29A982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91CDC-83EE-4F35-9D7E-F99370C0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6A75-75BC-466C-9587-F0D51914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6A565-E6E1-4EDC-98B2-BD0F877DA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14FDE-DD03-4588-A939-DC99C3F97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DC809-C34C-4952-BC59-43E4AD6F8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56E4D-88E3-461C-BA56-9D5F6AD12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AAB125-0645-4BB3-8955-FA8B0457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A6F060-41D4-4134-8E46-B03BB900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3A5E3-3571-4FF4-9B4E-C97CD531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9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B466-04FB-49CA-9765-A9E62666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FA656-A7F3-4E70-A9F7-613437AE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06337-AF11-4C25-B5E6-7E9F2C57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B2FBC-1FDB-45DB-ABFF-78368603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6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BBD0F-BD2F-4A14-B932-E060FA78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E96AC9-7E6C-481B-B588-C6A5E547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A567B-7A07-4051-9B6B-1A382CEF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3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A2B4E-51F8-43A8-B56B-B46F1835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76780-2B67-44B6-AE18-11D2232AD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D7DD4-04E1-48CD-9B68-13806B452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4837C-91C5-4972-B513-D4D4B78C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CF11A-FC99-4A3C-AFC0-6FD6B4D4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56735-0BF0-4542-95A7-32CD2A6F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D352C-BF81-4D91-BBAF-27EB125E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2C3AC-9D1E-4882-8EC0-9534F7277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02B5B-0742-4010-B09A-B80B0DA68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B0ED6-121C-4BD2-8187-B985AAFE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04128-4536-447E-ABB6-617F26C3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639CA-06EA-477F-9698-A241FBE5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84D98-358A-46ED-A00D-BF0C0882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F5867-2A32-4C9F-978E-BCFD50D10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3C608-72CC-448C-B5F9-5BF775D91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06C0-A2A5-40B4-B6E6-B48671A7473A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12CE7-838C-4B71-A162-F0E17C142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A9540-FB73-44F3-B575-C891583BD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4AAE-866B-480E-A742-7B7D188C0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3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A5E15-B7D7-4152-861D-87E064A7B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454" y="2297834"/>
            <a:ext cx="4003964" cy="1325563"/>
          </a:xfrm>
        </p:spPr>
        <p:txBody>
          <a:bodyPr/>
          <a:lstStyle/>
          <a:p>
            <a:r>
              <a:rPr lang="en-US" dirty="0"/>
              <a:t>Graphing Logits</a:t>
            </a:r>
          </a:p>
        </p:txBody>
      </p:sp>
    </p:spTree>
    <p:extLst>
      <p:ext uri="{BB962C8B-B14F-4D97-AF65-F5344CB8AC3E}">
        <p14:creationId xmlns:p14="http://schemas.microsoft.com/office/powerpoint/2010/main" val="609899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F52C8F-B723-4383-8ED4-DC13E44540C1}"/>
              </a:ext>
            </a:extLst>
          </p:cNvPr>
          <p:cNvSpPr/>
          <p:nvPr/>
        </p:nvSpPr>
        <p:spPr>
          <a:xfrm>
            <a:off x="374469" y="1114433"/>
            <a:ext cx="113472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/*calculate logits*/</a:t>
            </a:r>
            <a:endParaRPr lang="en-US" sz="2400" b="1" dirty="0">
              <a:solidFill>
                <a:srgbClr val="00008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Bins;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Bins;</a:t>
            </a:r>
          </a:p>
          <a:p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Logit=log((num_chd+</a:t>
            </a:r>
            <a:r>
              <a:rPr lang="pt-BR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)/(binsize-num_chd+</a:t>
            </a:r>
            <a:r>
              <a:rPr lang="pt-BR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 Bins;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510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E8CB16-2F9A-406A-8021-6B930FE52D43}"/>
              </a:ext>
            </a:extLst>
          </p:cNvPr>
          <p:cNvSpPr/>
          <p:nvPr/>
        </p:nvSpPr>
        <p:spPr>
          <a:xfrm>
            <a:off x="166255" y="1455237"/>
            <a:ext cx="120257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/*graph logits*/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=Bins;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=logit /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markerattrs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=(symbol=asterisk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=blue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=logit;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"Estimated Logit Plot of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 vs Age"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5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6A3EC3-B6EE-46E2-8254-7AC49AD05FD8}"/>
              </a:ext>
            </a:extLst>
          </p:cNvPr>
          <p:cNvSpPr/>
          <p:nvPr/>
        </p:nvSpPr>
        <p:spPr>
          <a:xfrm>
            <a:off x="0" y="612844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008000"/>
                </a:solidFill>
                <a:latin typeface="Lucida Console" panose="020B0609040504020204" pitchFamily="49" charset="0"/>
              </a:rPr>
              <a:t>/*An aside -- it's easier if you know SQL*/</a:t>
            </a:r>
            <a:endParaRPr lang="en-US" b="1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sum(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num_chd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mean(age)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age,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n(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log((calculated num_chd+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)/(calculated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 calculated num_chd+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logit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Ranks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group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*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bins;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sgscatter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=Bins;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Logit*Age /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markerattrs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=(symbol=asterisk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=blue size=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"Estimated Logit Plot of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 vs Age"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5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1B806-87C9-4972-B54A-C557FFD1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809" y="2079625"/>
            <a:ext cx="10515600" cy="1325563"/>
          </a:xfrm>
        </p:spPr>
        <p:txBody>
          <a:bodyPr/>
          <a:lstStyle/>
          <a:p>
            <a:r>
              <a:rPr lang="en-US" dirty="0"/>
              <a:t>A macro for producing logit plots</a:t>
            </a:r>
          </a:p>
        </p:txBody>
      </p:sp>
    </p:spTree>
    <p:extLst>
      <p:ext uri="{BB962C8B-B14F-4D97-AF65-F5344CB8AC3E}">
        <p14:creationId xmlns:p14="http://schemas.microsoft.com/office/powerpoint/2010/main" val="93905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D67ED9-DB5A-4E6D-86C5-E9F244541D5A}"/>
              </a:ext>
            </a:extLst>
          </p:cNvPr>
          <p:cNvSpPr/>
          <p:nvPr/>
        </p:nvSpPr>
        <p:spPr>
          <a:xfrm>
            <a:off x="304800" y="214432"/>
            <a:ext cx="1209620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%macro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=,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,indepvar=,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proc rank data=&amp;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groups=&amp;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out=Ranks;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ranks Bin;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create table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as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select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avg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as mean label=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"Mean of group"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sum(&amp;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as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num_chd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label=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of Events"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count(*) as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label=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at Risk"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	log((calculated num_chd+</a:t>
            </a:r>
            <a:r>
              <a:rPr lang="pt-BR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)/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(calculated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-calculated num_chd+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)) as logit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from ranks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group by bin;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quit;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sgscatter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data=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plot Logit*mean /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markerattrs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=(symbol=asterisk color=blue size=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title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"Estimated Logit Plot &amp;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indepvar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title;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22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1B3AE3-A276-4041-A9D1-A1FD1F96646A}"/>
              </a:ext>
            </a:extLst>
          </p:cNvPr>
          <p:cNvSpPr/>
          <p:nvPr/>
        </p:nvSpPr>
        <p:spPr>
          <a:xfrm>
            <a:off x="365759" y="2136339"/>
            <a:ext cx="117652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		  age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5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8BA3-1404-4797-A1F3-D3DE2BA12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29" y="1"/>
            <a:ext cx="10990218" cy="1002632"/>
          </a:xfrm>
        </p:spPr>
        <p:txBody>
          <a:bodyPr>
            <a:normAutofit/>
          </a:bodyPr>
          <a:lstStyle/>
          <a:p>
            <a:r>
              <a:rPr lang="en-US" dirty="0"/>
              <a:t>Graphing Proportion Positive (Rates)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3CAC12-81F3-4F5A-8CF3-47215197B1E9}"/>
              </a:ext>
            </a:extLst>
          </p:cNvPr>
          <p:cNvSpPr/>
          <p:nvPr/>
        </p:nvSpPr>
        <p:spPr>
          <a:xfrm>
            <a:off x="495929" y="1243135"/>
            <a:ext cx="10671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=chd2018_a(keep=age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=means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markerattr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symbol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=triangle);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1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629C333-D38C-477D-B464-947E306E34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01674"/>
              </p:ext>
            </p:extLst>
          </p:nvPr>
        </p:nvGraphicFramePr>
        <p:xfrm>
          <a:off x="1944901" y="2273015"/>
          <a:ext cx="6810453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3377880" imgH="634680" progId="Equation.DSMT4">
                  <p:embed/>
                </p:oleObj>
              </mc:Choice>
              <mc:Fallback>
                <p:oleObj name="Equation" r:id="rId3" imgW="3377880" imgH="6346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2988CC3-835D-4670-B5FA-53704FA6B9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4901" y="2273015"/>
                        <a:ext cx="6810453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78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6FA6AE-08CF-4A93-8C60-897CE850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632" y="0"/>
            <a:ext cx="4126832" cy="1325563"/>
          </a:xfrm>
        </p:spPr>
        <p:txBody>
          <a:bodyPr/>
          <a:lstStyle/>
          <a:p>
            <a:r>
              <a:rPr lang="en-US" dirty="0"/>
              <a:t>Graphing Logits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A19E4DB-5591-433E-873F-061B3837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26" y="1870065"/>
            <a:ext cx="10908632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Form Groups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	By ``hand.'' E.g. 5 year age groups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	Specified number of groups using </a:t>
            </a:r>
            <a:r>
              <a:rPr kumimoji="0" lang="en-US" altLang="en-US" sz="28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Proc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Rank.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Calculate </a:t>
            </a:r>
            <a:r>
              <a:rPr kumimoji="0" lang="en-US" altLang="en-US" sz="28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logits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within groups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8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Create a scatter plot of </a:t>
            </a:r>
            <a:r>
              <a:rPr lang="en-US" altLang="en-US" sz="2800" dirty="0">
                <a:solidFill>
                  <a:srgbClr val="000000"/>
                </a:solidFill>
              </a:rPr>
              <a:t>calculated </a:t>
            </a:r>
            <a:r>
              <a:rPr kumimoji="0" lang="en-US" altLang="en-US" sz="28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logits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by the mean of the independent variable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592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ABD0-9571-4F56-847B-E83002C4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5484" y="10391"/>
            <a:ext cx="4006516" cy="1325563"/>
          </a:xfrm>
        </p:spPr>
        <p:txBody>
          <a:bodyPr/>
          <a:lstStyle/>
          <a:p>
            <a:r>
              <a:rPr lang="en-US" dirty="0"/>
              <a:t>Empirical logits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AB02F64-90CF-4B76-81E1-F9081ADC0A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663697"/>
              </p:ext>
            </p:extLst>
          </p:nvPr>
        </p:nvGraphicFramePr>
        <p:xfrm>
          <a:off x="312882" y="145472"/>
          <a:ext cx="9352559" cy="640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5829120" imgH="3987720" progId="Equation.DSMT4">
                  <p:embed/>
                </p:oleObj>
              </mc:Choice>
              <mc:Fallback>
                <p:oleObj name="Equation" r:id="rId3" imgW="5829120" imgH="3987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882" y="145472"/>
                        <a:ext cx="9352559" cy="640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88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35AB-480D-4CAD-8E76-9F04BBDC7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136" y="2526434"/>
            <a:ext cx="5697682" cy="1325563"/>
          </a:xfrm>
        </p:spPr>
        <p:txBody>
          <a:bodyPr/>
          <a:lstStyle/>
          <a:p>
            <a:r>
              <a:rPr lang="en-US" dirty="0"/>
              <a:t>Graphic Logits in SAS</a:t>
            </a:r>
          </a:p>
        </p:txBody>
      </p:sp>
    </p:spTree>
    <p:extLst>
      <p:ext uri="{BB962C8B-B14F-4D97-AF65-F5344CB8AC3E}">
        <p14:creationId xmlns:p14="http://schemas.microsoft.com/office/powerpoint/2010/main" val="80173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D2DB1-C33D-47F5-B044-F14AF9DABBE1}"/>
              </a:ext>
            </a:extLst>
          </p:cNvPr>
          <p:cNvSpPr/>
          <p:nvPr/>
        </p:nvSpPr>
        <p:spPr>
          <a:xfrm>
            <a:off x="696191" y="1616528"/>
            <a:ext cx="901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/*create analytic data*/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chd,age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72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BC04A8-33B8-4C30-ADCE-4E9205F7EF9C}"/>
              </a:ext>
            </a:extLst>
          </p:cNvPr>
          <p:cNvSpPr/>
          <p:nvPr/>
        </p:nvSpPr>
        <p:spPr>
          <a:xfrm>
            <a:off x="976745" y="1170122"/>
            <a:ext cx="100791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/*form groups*/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=6;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=Ranks(keep=bin 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663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8D3116-AC38-48DD-83E3-9298253C690E}"/>
              </a:ext>
            </a:extLst>
          </p:cNvPr>
          <p:cNvSpPr/>
          <p:nvPr/>
        </p:nvSpPr>
        <p:spPr>
          <a:xfrm>
            <a:off x="155863" y="522072"/>
            <a:ext cx="115131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/*create info to graph logits*/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=Bins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sum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num_chd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	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(Age)=Age;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=Bins;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54364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200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Lucida Console</vt:lpstr>
      <vt:lpstr>Office Theme</vt:lpstr>
      <vt:lpstr>MathType 6.0 Equation</vt:lpstr>
      <vt:lpstr>Equation</vt:lpstr>
      <vt:lpstr>Graphing Logits</vt:lpstr>
      <vt:lpstr>Graphing Proportion Positive (Rates)</vt:lpstr>
      <vt:lpstr>PowerPoint Presentation</vt:lpstr>
      <vt:lpstr>Graphing Logits</vt:lpstr>
      <vt:lpstr>Empirical logits</vt:lpstr>
      <vt:lpstr>Graphic Logits in SAS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macro for producing logit plots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Logits</dc:title>
  <dc:creator>Dan McGee</dc:creator>
  <cp:lastModifiedBy>Dan McGee</cp:lastModifiedBy>
  <cp:revision>16</cp:revision>
  <dcterms:created xsi:type="dcterms:W3CDTF">2018-03-26T17:21:15Z</dcterms:created>
  <dcterms:modified xsi:type="dcterms:W3CDTF">2018-03-30T18:05:04Z</dcterms:modified>
</cp:coreProperties>
</file>