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B5D4-C33B-4211-A014-4E2E43F93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345629-9850-4F63-AF88-A7846E971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80116-5F26-4B2A-912D-3E86DFE42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BCB3B-0794-48F7-902F-CC367E2C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BFCD9-4E47-4597-B613-F230E18A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ABBC9-0415-4BF7-A7F6-927910BF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7591E-2312-405E-85DF-B36D289F4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37A43-DFEB-4823-985A-42F3F177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08A4B-B6C4-4D88-9030-C30CA754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6E9DC-60FF-4DE3-9E91-3D3C0CE37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6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819613-3C96-48D2-A7B9-576D47C52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5A659-3C2E-4550-9592-46A983464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AFEAE-6257-47F3-A3FB-C09692B7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F3321-ABCC-4108-80EC-77D4B5B3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47AB2-9495-4830-B513-B1B48BD7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5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28847-03AC-4B3F-B3F8-42D02B429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35A4-5792-42E5-893F-CBE654BDD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594FE-6BE7-446D-8F0A-B1A0E0F67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E0B14-75F8-4A8D-8F8C-71247CE6B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5614C-8A73-41A2-8888-582778C36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2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AE9B4-6587-4E0E-8DF1-BD6238558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3BC75-FC3A-479A-8352-D5E976B2F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74F50-54EC-41B1-BEE2-FAE4E932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0DD4B-11FF-4AB1-9CAE-035BB1D0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103B3-4664-491B-8D50-C1C8A544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93B3C-D4E8-4A70-A828-A3BC1227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9CBB6-6865-41E5-983C-9EE700F66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D9B59-06F3-4A72-8B85-687159CA8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D294F-5422-4798-90B2-69F35ACD7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5D870-62A5-49B0-8D0D-CF9920A29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5ECB4-9777-4D89-8AA8-F9BB60059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A94BE-D08E-41A2-BC25-E327EC0E8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A1FDE-4852-455F-93B4-1B6F1E244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C98D89-20FC-43D0-B280-F31C14E72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30A554-F024-4445-9763-80D4CE0F9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D41AA0-360F-4DBE-B210-0A0FA7BC5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E9213F-FB99-4FA8-A427-AB0071D47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3A89A-15BC-4D19-A2FB-40CBD5A2E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6EF87-F9C6-45F5-8A98-A72E347B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89925-6E9E-49E9-A042-73D7A38C2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79AB81-C27F-4F27-BC1E-BA68AA35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31601-0A76-48DC-B35D-E32C2F189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93855-EFC6-413F-AA28-75482CB7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5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95DC60-5D16-47C3-846A-E31CB74BF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BD14D1-72E9-425D-95D7-E07501873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D0B8B-9C84-446B-90A9-AEED86DE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3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86D81-46CB-4032-BE22-3F82562C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084AC-1B06-4500-889F-8FC1F5619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1AABB-BF3D-4EDB-B2DF-BB246069A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D000C-867E-4A80-8B3A-5E614414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A23D1-E610-4630-9E9D-2D259BA1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9813A-FABB-4A34-9B4A-8BFE853A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4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8BD4D-7882-4380-B097-41B980EC9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EED24-587E-4795-8BB4-2A175E44B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E6351-A984-4200-8F50-FC3666B0A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D154B-9F4F-4C17-B17B-CA992A9E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B7CCC-8F54-4B85-9A80-D07DF3DD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26936-2278-42B3-A737-2FEB42D6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7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ECFA94-FAAD-4307-B440-BE96E7709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C77E0-A861-4546-A2E9-E538FC3C0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9BE14-C594-4136-A390-C34C1217D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5A9F7-8056-4B3D-B614-05719C4D331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8D9D8-7D92-4D38-82CA-012DC15752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DA8A5-1A0F-45E7-8E1B-A1F05035D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7B21A-1102-4AA6-8879-1930D337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E8801-7093-4E5C-B6FD-833B6F1D0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829" y="177550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Maximum Likelihood  -- </a:t>
            </a:r>
            <a:br>
              <a:rPr lang="en-US" dirty="0"/>
            </a:br>
            <a:r>
              <a:rPr lang="en-US" dirty="0"/>
              <a:t>A Review</a:t>
            </a:r>
          </a:p>
        </p:txBody>
      </p:sp>
    </p:spTree>
    <p:extLst>
      <p:ext uri="{BB962C8B-B14F-4D97-AF65-F5344CB8AC3E}">
        <p14:creationId xmlns:p14="http://schemas.microsoft.com/office/powerpoint/2010/main" val="420930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D250-CDE1-42CF-9598-3A4F03D2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simple Example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154DAC-4C87-4442-B33F-8FCBB3816E84}"/>
              </a:ext>
            </a:extLst>
          </p:cNvPr>
          <p:cNvSpPr/>
          <p:nvPr/>
        </p:nvSpPr>
        <p:spPr>
          <a:xfrm>
            <a:off x="661851" y="179084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Select 10 random people and ask them whether they support a particular candidate.   The results: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702CBA4-FAC2-4806-970D-2DFD53B178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385422"/>
              </p:ext>
            </p:extLst>
          </p:nvPr>
        </p:nvGraphicFramePr>
        <p:xfrm>
          <a:off x="41148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336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7426F10-B17E-4E6D-B389-F8CD427EBC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3111"/>
              </p:ext>
            </p:extLst>
          </p:nvPr>
        </p:nvGraphicFramePr>
        <p:xfrm>
          <a:off x="5029200" y="2911158"/>
          <a:ext cx="2548128" cy="3474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" imgW="1676160" imgH="2286000" progId="Equation.DSMT4">
                  <p:embed/>
                </p:oleObj>
              </mc:Choice>
              <mc:Fallback>
                <p:oleObj name="Equation" r:id="rId5" imgW="1676160" imgH="2286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29200" y="2911158"/>
                        <a:ext cx="2548128" cy="3474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30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DEE5D39-7A86-4D13-B54D-ACCAADF186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611643"/>
              </p:ext>
            </p:extLst>
          </p:nvPr>
        </p:nvGraphicFramePr>
        <p:xfrm>
          <a:off x="548501" y="1171571"/>
          <a:ext cx="2548128" cy="3474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1676160" imgH="2286000" progId="Equation.DSMT4">
                  <p:embed/>
                </p:oleObj>
              </mc:Choice>
              <mc:Fallback>
                <p:oleObj name="Equation" r:id="rId3" imgW="1676160" imgH="22860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7426F10-B17E-4E6D-B389-F8CD427EBC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501" y="1171571"/>
                        <a:ext cx="2548128" cy="3474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6DC5BEB-9B0D-46DC-BDEA-55F30FFB8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381" y="1348418"/>
            <a:ext cx="7493000" cy="1325563"/>
          </a:xfrm>
        </p:spPr>
        <p:txBody>
          <a:bodyPr/>
          <a:lstStyle/>
          <a:p>
            <a:r>
              <a:rPr lang="en-US" dirty="0"/>
              <a:t>Likelihood=</a:t>
            </a:r>
            <a:r>
              <a:rPr lang="en-US" dirty="0" err="1"/>
              <a:t>Pr</a:t>
            </a:r>
            <a:r>
              <a:rPr lang="en-US" dirty="0"/>
              <a:t>(Sample)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21DC517-2DFE-4AF1-B4D3-C6799E32D1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763230"/>
              </p:ext>
            </p:extLst>
          </p:nvPr>
        </p:nvGraphicFramePr>
        <p:xfrm>
          <a:off x="379591" y="5164451"/>
          <a:ext cx="1075944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5" imgW="4483080" imgH="228600" progId="Equation.DSMT4">
                  <p:embed/>
                </p:oleObj>
              </mc:Choice>
              <mc:Fallback>
                <p:oleObj name="Equation" r:id="rId5" imgW="4483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9591" y="5164451"/>
                        <a:ext cx="10759440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4F4EE9-048C-483A-964F-642BEBBDD3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08000"/>
              </p:ext>
            </p:extLst>
          </p:nvPr>
        </p:nvGraphicFramePr>
        <p:xfrm>
          <a:off x="4033381" y="3320093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33381" y="3320093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60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B4BB-EA93-4CF0-90B8-6FEA88CD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440" y="0"/>
            <a:ext cx="4587240" cy="1325563"/>
          </a:xfrm>
        </p:spPr>
        <p:txBody>
          <a:bodyPr/>
          <a:lstStyle/>
          <a:p>
            <a:r>
              <a:rPr lang="en-US" dirty="0"/>
              <a:t>More succinctly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00DC5CF-ED24-443F-A0D2-3B7D98E81B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016137"/>
              </p:ext>
            </p:extLst>
          </p:nvPr>
        </p:nvGraphicFramePr>
        <p:xfrm>
          <a:off x="792163" y="2312988"/>
          <a:ext cx="923766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" imgW="2908080" imgH="431640" progId="Equation.DSMT4">
                  <p:embed/>
                </p:oleObj>
              </mc:Choice>
              <mc:Fallback>
                <p:oleObj name="Equation" r:id="rId3" imgW="2908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2163" y="2312988"/>
                        <a:ext cx="9237662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9015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4C19A5-44BE-4BA7-B8EC-AEA947A941E3}"/>
              </a:ext>
            </a:extLst>
          </p:cNvPr>
          <p:cNvSpPr/>
          <p:nvPr/>
        </p:nvSpPr>
        <p:spPr>
          <a:xfrm>
            <a:off x="790414" y="1182231"/>
            <a:ext cx="835358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likelihood;</a:t>
            </a:r>
          </a:p>
          <a:p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p=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.8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.01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likelihood=p**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4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*(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-p)**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6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=likelihood;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=p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=likelihood;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.4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=x;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9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ED0FA-BF4C-48EB-A106-7BF607533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" y="212725"/>
            <a:ext cx="1118108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It is easier, both mathematically and computationally  to work of the logarithm of the likelihood: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65DD958-0998-483B-93D2-F8D4DAB8A4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258679"/>
              </p:ext>
            </p:extLst>
          </p:nvPr>
        </p:nvGraphicFramePr>
        <p:xfrm>
          <a:off x="187325" y="2312988"/>
          <a:ext cx="104473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3288960" imgH="431640" progId="Equation.DSMT4">
                  <p:embed/>
                </p:oleObj>
              </mc:Choice>
              <mc:Fallback>
                <p:oleObj name="Equation" r:id="rId3" imgW="3288960" imgH="4316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00DC5CF-ED24-443F-A0D2-3B7D98E81B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325" y="2312988"/>
                        <a:ext cx="10447338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1256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122135-4AC0-4FAA-8044-31342060ED6F}"/>
              </a:ext>
            </a:extLst>
          </p:cNvPr>
          <p:cNvSpPr/>
          <p:nvPr/>
        </p:nvSpPr>
        <p:spPr>
          <a:xfrm>
            <a:off x="379708" y="782122"/>
            <a:ext cx="876429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likelihood;</a:t>
            </a:r>
          </a:p>
          <a:p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p=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.8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.01</a:t>
            </a:r>
            <a:r>
              <a:rPr lang="pl-PL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likelihood=p**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4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*(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-p)**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6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loglik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=log(likelihood);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=likelihood;</a:t>
            </a:r>
          </a:p>
          <a:p>
            <a:r>
              <a:rPr lang="es-E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s-E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s-E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s-E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s-E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=p </a:t>
            </a:r>
            <a:r>
              <a:rPr lang="es-E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s-E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s-E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loglik</a:t>
            </a:r>
            <a:r>
              <a:rPr lang="es-E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.4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=x;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3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9FCF3-0B39-4899-BB5C-BE7B7569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81" y="0"/>
            <a:ext cx="11235637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the values of the parameters that maximize the log likelihood when there is a closed for solution.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FEEADE-9C08-4F8A-A9A4-CA5F5001A07D}"/>
              </a:ext>
            </a:extLst>
          </p:cNvPr>
          <p:cNvSpPr/>
          <p:nvPr/>
        </p:nvSpPr>
        <p:spPr>
          <a:xfrm>
            <a:off x="1861666" y="3429000"/>
            <a:ext cx="79042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Take derivative(s) </a:t>
            </a:r>
            <a:r>
              <a:rPr lang="en-US" sz="4000" dirty="0" err="1"/>
              <a:t>wrt</a:t>
            </a:r>
            <a:r>
              <a:rPr lang="en-US" sz="4000" dirty="0"/>
              <a:t> parameters</a:t>
            </a:r>
          </a:p>
          <a:p>
            <a:endParaRPr lang="en-US" sz="4000" dirty="0"/>
          </a:p>
          <a:p>
            <a:r>
              <a:rPr lang="en-US" sz="4000" dirty="0"/>
              <a:t>Set equal to zero</a:t>
            </a:r>
          </a:p>
          <a:p>
            <a:endParaRPr lang="en-US" sz="4000" dirty="0"/>
          </a:p>
          <a:p>
            <a:r>
              <a:rPr lang="en-US" sz="4000" dirty="0"/>
              <a:t>Solve</a:t>
            </a:r>
          </a:p>
          <a:p>
            <a:endParaRPr lang="en-US" sz="40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E5B0937-8025-4A3B-869A-840DFAB0DB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072897"/>
              </p:ext>
            </p:extLst>
          </p:nvPr>
        </p:nvGraphicFramePr>
        <p:xfrm>
          <a:off x="872333" y="1691481"/>
          <a:ext cx="696489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3288960" imgH="431640" progId="Equation.DSMT4">
                  <p:embed/>
                </p:oleObj>
              </mc:Choice>
              <mc:Fallback>
                <p:oleObj name="Equation" r:id="rId3" imgW="3288960" imgH="4316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65DD958-0998-483B-93D2-F8D4DAB8A4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2333" y="1691481"/>
                        <a:ext cx="696489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5261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5BDB-FF92-44FE-98CC-D88E40DD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840" y="0"/>
            <a:ext cx="5928360" cy="1325563"/>
          </a:xfrm>
        </p:spPr>
        <p:txBody>
          <a:bodyPr/>
          <a:lstStyle/>
          <a:p>
            <a:r>
              <a:rPr lang="en-US" dirty="0"/>
              <a:t>For our simple example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C47ECF8-DB0A-4D7E-87A8-511037FB35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903348"/>
              </p:ext>
            </p:extLst>
          </p:nvPr>
        </p:nvGraphicFramePr>
        <p:xfrm>
          <a:off x="3337560" y="1481138"/>
          <a:ext cx="3352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Equation" r:id="rId3" imgW="1676160" imgH="228600" progId="Equation.DSMT4">
                  <p:embed/>
                </p:oleObj>
              </mc:Choice>
              <mc:Fallback>
                <p:oleObj name="Equation" r:id="rId3" imgW="1676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7560" y="1481138"/>
                        <a:ext cx="3352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203E5B5-4618-4EC8-8028-B87DA3D7E3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42576"/>
              </p:ext>
            </p:extLst>
          </p:nvPr>
        </p:nvGraphicFramePr>
        <p:xfrm>
          <a:off x="3337560" y="1938338"/>
          <a:ext cx="358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Equation" r:id="rId5" imgW="1790640" imgH="228600" progId="Equation.DSMT4">
                  <p:embed/>
                </p:oleObj>
              </mc:Choice>
              <mc:Fallback>
                <p:oleObj name="Equation" r:id="rId5" imgW="1790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37560" y="1938338"/>
                        <a:ext cx="3581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01E1A58-3B53-4825-A9C2-FA1575B28E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137011"/>
              </p:ext>
            </p:extLst>
          </p:nvPr>
        </p:nvGraphicFramePr>
        <p:xfrm>
          <a:off x="3337560" y="1096963"/>
          <a:ext cx="419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7" imgW="2095200" imgH="228600" progId="Equation.DSMT4">
                  <p:embed/>
                </p:oleObj>
              </mc:Choice>
              <mc:Fallback>
                <p:oleObj name="Equation" r:id="rId7" imgW="2095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37560" y="1096963"/>
                        <a:ext cx="419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10E80DC-FA9A-461A-91F3-D16BD7B264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46466"/>
              </p:ext>
            </p:extLst>
          </p:nvPr>
        </p:nvGraphicFramePr>
        <p:xfrm>
          <a:off x="2702560" y="2695258"/>
          <a:ext cx="546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9" imgW="2730240" imgH="228600" progId="Equation.DSMT4">
                  <p:embed/>
                </p:oleObj>
              </mc:Choice>
              <mc:Fallback>
                <p:oleObj name="Equation" r:id="rId9" imgW="2730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02560" y="2695258"/>
                        <a:ext cx="5461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85CBF1F-33CF-4761-8590-662E4264F2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739923"/>
              </p:ext>
            </p:extLst>
          </p:nvPr>
        </p:nvGraphicFramePr>
        <p:xfrm>
          <a:off x="3615055" y="3419158"/>
          <a:ext cx="21050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11" imgW="965160" imgH="419040" progId="Equation.DSMT4">
                  <p:embed/>
                </p:oleObj>
              </mc:Choice>
              <mc:Fallback>
                <p:oleObj name="Equation" r:id="rId11" imgW="965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15055" y="3419158"/>
                        <a:ext cx="2105025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58A370C-9E4D-4154-86BB-BEC4E157FF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230626"/>
              </p:ext>
            </p:extLst>
          </p:nvPr>
        </p:nvGraphicFramePr>
        <p:xfrm>
          <a:off x="3499485" y="4753293"/>
          <a:ext cx="325755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13" imgW="1447560" imgH="609480" progId="Equation.DSMT4">
                  <p:embed/>
                </p:oleObj>
              </mc:Choice>
              <mc:Fallback>
                <p:oleObj name="Equation" r:id="rId13" imgW="14475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499485" y="4753293"/>
                        <a:ext cx="325755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28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89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Lucida Console</vt:lpstr>
      <vt:lpstr>Office Theme</vt:lpstr>
      <vt:lpstr>Equation</vt:lpstr>
      <vt:lpstr>Maximum Likelihood  --  A Review</vt:lpstr>
      <vt:lpstr>A simple Example</vt:lpstr>
      <vt:lpstr>Likelihood=Pr(Sample)</vt:lpstr>
      <vt:lpstr>More succinctly</vt:lpstr>
      <vt:lpstr>PowerPoint Presentation</vt:lpstr>
      <vt:lpstr>It is easier, both mathematically and computationally  to work of the logarithm of the likelihood:</vt:lpstr>
      <vt:lpstr>PowerPoint Presentation</vt:lpstr>
      <vt:lpstr>Finding the values of the parameters that maximize the log likelihood when there is a closed for solution.</vt:lpstr>
      <vt:lpstr>For our simple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Maximum Likelihood</dc:title>
  <dc:creator>Dan McGee</dc:creator>
  <cp:lastModifiedBy>Dan McGee</cp:lastModifiedBy>
  <cp:revision>17</cp:revision>
  <dcterms:created xsi:type="dcterms:W3CDTF">2018-02-11T18:43:20Z</dcterms:created>
  <dcterms:modified xsi:type="dcterms:W3CDTF">2018-03-29T18:41:31Z</dcterms:modified>
</cp:coreProperties>
</file>