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1" r:id="rId4"/>
    <p:sldId id="256" r:id="rId5"/>
    <p:sldId id="263" r:id="rId6"/>
    <p:sldId id="257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FDA4-25E9-403D-8B5A-4AB1FA5C7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1AA81-7D6D-493B-9CC4-739E7E2C6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F4C8A-40E4-4220-93CA-42DE8D6DD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A4A6B-529C-4FA2-9E07-D9473BF5A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8F0F9-6840-4B72-A998-502AF1CC2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9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CD095-3523-4CF6-85D6-73052DB9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A68239-F3B7-4D6C-B6EE-D723C6678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EC1D4-640F-4F1C-9FC2-D83B9A72D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7F052-242F-4521-AEE6-1E2C373B2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43F4B-8771-424C-837C-F2CD5943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7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A2E511-CCB2-4338-A7A6-E0780A3C23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21845F-C936-4606-8D3E-6DD159EFC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D85F2-9442-4A37-932D-0F6A385F3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6D164-EA3C-4931-B9C6-3480E1114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538E8-892A-4608-8B2B-33297087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5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6ABF6-9B36-4C0C-A562-15F0B0480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3C146-F572-4B3B-93C5-E0B72CDCE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A1F4C-B1DB-4496-BC02-5145D311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D4277-5992-4A16-AEC3-2F5FC1E1C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47A3B-E0EA-4AED-B0EB-468212D3A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7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F8E8E-D8CB-43C1-8BE5-9C3A63E51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E2775-7261-4CA2-B474-AA5BCE408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E0DAD-624E-4863-A9C3-2A608ABB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DE7CF-E403-46D8-A710-75FB9638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30F94-73C0-46BF-A4E8-55A01ABF8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7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B521-8D89-4526-AE84-720F1F93E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63302-4B9A-4D1F-B562-6876304E7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B8B68-C346-4A06-A0DD-B12F26158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84B95-933A-4B50-A686-1C3B890E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C760D6-7486-46A5-9953-F1FE9DBCC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98523-8398-4585-A7E8-54A390540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6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3A2EA-06CB-4862-80C4-A02E1BD18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FD320-BC43-47F8-865E-49963875C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DE57F-D511-4D6F-B261-FFCF122D5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BB9D3D-5D73-4D1B-86CE-0D8F50F79E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F31B53-A565-4B45-9E69-9F273270D8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A099-10E0-4064-A660-02DA6BC31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41436-B026-46ED-8975-F282C51C7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1A0E71-968D-44CA-9EDF-945633262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3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54728-C94A-41A1-935E-F9A5DC5C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3D8BCE-88F7-4408-89FB-608F89FF6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DAE38B-0498-495C-A8FE-B0BAF0D11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3F8F8-617E-4779-B031-B54382460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4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3D9770-BD0F-4088-9549-546BD32A3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858776-1AA7-4A53-B254-39E6628D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0D6C9-3886-4BE1-AB10-C56AB1E86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5ECC3-13DA-408F-9E8A-0D1202AC7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141DF-B617-454E-B179-20F9799D0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74A7B6-2EC0-4FFC-AA52-F2743A0B5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CA543-8447-444A-92B6-3E7D9FE24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9DCF4A-80B1-408A-A510-5D0160777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A3973-D417-47F8-B44D-A8B49AEFB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5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4217D-D767-4450-8BDE-0463262BF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BE8E32-C1AB-48E8-8C03-2308F583EE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3C60F9-62DE-4012-AA40-8BFADA8BB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8FD5AA-F8D3-4797-9B34-C5475A92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570EE-FA22-4EBF-8696-93F41F655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76A0A-6A6E-4D10-BBF2-F3EA1EE4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7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D9FEAC-DB48-4AB9-B2EE-A7E070E2C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D7B31-1374-41E2-9298-7D8A35FFE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B5795-4D3B-4551-865C-1F731630A6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36757-0612-4F5A-8FC3-DD18947A1E30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B3030-1466-4A81-8862-C055FC78C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75321-822D-4AE0-8AAC-D5B91DF8C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93C04-BE73-40BF-826C-0962EC57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52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C7A46-9483-4609-8F97-1AEA18BF5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Maximum Likelihood Estimate.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F1665-99AB-418E-8151-BF27EF74D448}"/>
              </a:ext>
            </a:extLst>
          </p:cNvPr>
          <p:cNvSpPr txBox="1"/>
          <p:nvPr/>
        </p:nvSpPr>
        <p:spPr>
          <a:xfrm>
            <a:off x="838200" y="1804737"/>
            <a:ext cx="107482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Take the derivatives of the log likelihood </a:t>
            </a:r>
            <a:r>
              <a:rPr lang="en-US" sz="3600" dirty="0" err="1"/>
              <a:t>wrt</a:t>
            </a:r>
            <a:r>
              <a:rPr lang="en-US" sz="3600" dirty="0"/>
              <a:t> the model parameters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1AF169-E70D-437B-A1C7-E173CCC902F9}"/>
              </a:ext>
            </a:extLst>
          </p:cNvPr>
          <p:cNvSpPr txBox="1"/>
          <p:nvPr/>
        </p:nvSpPr>
        <p:spPr>
          <a:xfrm>
            <a:off x="838200" y="3473116"/>
            <a:ext cx="104986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Set the resulting vector (normal or score equations) = 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2F0148-7E74-4BA6-A7C5-11266D503A49}"/>
              </a:ext>
            </a:extLst>
          </p:cNvPr>
          <p:cNvSpPr txBox="1"/>
          <p:nvPr/>
        </p:nvSpPr>
        <p:spPr>
          <a:xfrm>
            <a:off x="994611" y="4820653"/>
            <a:ext cx="2029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Solve</a:t>
            </a:r>
          </a:p>
        </p:txBody>
      </p:sp>
    </p:spTree>
    <p:extLst>
      <p:ext uri="{BB962C8B-B14F-4D97-AF65-F5344CB8AC3E}">
        <p14:creationId xmlns:p14="http://schemas.microsoft.com/office/powerpoint/2010/main" val="237012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058F6-CE94-46D2-B43C-9921BCED5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3673" y="2667167"/>
            <a:ext cx="4977063" cy="1325563"/>
          </a:xfrm>
        </p:spPr>
        <p:txBody>
          <a:bodyPr/>
          <a:lstStyle/>
          <a:p>
            <a:r>
              <a:rPr lang="en-US" dirty="0"/>
              <a:t>Form the Likelihood</a:t>
            </a:r>
          </a:p>
        </p:txBody>
      </p:sp>
    </p:spTree>
    <p:extLst>
      <p:ext uri="{BB962C8B-B14F-4D97-AF65-F5344CB8AC3E}">
        <p14:creationId xmlns:p14="http://schemas.microsoft.com/office/powerpoint/2010/main" val="275947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25A52-0178-42F1-B56A-B177378B3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the in the simple example of n independent Bernoulli trials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826FA70-8930-4675-858A-7F6530B999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683550"/>
              </p:ext>
            </p:extLst>
          </p:nvPr>
        </p:nvGraphicFramePr>
        <p:xfrm>
          <a:off x="615699" y="5486400"/>
          <a:ext cx="923766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2908080" imgH="431640" progId="Equation.DSMT4">
                  <p:embed/>
                </p:oleObj>
              </mc:Choice>
              <mc:Fallback>
                <p:oleObj name="Equation" r:id="rId3" imgW="2908080" imgH="4316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00DC5CF-ED24-443F-A0D2-3B7D98E81B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5699" y="5486400"/>
                        <a:ext cx="9237662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29B3F60-7165-420D-AB4F-831911E68C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24637"/>
              </p:ext>
            </p:extLst>
          </p:nvPr>
        </p:nvGraphicFramePr>
        <p:xfrm>
          <a:off x="774031" y="2228099"/>
          <a:ext cx="3570288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5" imgW="1879560" imgH="888840" progId="Equation.DSMT4">
                  <p:embed/>
                </p:oleObj>
              </mc:Choice>
              <mc:Fallback>
                <p:oleObj name="Equation" r:id="rId5" imgW="1879560" imgH="8888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FE58971-55AA-4E1A-87FA-7CD98CCF4F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4031" y="2228099"/>
                        <a:ext cx="3570288" cy="168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32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2C9AED-C23C-4C01-B6DA-5E19E569E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5126" y="0"/>
            <a:ext cx="3755587" cy="1325563"/>
          </a:xfrm>
        </p:spPr>
        <p:txBody>
          <a:bodyPr/>
          <a:lstStyle/>
          <a:p>
            <a:r>
              <a:rPr lang="en-US" dirty="0"/>
              <a:t>Logistic model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2D69FDC-1F2E-4D39-9AC0-6B8141C666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699705"/>
              </p:ext>
            </p:extLst>
          </p:nvPr>
        </p:nvGraphicFramePr>
        <p:xfrm>
          <a:off x="7321550" y="1795463"/>
          <a:ext cx="3965575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3" imgW="1752480" imgH="393480" progId="Equation.DSMT4">
                  <p:embed/>
                </p:oleObj>
              </mc:Choice>
              <mc:Fallback>
                <p:oleObj name="Equation" r:id="rId3" imgW="1752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21550" y="1795463"/>
                        <a:ext cx="3965575" cy="890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FE58971-55AA-4E1A-87FA-7CD98CCF4F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946929"/>
              </p:ext>
            </p:extLst>
          </p:nvPr>
        </p:nvGraphicFramePr>
        <p:xfrm>
          <a:off x="338138" y="1487488"/>
          <a:ext cx="3571875" cy="169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5" imgW="1879560" imgH="888840" progId="Equation.DSMT4">
                  <p:embed/>
                </p:oleObj>
              </mc:Choice>
              <mc:Fallback>
                <p:oleObj name="Equation" r:id="rId5" imgW="187956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8138" y="1487488"/>
                        <a:ext cx="3571875" cy="1690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0DD961F-43F5-4385-B543-B16A408355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817124"/>
              </p:ext>
            </p:extLst>
          </p:nvPr>
        </p:nvGraphicFramePr>
        <p:xfrm>
          <a:off x="3820241" y="3591632"/>
          <a:ext cx="405923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7" imgW="1879560" imgH="431640" progId="Equation.DSMT4">
                  <p:embed/>
                </p:oleObj>
              </mc:Choice>
              <mc:Fallback>
                <p:oleObj name="Equation" r:id="rId7" imgW="18795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20241" y="3591632"/>
                        <a:ext cx="4059238" cy="933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A75A582-77B6-4572-ACE4-CA38108443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990389"/>
              </p:ext>
            </p:extLst>
          </p:nvPr>
        </p:nvGraphicFramePr>
        <p:xfrm>
          <a:off x="4149725" y="1463675"/>
          <a:ext cx="2247900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9" imgW="1028520" imgH="711000" progId="Equation.DSMT4">
                  <p:embed/>
                </p:oleObj>
              </mc:Choice>
              <mc:Fallback>
                <p:oleObj name="Equation" r:id="rId9" imgW="1028520" imgH="7110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38D28DB6-6369-4838-BB82-CDBA0E21DE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49725" y="1463675"/>
                        <a:ext cx="2247900" cy="1555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99F5F78-9F52-4572-AA6A-F397595885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492676"/>
              </p:ext>
            </p:extLst>
          </p:nvPr>
        </p:nvGraphicFramePr>
        <p:xfrm>
          <a:off x="3041727" y="4652623"/>
          <a:ext cx="6841861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11" imgW="2692080" imgH="431640" progId="Equation.DSMT4">
                  <p:embed/>
                </p:oleObj>
              </mc:Choice>
              <mc:Fallback>
                <p:oleObj name="Equation" r:id="rId11" imgW="2692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41727" y="4652623"/>
                        <a:ext cx="6841861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716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EB38B-2461-4443-95AE-4818CA81F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3" y="2434557"/>
            <a:ext cx="10230853" cy="1325563"/>
          </a:xfrm>
        </p:spPr>
        <p:txBody>
          <a:bodyPr/>
          <a:lstStyle/>
          <a:p>
            <a:r>
              <a:rPr lang="en-US" dirty="0"/>
              <a:t>Take derivatives, set equal to 0, and solve</a:t>
            </a:r>
          </a:p>
        </p:txBody>
      </p:sp>
    </p:spTree>
    <p:extLst>
      <p:ext uri="{BB962C8B-B14F-4D97-AF65-F5344CB8AC3E}">
        <p14:creationId xmlns:p14="http://schemas.microsoft.com/office/powerpoint/2010/main" val="4052203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0926082-30D9-47F7-AAB2-701018B655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280377"/>
              </p:ext>
            </p:extLst>
          </p:nvPr>
        </p:nvGraphicFramePr>
        <p:xfrm>
          <a:off x="3071088" y="1005840"/>
          <a:ext cx="6983404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3" imgW="3085920" imgH="444240" progId="Equation.DSMT4">
                  <p:embed/>
                </p:oleObj>
              </mc:Choice>
              <mc:Fallback>
                <p:oleObj name="Equation" r:id="rId3" imgW="30859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1088" y="1005840"/>
                        <a:ext cx="6983404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A7D3825-8129-414A-ACD6-861E097119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507010"/>
              </p:ext>
            </p:extLst>
          </p:nvPr>
        </p:nvGraphicFramePr>
        <p:xfrm>
          <a:off x="3057525" y="2122488"/>
          <a:ext cx="68453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Equation" r:id="rId5" imgW="3111480" imgH="457200" progId="Equation.DSMT4">
                  <p:embed/>
                </p:oleObj>
              </mc:Choice>
              <mc:Fallback>
                <p:oleObj name="Equation" r:id="rId5" imgW="31114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57525" y="2122488"/>
                        <a:ext cx="684530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09A2FC0-C980-40E8-883C-0B1D849331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708180"/>
              </p:ext>
            </p:extLst>
          </p:nvPr>
        </p:nvGraphicFramePr>
        <p:xfrm>
          <a:off x="3071088" y="0"/>
          <a:ext cx="6271706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Equation" r:id="rId7" imgW="2692080" imgH="431640" progId="Equation.DSMT4">
                  <p:embed/>
                </p:oleObj>
              </mc:Choice>
              <mc:Fallback>
                <p:oleObj name="Equation" r:id="rId7" imgW="2692080" imgH="4316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0DD961F-43F5-4385-B543-B16A408355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71088" y="0"/>
                        <a:ext cx="6271706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148CC19-D8C5-40F4-9E00-02D9F01942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019121"/>
              </p:ext>
            </p:extLst>
          </p:nvPr>
        </p:nvGraphicFramePr>
        <p:xfrm>
          <a:off x="3060700" y="3417888"/>
          <a:ext cx="7945438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9" imgW="4178160" imgH="634680" progId="Equation.DSMT4">
                  <p:embed/>
                </p:oleObj>
              </mc:Choice>
              <mc:Fallback>
                <p:oleObj name="Equation" r:id="rId9" imgW="41781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60700" y="3417888"/>
                        <a:ext cx="7945438" cy="1209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7790045-7AE0-49E0-A3A2-091516E21D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652890"/>
              </p:ext>
            </p:extLst>
          </p:nvPr>
        </p:nvGraphicFramePr>
        <p:xfrm>
          <a:off x="3071088" y="4976969"/>
          <a:ext cx="2539421" cy="16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11" imgW="1371600" imgH="888840" progId="Equation.DSMT4">
                  <p:embed/>
                </p:oleObj>
              </mc:Choice>
              <mc:Fallback>
                <p:oleObj name="Equation" r:id="rId11" imgW="137160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71088" y="4976969"/>
                        <a:ext cx="2539421" cy="1645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35AAA3D-C8CE-4CA5-B932-2FF3564F9EF8}"/>
              </a:ext>
            </a:extLst>
          </p:cNvPr>
          <p:cNvSpPr txBox="1"/>
          <p:nvPr/>
        </p:nvSpPr>
        <p:spPr>
          <a:xfrm>
            <a:off x="144380" y="1655041"/>
            <a:ext cx="232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Now take derivatives</a:t>
            </a:r>
          </a:p>
        </p:txBody>
      </p:sp>
    </p:spTree>
    <p:extLst>
      <p:ext uri="{BB962C8B-B14F-4D97-AF65-F5344CB8AC3E}">
        <p14:creationId xmlns:p14="http://schemas.microsoft.com/office/powerpoint/2010/main" val="97810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ECC6DFC-1F9C-4B52-B6A7-C13783ED9E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437495"/>
              </p:ext>
            </p:extLst>
          </p:nvPr>
        </p:nvGraphicFramePr>
        <p:xfrm>
          <a:off x="4578350" y="4019550"/>
          <a:ext cx="3030538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3" imgW="1815840" imgH="914400" progId="Equation.DSMT4">
                  <p:embed/>
                </p:oleObj>
              </mc:Choice>
              <mc:Fallback>
                <p:oleObj name="Equation" r:id="rId3" imgW="1815840" imgH="9144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7790045-7AE0-49E0-A3A2-091516E21D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8350" y="4019550"/>
                        <a:ext cx="3030538" cy="1527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F06936E-4BF6-4540-B11E-CDC5332ACE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630084"/>
              </p:ext>
            </p:extLst>
          </p:nvPr>
        </p:nvGraphicFramePr>
        <p:xfrm>
          <a:off x="4856163" y="2328863"/>
          <a:ext cx="4294187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5" imgW="1739880" imgH="393480" progId="Equation.DSMT4">
                  <p:embed/>
                </p:oleObj>
              </mc:Choice>
              <mc:Fallback>
                <p:oleObj name="Equation" r:id="rId5" imgW="173988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2D69FDC-1F2E-4D39-9AC0-6B8141C666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56163" y="2328863"/>
                        <a:ext cx="4294187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DFC679E-00D4-4637-81B2-7F15749330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283407"/>
              </p:ext>
            </p:extLst>
          </p:nvPr>
        </p:nvGraphicFramePr>
        <p:xfrm>
          <a:off x="4559811" y="299609"/>
          <a:ext cx="2398342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7" imgW="1371600" imgH="888840" progId="Equation.DSMT4">
                  <p:embed/>
                </p:oleObj>
              </mc:Choice>
              <mc:Fallback>
                <p:oleObj name="Equation" r:id="rId7" imgW="1371600" imgH="8888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7790045-7AE0-49E0-A3A2-091516E21D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59811" y="299609"/>
                        <a:ext cx="2398342" cy="1554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659BA67-F468-4624-BF86-C24AA4416EA1}"/>
              </a:ext>
            </a:extLst>
          </p:cNvPr>
          <p:cNvSpPr txBox="1"/>
          <p:nvPr/>
        </p:nvSpPr>
        <p:spPr>
          <a:xfrm>
            <a:off x="4403557" y="6136105"/>
            <a:ext cx="215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Now Solve</a:t>
            </a:r>
          </a:p>
        </p:txBody>
      </p:sp>
    </p:spTree>
    <p:extLst>
      <p:ext uri="{BB962C8B-B14F-4D97-AF65-F5344CB8AC3E}">
        <p14:creationId xmlns:p14="http://schemas.microsoft.com/office/powerpoint/2010/main" val="273426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0B93735-F773-4F45-B430-5082660448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660096"/>
              </p:ext>
            </p:extLst>
          </p:nvPr>
        </p:nvGraphicFramePr>
        <p:xfrm>
          <a:off x="4049908" y="441960"/>
          <a:ext cx="3771344" cy="1737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2260440" imgH="1041120" progId="Equation.DSMT4">
                  <p:embed/>
                </p:oleObj>
              </mc:Choice>
              <mc:Fallback>
                <p:oleObj name="Equation" r:id="rId3" imgW="2260440" imgH="10411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ECC6DFC-1F9C-4B52-B6A7-C13783ED9E8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9908" y="441960"/>
                        <a:ext cx="3771344" cy="1737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1738744-E07F-4029-8B85-4B7A520A2423}"/>
              </a:ext>
            </a:extLst>
          </p:cNvPr>
          <p:cNvSpPr txBox="1"/>
          <p:nvPr/>
        </p:nvSpPr>
        <p:spPr>
          <a:xfrm>
            <a:off x="2189747" y="2838973"/>
            <a:ext cx="6688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Problem:  No closed form solution.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82273-3819-4E45-AEF0-ED36A19D4C71}"/>
              </a:ext>
            </a:extLst>
          </p:cNvPr>
          <p:cNvSpPr txBox="1"/>
          <p:nvPr/>
        </p:nvSpPr>
        <p:spPr>
          <a:xfrm>
            <a:off x="2610760" y="4144957"/>
            <a:ext cx="5880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Solution:  Numerical Methods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F45F1F-2435-4E75-8917-BD7D1390F23A}"/>
              </a:ext>
            </a:extLst>
          </p:cNvPr>
          <p:cNvSpPr txBox="1"/>
          <p:nvPr/>
        </p:nvSpPr>
        <p:spPr>
          <a:xfrm>
            <a:off x="3483338" y="5450941"/>
            <a:ext cx="4904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Usually Newton-Raphson</a:t>
            </a:r>
          </a:p>
        </p:txBody>
      </p:sp>
    </p:spTree>
    <p:extLst>
      <p:ext uri="{BB962C8B-B14F-4D97-AF65-F5344CB8AC3E}">
        <p14:creationId xmlns:p14="http://schemas.microsoft.com/office/powerpoint/2010/main" val="207791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73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MathType 6.0 Equation</vt:lpstr>
      <vt:lpstr>Equation</vt:lpstr>
      <vt:lpstr>Deriving Maximum Likelihood Estimate.</vt:lpstr>
      <vt:lpstr>Form the Likelihood</vt:lpstr>
      <vt:lpstr>Recall the in the simple example of n independent Bernoulli trials</vt:lpstr>
      <vt:lpstr>Logistic model</vt:lpstr>
      <vt:lpstr>Take derivatives, set equal to 0, and solve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model assumptions</dc:title>
  <dc:creator>Dan McGee</dc:creator>
  <cp:lastModifiedBy>Dan McGee</cp:lastModifiedBy>
  <cp:revision>17</cp:revision>
  <dcterms:created xsi:type="dcterms:W3CDTF">2018-03-27T17:51:24Z</dcterms:created>
  <dcterms:modified xsi:type="dcterms:W3CDTF">2018-04-04T16:22:12Z</dcterms:modified>
</cp:coreProperties>
</file>