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61" r:id="rId4"/>
    <p:sldId id="262" r:id="rId5"/>
    <p:sldId id="271" r:id="rId6"/>
    <p:sldId id="257" r:id="rId7"/>
    <p:sldId id="263" r:id="rId8"/>
    <p:sldId id="270" r:id="rId9"/>
    <p:sldId id="272" r:id="rId10"/>
    <p:sldId id="273" r:id="rId11"/>
    <p:sldId id="274" r:id="rId12"/>
    <p:sldId id="275" r:id="rId13"/>
    <p:sldId id="276" r:id="rId14"/>
    <p:sldId id="277" r:id="rId15"/>
    <p:sldId id="25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AD23-7A30-414F-8F4C-ACEACA0A0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EDD7A-171A-4BAE-8F58-C174181B9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FEE9-82D2-4A58-A1F1-B69B593E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89053-1EBA-45E1-91B8-61C7ABC3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3AFE2-0227-4C38-9FE4-7D48BE59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2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CF3EB-148B-406F-B196-EA743C8F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921E0-E251-4A5D-B360-F92D97F2C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31615-F93F-4AB1-BCE2-9EE8BCBB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A8FC8-1F0F-4B7C-A075-38C245AC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AF853-6F50-4600-8AA6-3A814705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F4B60-6F85-4099-9874-76D0B233B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9D10E-DF6F-48E8-8E3C-93715F41B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2E0E2-1EF4-4E3B-8364-971E92C5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B043F-ABE7-401E-B91E-1AACE555C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BF118-06B3-4DD7-87CF-E6C5C809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2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D17D-E4D5-40F9-97AB-CE6F0FA9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5E9E-1C1B-450A-8E67-E5EF61B19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9A95D-7AAF-4672-AC24-AC11470B3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F853F-70D3-489B-9F8F-A4402673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3B454-E4F8-4614-A378-EEC01062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5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F373B-B8EF-4237-97A4-DC36E08B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A2BED-F292-44F6-A92A-6DC17D53A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44713-71F1-4AC1-99A0-758E71D4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57F9F-4C45-4F6B-A651-29661167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A2F67-2818-4B18-A497-C2FD4BF3C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3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428B7-DDFB-4FEB-B1C1-71385DBC7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21EBF-0DD3-4BAA-BAD6-370F35B79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DD401-AD69-42FC-93EB-1F6C15683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7CD17-35E5-415D-AA48-B4B3CF8A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1327F-15A6-49A9-B2C3-3A27C31B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3FD72-518C-402A-A67F-93BB79D0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8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4F6D2-1CB7-4CF6-BB33-81D53450D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9DFF1-3BDC-4F2C-BAB1-8A136A088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95D38-F6CE-4116-995A-559C7AD1B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7878D1-DA19-4A6D-A7FA-AB942FE8D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DA017-1524-41F1-A83C-78E2D03FA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F96700-4D65-4D6F-AC6F-1ECF8388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DEB30-3107-4183-BFFC-ACD8125E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F3CE8-A13B-44C8-90EC-14E8FEAA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6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ED3C5-3BFE-4296-840F-734B8908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C61EF0-2B77-4591-8320-E47A8BC1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4BEA8A-B7BA-422D-AB1B-37361A92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C0BDE-CD57-4D23-A9E3-5E878CA6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EF173-FA7E-4D80-A7C5-41EA478C0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2D09A1-35BD-48AA-8A54-96D3A6A59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F013D-C324-4794-8417-0AA39E8B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C5758-2BB6-4E1E-A48F-7D5BCC6B7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6F075-DC51-4EC4-82B7-4FF2CC7D8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0F8EE-9EF3-4035-812D-A87AB85CC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431C7-FF2A-44BC-86CA-87AE08A6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551BE-BB90-46EA-8183-F63FEF95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EC8FD-C49F-4A5D-A300-E24166AB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1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2F2B5-859C-4657-8B66-7FB7A11D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2A349-8509-40F1-A290-71E5AC89F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1517A-363C-4796-BCE7-1948AC166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372CB-2610-4A9A-8453-04E505FF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D40C4-907B-42D9-8F7A-7531C8956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DB5F7-9AFD-46E3-926F-96824F0C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1E23E-8276-431C-B386-8888B86D3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A8BC3-2E8E-442D-8895-BFE54EAA7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D3C0C-69F6-4E7C-92AD-9477F9459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F2A0A-AFCF-4729-A9E1-02C1DA8FDE9C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2BA57-E15A-42B8-8F69-2E047743B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99DB4-0626-4E47-AA57-A0E85140C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58E9D-5173-4C36-8D4F-CC17C8DB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4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24F71-7B0F-4F65-959B-2E5825AF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60" y="2376805"/>
            <a:ext cx="10515600" cy="1325563"/>
          </a:xfrm>
        </p:spPr>
        <p:txBody>
          <a:bodyPr/>
          <a:lstStyle/>
          <a:p>
            <a:r>
              <a:rPr lang="en-US" dirty="0"/>
              <a:t>Newton’s Method for finding the zero of a function.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FF8DB61-CCF0-4E9B-92E0-B854E876D2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516181"/>
              </p:ext>
            </p:extLst>
          </p:nvPr>
        </p:nvGraphicFramePr>
        <p:xfrm>
          <a:off x="6146800" y="3479800"/>
          <a:ext cx="914400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3" imgW="914400" imgH="233280" progId="Equation.DSMT4">
                  <p:embed/>
                </p:oleObj>
              </mc:Choice>
              <mc:Fallback>
                <p:oleObj name="Equation" r:id="rId3" imgW="914400" imgH="23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46800" y="3479800"/>
                        <a:ext cx="914400" cy="23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2066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1D84F8-84F4-4E51-BC35-EF6C35CBA594}"/>
              </a:ext>
            </a:extLst>
          </p:cNvPr>
          <p:cNvSpPr/>
          <p:nvPr/>
        </p:nvSpPr>
        <p:spPr>
          <a:xfrm>
            <a:off x="1285103" y="1305342"/>
            <a:ext cx="78588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/*simplest version, just do 100 iterations*/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newton;</a:t>
            </a: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*  do newton's method solution of x**2-3=0;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x 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     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*starting value;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=x**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*function  ;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*x;          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*derivative;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x1=x-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    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*get new estimate;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x=x1;              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* latest estimate before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interation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newton;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47153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81FA5F-1C02-4B88-B94F-833A454E1459}"/>
              </a:ext>
            </a:extLst>
          </p:cNvPr>
          <p:cNvSpPr/>
          <p:nvPr/>
        </p:nvSpPr>
        <p:spPr>
          <a:xfrm>
            <a:off x="280555" y="1028343"/>
            <a:ext cx="115650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/*a slightly better version*/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newton;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 do newton's method solution of x**2-3=0;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 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*starting value;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x1=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until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(abs(diff)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1e-5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=x**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*function  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*x;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*derivative;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x1=x-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*get new estimate;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diff=x1-x;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x=x1;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latest estimate before </a:t>
            </a:r>
            <a:r>
              <a:rPr lang="en-US" sz="2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interation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newton;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4558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9899B1-44E3-48A5-8D6E-7E3FC1A6C8DF}"/>
              </a:ext>
            </a:extLst>
          </p:cNvPr>
          <p:cNvSpPr/>
          <p:nvPr/>
        </p:nvSpPr>
        <p:spPr>
          <a:xfrm>
            <a:off x="280555" y="1028343"/>
            <a:ext cx="116689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/*a slightly better version*/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newton;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 do newton's method solution of x**2-3=0;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 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*starting value;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until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(abs(diff)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1e-5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=x**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*function  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*x;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*derivative;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x1=x-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*get new estimate;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diff=x1-x;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x=x1;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latest estimate before iteration;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newton;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017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63EB8D-3B06-42E8-89F3-1968BE40A328}"/>
              </a:ext>
            </a:extLst>
          </p:cNvPr>
          <p:cNvSpPr/>
          <p:nvPr/>
        </p:nvSpPr>
        <p:spPr>
          <a:xfrm>
            <a:off x="385618" y="556042"/>
            <a:ext cx="1150158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/*alternative </a:t>
            </a:r>
            <a:r>
              <a:rPr lang="en-US" sz="2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covergence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criteria*/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newton;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 do newton's method solution of x**2-3=0;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 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*starting value;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x1=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until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(abs(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1e-5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=x**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*function  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*x;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*derivative;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x1=x-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*get new estimate;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x=x1;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latest estimate before iteration;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newton;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6297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FE6BE6-972C-4C83-9400-5FB2872F8C71}"/>
              </a:ext>
            </a:extLst>
          </p:cNvPr>
          <p:cNvSpPr/>
          <p:nvPr/>
        </p:nvSpPr>
        <p:spPr>
          <a:xfrm>
            <a:off x="362527" y="483444"/>
            <a:ext cx="114923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/*a more general version*/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=3;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=4;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converge=1e-5;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newton;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 do newton's method solution of x**2-num=0;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 =&amp;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*starting value;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until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(abs(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&amp;converge);</a:t>
            </a:r>
          </a:p>
          <a:p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fx=x**</a:t>
            </a:r>
            <a:r>
              <a:rPr lang="pt-BR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-&amp;num;         </a:t>
            </a:r>
            <a:r>
              <a:rPr lang="pt-BR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*function  ;</a:t>
            </a:r>
            <a:endParaRPr lang="pt-BR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*x;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*derivative;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x1=x-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fxpr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*get new estimate;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x=x1;              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 latest estimate before iteration;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newton;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2569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FC5-B222-400E-A1AE-9110074FD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409" y="0"/>
            <a:ext cx="10515600" cy="1325563"/>
          </a:xfrm>
        </p:spPr>
        <p:txBody>
          <a:bodyPr/>
          <a:lstStyle/>
          <a:p>
            <a:r>
              <a:rPr lang="en-US" dirty="0"/>
              <a:t>Function with bad starting value (x=0)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09DAE44-3B18-41C5-911D-CC4EF87AD1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482514"/>
              </p:ext>
            </p:extLst>
          </p:nvPr>
        </p:nvGraphicFramePr>
        <p:xfrm>
          <a:off x="2792843" y="959803"/>
          <a:ext cx="4516342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1803240" imgH="291960" progId="Equation.DSMT4">
                  <p:embed/>
                </p:oleObj>
              </mc:Choice>
              <mc:Fallback>
                <p:oleObj name="Equation" r:id="rId3" imgW="18032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92843" y="959803"/>
                        <a:ext cx="4516342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E9B84C1-0E52-4F16-AB42-B500B327F80C}"/>
              </a:ext>
            </a:extLst>
          </p:cNvPr>
          <p:cNvSpPr/>
          <p:nvPr/>
        </p:nvSpPr>
        <p:spPr>
          <a:xfrm>
            <a:off x="838200" y="1964353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f;</a:t>
            </a:r>
          </a:p>
          <a:p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x=-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=x**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+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"f(x)"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"x"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=f;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=x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thickness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22413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43666DC-5DF4-436F-8272-D554D0E83F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287544"/>
              </p:ext>
            </p:extLst>
          </p:nvPr>
        </p:nvGraphicFramePr>
        <p:xfrm>
          <a:off x="4157518" y="433243"/>
          <a:ext cx="3280755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3" imgW="1879560" imgH="1257120" progId="Equation.DSMT4">
                  <p:embed/>
                </p:oleObj>
              </mc:Choice>
              <mc:Fallback>
                <p:oleObj name="Equation" r:id="rId3" imgW="187956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57518" y="433243"/>
                        <a:ext cx="3280755" cy="219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9160330-E33D-41AB-A5BD-3FFFDD2005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512988"/>
              </p:ext>
            </p:extLst>
          </p:nvPr>
        </p:nvGraphicFramePr>
        <p:xfrm>
          <a:off x="4780296" y="4337339"/>
          <a:ext cx="1017599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" imgW="520560" imgH="888840" progId="Equation.DSMT4">
                  <p:embed/>
                </p:oleObj>
              </mc:Choice>
              <mc:Fallback>
                <p:oleObj name="Equation" r:id="rId5" imgW="5205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0296" y="4337339"/>
                        <a:ext cx="1017599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E322E79-A191-4C9E-8875-8B34DBE66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249125"/>
              </p:ext>
            </p:extLst>
          </p:nvPr>
        </p:nvGraphicFramePr>
        <p:xfrm>
          <a:off x="3317586" y="3025371"/>
          <a:ext cx="613063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7" imgW="3746160" imgH="279360" progId="Equation.DSMT4">
                  <p:embed/>
                </p:oleObj>
              </mc:Choice>
              <mc:Fallback>
                <p:oleObj name="Equation" r:id="rId7" imgW="3746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17586" y="3025371"/>
                        <a:ext cx="6130636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46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BC51B7E-C635-4074-9C60-370F476ECDE4}"/>
              </a:ext>
            </a:extLst>
          </p:cNvPr>
          <p:cNvSpPr txBox="1"/>
          <p:nvPr/>
        </p:nvSpPr>
        <p:spPr>
          <a:xfrm>
            <a:off x="3113902" y="362465"/>
            <a:ext cx="7298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Suppose we want to find the "zero" of some function</a:t>
            </a:r>
            <a:endParaRPr lang="en-US" sz="24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ADD3393-6C45-4F5D-A374-4888FD1D3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501418"/>
              </p:ext>
            </p:extLst>
          </p:nvPr>
        </p:nvGraphicFramePr>
        <p:xfrm>
          <a:off x="5016670" y="1128369"/>
          <a:ext cx="1800225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6670" y="1128369"/>
                        <a:ext cx="1800225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561F927-9351-4AC6-8486-F7B126640352}"/>
              </a:ext>
            </a:extLst>
          </p:cNvPr>
          <p:cNvSpPr txBox="1"/>
          <p:nvPr/>
        </p:nvSpPr>
        <p:spPr>
          <a:xfrm>
            <a:off x="1573427" y="2059459"/>
            <a:ext cx="3280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Make an initial "guess"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E0768B-391D-4E4D-BA7C-DB70A7E4C7D1}"/>
              </a:ext>
            </a:extLst>
          </p:cNvPr>
          <p:cNvSpPr txBox="1"/>
          <p:nvPr/>
        </p:nvSpPr>
        <p:spPr>
          <a:xfrm>
            <a:off x="1474572" y="2846172"/>
            <a:ext cx="8125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Improve this guess using known properties of the function.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94559F-C87B-4C63-A308-E39D96237676}"/>
              </a:ext>
            </a:extLst>
          </p:cNvPr>
          <p:cNvSpPr txBox="1"/>
          <p:nvPr/>
        </p:nvSpPr>
        <p:spPr>
          <a:xfrm>
            <a:off x="1500220" y="3632885"/>
            <a:ext cx="8097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Replace the initial guess with this improved approximation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389F66-910E-474E-8D76-C51F29FC55EC}"/>
              </a:ext>
            </a:extLst>
          </p:cNvPr>
          <p:cNvSpPr txBox="1"/>
          <p:nvPr/>
        </p:nvSpPr>
        <p:spPr>
          <a:xfrm>
            <a:off x="1474572" y="4379722"/>
            <a:ext cx="819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Continue the process until we are satisfied with the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288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D94553-4CAC-421A-9111-3D427F3B6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973" y="216112"/>
            <a:ext cx="85344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2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E8DA06-6A3A-4EB7-B5E9-E8DE5F4B0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28600"/>
            <a:ext cx="8534400" cy="6400800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E1B92D2-E1DC-4525-97B2-E281DD580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67369"/>
              </p:ext>
            </p:extLst>
          </p:nvPr>
        </p:nvGraphicFramePr>
        <p:xfrm>
          <a:off x="9180830" y="5114925"/>
          <a:ext cx="26416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80830" y="5114925"/>
                        <a:ext cx="264160" cy="365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C31E4FE-F494-496A-A29E-13DC1219C2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659035"/>
              </p:ext>
            </p:extLst>
          </p:nvPr>
        </p:nvGraphicFramePr>
        <p:xfrm>
          <a:off x="6783070" y="5113973"/>
          <a:ext cx="24447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6" imgW="152280" imgH="228600" progId="Equation.DSMT4">
                  <p:embed/>
                </p:oleObj>
              </mc:Choice>
              <mc:Fallback>
                <p:oleObj name="Equation" r:id="rId6" imgW="15228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E1B92D2-E1DC-4525-97B2-E281DD5803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83070" y="5113973"/>
                        <a:ext cx="244475" cy="36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3501874-5013-47B1-89FC-BB156AB9F4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328678"/>
              </p:ext>
            </p:extLst>
          </p:nvPr>
        </p:nvGraphicFramePr>
        <p:xfrm>
          <a:off x="8428990" y="2909253"/>
          <a:ext cx="62992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8" imgW="393480" imgH="228600" progId="Equation.DSMT4">
                  <p:embed/>
                </p:oleObj>
              </mc:Choice>
              <mc:Fallback>
                <p:oleObj name="Equation" r:id="rId8" imgW="393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428990" y="2909253"/>
                        <a:ext cx="629920" cy="365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8CDC87-76D9-4838-BBAA-64B20B002D9C}"/>
              </a:ext>
            </a:extLst>
          </p:cNvPr>
          <p:cNvCxnSpPr>
            <a:cxnSpLocks/>
          </p:cNvCxnSpPr>
          <p:nvPr/>
        </p:nvCxnSpPr>
        <p:spPr>
          <a:xfrm flipH="1">
            <a:off x="6905308" y="3107094"/>
            <a:ext cx="2443965" cy="191194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89F6851-2563-4309-A49C-395F5D2931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820627"/>
              </p:ext>
            </p:extLst>
          </p:nvPr>
        </p:nvGraphicFramePr>
        <p:xfrm>
          <a:off x="3538219" y="1217930"/>
          <a:ext cx="2529392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10" imgW="2171520" imgH="863280" progId="Equation.DSMT4">
                  <p:embed/>
                </p:oleObj>
              </mc:Choice>
              <mc:Fallback>
                <p:oleObj name="Equation" r:id="rId10" imgW="217152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538219" y="1217930"/>
                        <a:ext cx="2529392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E8DA06-6A3A-4EB7-B5E9-E8DE5F4B0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28600"/>
            <a:ext cx="8534400" cy="6400800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E1B92D2-E1DC-4525-97B2-E281DD58036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9180830" y="5114925"/>
          <a:ext cx="26416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E1B92D2-E1DC-4525-97B2-E281DD5803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80830" y="5114925"/>
                        <a:ext cx="264160" cy="365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C31E4FE-F494-496A-A29E-13DC1219C20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83070" y="5113973"/>
          <a:ext cx="24447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6" imgW="152280" imgH="228600" progId="Equation.DSMT4">
                  <p:embed/>
                </p:oleObj>
              </mc:Choice>
              <mc:Fallback>
                <p:oleObj name="Equation" r:id="rId6" imgW="15228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C31E4FE-F494-496A-A29E-13DC1219C2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83070" y="5113973"/>
                        <a:ext cx="244475" cy="36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3501874-5013-47B1-89FC-BB156AB9F4A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428990" y="2909253"/>
          <a:ext cx="62992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8" imgW="393480" imgH="228600" progId="Equation.DSMT4">
                  <p:embed/>
                </p:oleObj>
              </mc:Choice>
              <mc:Fallback>
                <p:oleObj name="Equation" r:id="rId8" imgW="39348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3501874-5013-47B1-89FC-BB156AB9F4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428990" y="2909253"/>
                        <a:ext cx="629920" cy="365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8CDC87-76D9-4838-BBAA-64B20B002D9C}"/>
              </a:ext>
            </a:extLst>
          </p:cNvPr>
          <p:cNvCxnSpPr/>
          <p:nvPr/>
        </p:nvCxnSpPr>
        <p:spPr>
          <a:xfrm flipH="1">
            <a:off x="6905307" y="3092133"/>
            <a:ext cx="2403793" cy="192690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0864A9A-22DE-4A20-86E0-D186AFA164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413552"/>
              </p:ext>
            </p:extLst>
          </p:nvPr>
        </p:nvGraphicFramePr>
        <p:xfrm>
          <a:off x="3401766" y="781874"/>
          <a:ext cx="2389182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0" imgW="1879560" imgH="863280" progId="Equation.DSMT4">
                  <p:embed/>
                </p:oleObj>
              </mc:Choice>
              <mc:Fallback>
                <p:oleObj name="Equation" r:id="rId10" imgW="1879560" imgH="8632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33A93EC-65E1-4BCB-94D3-6C1BE75316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401766" y="781874"/>
                        <a:ext cx="2389182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E7E5E8-E471-46EE-9EF2-000263A1F6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598118"/>
              </p:ext>
            </p:extLst>
          </p:nvPr>
        </p:nvGraphicFramePr>
        <p:xfrm>
          <a:off x="7201418" y="4653280"/>
          <a:ext cx="1030778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12" imgW="787320" imgH="279360" progId="Equation.DSMT4">
                  <p:embed/>
                </p:oleObj>
              </mc:Choice>
              <mc:Fallback>
                <p:oleObj name="Equation" r:id="rId12" imgW="787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201418" y="4653280"/>
                        <a:ext cx="1030778" cy="365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57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33A93EC-65E1-4BCB-94D3-6C1BE75316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841266"/>
              </p:ext>
            </p:extLst>
          </p:nvPr>
        </p:nvGraphicFramePr>
        <p:xfrm>
          <a:off x="1219200" y="282575"/>
          <a:ext cx="4306888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3" imgW="1879560" imgH="863280" progId="Equation.DSMT4">
                  <p:embed/>
                </p:oleObj>
              </mc:Choice>
              <mc:Fallback>
                <p:oleObj name="Equation" r:id="rId3" imgW="18795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82575"/>
                        <a:ext cx="4306888" cy="197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57AC704-506B-4434-8649-7CDD4AA481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950890"/>
              </p:ext>
            </p:extLst>
          </p:nvPr>
        </p:nvGraphicFramePr>
        <p:xfrm>
          <a:off x="1145309" y="2850284"/>
          <a:ext cx="7077191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5" imgW="3517560" imgH="863280" progId="Equation.DSMT4">
                  <p:embed/>
                </p:oleObj>
              </mc:Choice>
              <mc:Fallback>
                <p:oleObj name="Equation" r:id="rId5" imgW="35175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5309" y="2850284"/>
                        <a:ext cx="7077191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818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0A4B2D9-EC54-4906-A029-C495D3ED64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835769"/>
              </p:ext>
            </p:extLst>
          </p:nvPr>
        </p:nvGraphicFramePr>
        <p:xfrm>
          <a:off x="1731818" y="1861532"/>
          <a:ext cx="806926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3809880" imgH="1168200" progId="Equation.DSMT4">
                  <p:embed/>
                </p:oleObj>
              </mc:Choice>
              <mc:Fallback>
                <p:oleObj name="Equation" r:id="rId3" imgW="3809880" imgH="1168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AA79959-0BF1-44AD-88F7-C96086EFFD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1818" y="1861532"/>
                        <a:ext cx="8069263" cy="247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94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D2A4-103D-4D85-85BF-5252E73FD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0998200" cy="1325563"/>
          </a:xfrm>
        </p:spPr>
        <p:txBody>
          <a:bodyPr/>
          <a:lstStyle/>
          <a:p>
            <a:r>
              <a:rPr lang="en-US" dirty="0"/>
              <a:t>Two requirements of numerical approximations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7486C0-1ACC-4E06-98F1-5F89A7E6F886}"/>
              </a:ext>
            </a:extLst>
          </p:cNvPr>
          <p:cNvSpPr txBox="1"/>
          <p:nvPr/>
        </p:nvSpPr>
        <p:spPr>
          <a:xfrm>
            <a:off x="944880" y="2164080"/>
            <a:ext cx="5690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should be our initial value?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2CB4DE-0B4E-4C20-902F-A04B7FE02EA3}"/>
              </a:ext>
            </a:extLst>
          </p:cNvPr>
          <p:cNvSpPr txBox="1"/>
          <p:nvPr/>
        </p:nvSpPr>
        <p:spPr>
          <a:xfrm>
            <a:off x="944880" y="3429000"/>
            <a:ext cx="7676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When should we stop the iterative process?</a:t>
            </a:r>
          </a:p>
        </p:txBody>
      </p:sp>
    </p:spTree>
    <p:extLst>
      <p:ext uri="{BB962C8B-B14F-4D97-AF65-F5344CB8AC3E}">
        <p14:creationId xmlns:p14="http://schemas.microsoft.com/office/powerpoint/2010/main" val="26819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4F4266-BA56-4478-8E26-E33ED625E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427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Newton’s method for finding the zero of a function. Example, finding the square root of 3.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6CDEABE-0970-4C5C-A67E-7385D4F1FE4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444493" y="2124619"/>
          <a:ext cx="234696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3" imgW="1066680" imgH="457200" progId="Equation.DSMT4">
                  <p:embed/>
                </p:oleObj>
              </mc:Choice>
              <mc:Fallback>
                <p:oleObj name="Equation" r:id="rId3" imgW="1066680" imgH="457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6CDEABE-0970-4C5C-A67E-7385D4F1FE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4493" y="2124619"/>
                        <a:ext cx="234696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D367FE3-6516-4720-9651-C74F58488F5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62060" y="3435350"/>
          <a:ext cx="6228472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5" imgW="3213000" imgH="660240" progId="Equation.DSMT4">
                  <p:embed/>
                </p:oleObj>
              </mc:Choice>
              <mc:Fallback>
                <p:oleObj name="Equation" r:id="rId5" imgW="3213000" imgH="6602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D367FE3-6516-4720-9651-C74F58488F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2060" y="3435350"/>
                        <a:ext cx="6228472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F19C6F3-F602-4DD0-8677-EF356D1CA32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773529" y="2124619"/>
          <a:ext cx="2336803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7" imgW="1460160" imgH="1371600" progId="Equation.DSMT4">
                  <p:embed/>
                </p:oleObj>
              </mc:Choice>
              <mc:Fallback>
                <p:oleObj name="Equation" r:id="rId7" imgW="1460160" imgH="1371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F19C6F3-F602-4DD0-8677-EF356D1CA3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73529" y="2124619"/>
                        <a:ext cx="2336803" cy="219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83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666</Words>
  <Application>Microsoft Office PowerPoint</Application>
  <PresentationFormat>Widescreen</PresentationFormat>
  <Paragraphs>89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Unicode MS</vt:lpstr>
      <vt:lpstr>Calibri</vt:lpstr>
      <vt:lpstr>Calibri Light</vt:lpstr>
      <vt:lpstr>Lucida Console</vt:lpstr>
      <vt:lpstr>Office Theme</vt:lpstr>
      <vt:lpstr>Equation</vt:lpstr>
      <vt:lpstr>MathType 6.0 Equation</vt:lpstr>
      <vt:lpstr>Newton’s Method for finding the zero of a function.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requirements of numerical approximations</vt:lpstr>
      <vt:lpstr>Newton’s method for finding the zero of a function. Example, finding the square root of 3.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Function with bad starting value (x=0)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method for finding the zero of a function.</dc:title>
  <dc:creator>Dan McGee</dc:creator>
  <cp:lastModifiedBy>Dan McGee</cp:lastModifiedBy>
  <cp:revision>37</cp:revision>
  <dcterms:created xsi:type="dcterms:W3CDTF">2018-03-28T13:56:42Z</dcterms:created>
  <dcterms:modified xsi:type="dcterms:W3CDTF">2018-04-07T15:14:09Z</dcterms:modified>
</cp:coreProperties>
</file>