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4" r:id="rId2"/>
    <p:sldId id="256" r:id="rId3"/>
    <p:sldId id="257" r:id="rId4"/>
    <p:sldId id="258" r:id="rId5"/>
    <p:sldId id="291" r:id="rId6"/>
    <p:sldId id="288" r:id="rId7"/>
    <p:sldId id="263" r:id="rId8"/>
    <p:sldId id="260" r:id="rId9"/>
    <p:sldId id="272" r:id="rId10"/>
    <p:sldId id="295" r:id="rId11"/>
    <p:sldId id="261" r:id="rId12"/>
    <p:sldId id="292" r:id="rId13"/>
    <p:sldId id="276" r:id="rId14"/>
    <p:sldId id="293" r:id="rId15"/>
    <p:sldId id="277" r:id="rId16"/>
    <p:sldId id="262" r:id="rId17"/>
    <p:sldId id="275" r:id="rId18"/>
    <p:sldId id="285" r:id="rId19"/>
    <p:sldId id="286" r:id="rId20"/>
    <p:sldId id="287" r:id="rId21"/>
    <p:sldId id="294" r:id="rId22"/>
    <p:sldId id="278" r:id="rId23"/>
    <p:sldId id="279" r:id="rId24"/>
    <p:sldId id="273" r:id="rId25"/>
    <p:sldId id="280" r:id="rId26"/>
    <p:sldId id="266" r:id="rId27"/>
    <p:sldId id="267" r:id="rId28"/>
    <p:sldId id="289" r:id="rId29"/>
    <p:sldId id="269" r:id="rId30"/>
    <p:sldId id="283" r:id="rId31"/>
    <p:sldId id="270" r:id="rId32"/>
    <p:sldId id="281" r:id="rId33"/>
    <p:sldId id="282" r:id="rId34"/>
    <p:sldId id="290"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3" d="100"/>
          <a:sy n="123" d="100"/>
        </p:scale>
        <p:origin x="114" y="282"/>
      </p:cViewPr>
      <p:guideLst/>
    </p:cSldViewPr>
  </p:slideViewPr>
  <p:notesTextViewPr>
    <p:cViewPr>
      <p:scale>
        <a:sx n="1" d="1"/>
        <a:sy n="1" d="1"/>
      </p:scale>
      <p:origin x="0" y="0"/>
    </p:cViewPr>
  </p:notesTextViewPr>
  <p:sorterViewPr>
    <p:cViewPr>
      <p:scale>
        <a:sx n="100" d="100"/>
        <a:sy n="100" d="100"/>
      </p:scale>
      <p:origin x="0" y="-139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C08CA-1B03-4651-8077-E71179CB68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6" name="Slide Number Placeholder 5">
            <a:extLst>
              <a:ext uri="{FF2B5EF4-FFF2-40B4-BE49-F238E27FC236}">
                <a16:creationId xmlns:a16="http://schemas.microsoft.com/office/drawing/2014/main" id="{0092ED9D-CEE7-40DE-BCBA-34FFB3AE0067}"/>
              </a:ext>
            </a:extLst>
          </p:cNvPr>
          <p:cNvSpPr>
            <a:spLocks noGrp="1"/>
          </p:cNvSpPr>
          <p:nvPr>
            <p:ph type="sldNum" sz="quarter" idx="12"/>
          </p:nvPr>
        </p:nvSpPr>
        <p:spPr/>
        <p:txBody>
          <a:bodyPr/>
          <a:lstStyle/>
          <a:p>
            <a:fld id="{9E90D70E-4559-4B83-B660-44E1659398E1}" type="slidenum">
              <a:rPr lang="en-US" smtClean="0"/>
              <a:t>‹#›</a:t>
            </a:fld>
            <a:endParaRPr lang="en-US"/>
          </a:p>
        </p:txBody>
      </p:sp>
    </p:spTree>
    <p:extLst>
      <p:ext uri="{BB962C8B-B14F-4D97-AF65-F5344CB8AC3E}">
        <p14:creationId xmlns:p14="http://schemas.microsoft.com/office/powerpoint/2010/main" val="3574776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E516C-1FF7-4BFD-8F06-4CB8E6BBD28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4456A9C-9415-4FAF-99A3-E252B98F361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F53939-75B4-41B6-9A72-4727970B0C10}"/>
              </a:ext>
            </a:extLst>
          </p:cNvPr>
          <p:cNvSpPr>
            <a:spLocks noGrp="1"/>
          </p:cNvSpPr>
          <p:nvPr>
            <p:ph type="dt" sz="half" idx="10"/>
          </p:nvPr>
        </p:nvSpPr>
        <p:spPr/>
        <p:txBody>
          <a:bodyPr/>
          <a:lstStyle/>
          <a:p>
            <a:fld id="{35C98C32-2EE6-465F-95FB-58B7BCE403D5}" type="datetimeFigureOut">
              <a:rPr lang="en-US" smtClean="0"/>
              <a:t>4/26/2018</a:t>
            </a:fld>
            <a:endParaRPr lang="en-US"/>
          </a:p>
        </p:txBody>
      </p:sp>
      <p:sp>
        <p:nvSpPr>
          <p:cNvPr id="5" name="Footer Placeholder 4">
            <a:extLst>
              <a:ext uri="{FF2B5EF4-FFF2-40B4-BE49-F238E27FC236}">
                <a16:creationId xmlns:a16="http://schemas.microsoft.com/office/drawing/2014/main" id="{15B02B90-9B86-4440-A019-C0938D864E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B112BF-DD68-4E7E-BF6A-48F32DC4F577}"/>
              </a:ext>
            </a:extLst>
          </p:cNvPr>
          <p:cNvSpPr>
            <a:spLocks noGrp="1"/>
          </p:cNvSpPr>
          <p:nvPr>
            <p:ph type="sldNum" sz="quarter" idx="12"/>
          </p:nvPr>
        </p:nvSpPr>
        <p:spPr/>
        <p:txBody>
          <a:bodyPr/>
          <a:lstStyle/>
          <a:p>
            <a:fld id="{9E90D70E-4559-4B83-B660-44E1659398E1}" type="slidenum">
              <a:rPr lang="en-US" smtClean="0"/>
              <a:t>‹#›</a:t>
            </a:fld>
            <a:endParaRPr lang="en-US"/>
          </a:p>
        </p:txBody>
      </p:sp>
    </p:spTree>
    <p:extLst>
      <p:ext uri="{BB962C8B-B14F-4D97-AF65-F5344CB8AC3E}">
        <p14:creationId xmlns:p14="http://schemas.microsoft.com/office/powerpoint/2010/main" val="3089539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3DAE366-AF2D-4D2C-8DCB-A262B4600A6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15950CB-9471-4ADB-A600-2E79252C996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4CE5D9-1B4F-48C9-A256-7D2E8E8A6723}"/>
              </a:ext>
            </a:extLst>
          </p:cNvPr>
          <p:cNvSpPr>
            <a:spLocks noGrp="1"/>
          </p:cNvSpPr>
          <p:nvPr>
            <p:ph type="dt" sz="half" idx="10"/>
          </p:nvPr>
        </p:nvSpPr>
        <p:spPr/>
        <p:txBody>
          <a:bodyPr/>
          <a:lstStyle/>
          <a:p>
            <a:fld id="{35C98C32-2EE6-465F-95FB-58B7BCE403D5}" type="datetimeFigureOut">
              <a:rPr lang="en-US" smtClean="0"/>
              <a:t>4/26/2018</a:t>
            </a:fld>
            <a:endParaRPr lang="en-US"/>
          </a:p>
        </p:txBody>
      </p:sp>
      <p:sp>
        <p:nvSpPr>
          <p:cNvPr id="5" name="Footer Placeholder 4">
            <a:extLst>
              <a:ext uri="{FF2B5EF4-FFF2-40B4-BE49-F238E27FC236}">
                <a16:creationId xmlns:a16="http://schemas.microsoft.com/office/drawing/2014/main" id="{26075D48-65A4-4322-A5F3-65C166295E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8D087B-295C-4708-AB61-6C219CB821F8}"/>
              </a:ext>
            </a:extLst>
          </p:cNvPr>
          <p:cNvSpPr>
            <a:spLocks noGrp="1"/>
          </p:cNvSpPr>
          <p:nvPr>
            <p:ph type="sldNum" sz="quarter" idx="12"/>
          </p:nvPr>
        </p:nvSpPr>
        <p:spPr/>
        <p:txBody>
          <a:bodyPr/>
          <a:lstStyle/>
          <a:p>
            <a:fld id="{9E90D70E-4559-4B83-B660-44E1659398E1}" type="slidenum">
              <a:rPr lang="en-US" smtClean="0"/>
              <a:t>‹#›</a:t>
            </a:fld>
            <a:endParaRPr lang="en-US"/>
          </a:p>
        </p:txBody>
      </p:sp>
    </p:spTree>
    <p:extLst>
      <p:ext uri="{BB962C8B-B14F-4D97-AF65-F5344CB8AC3E}">
        <p14:creationId xmlns:p14="http://schemas.microsoft.com/office/powerpoint/2010/main" val="1739151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64548-40AF-4C61-B925-78C0F7B4F7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D89A037-D116-46C3-A599-B19A28519AF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134CB2-F403-4419-B308-5E3720992E2E}"/>
              </a:ext>
            </a:extLst>
          </p:cNvPr>
          <p:cNvSpPr>
            <a:spLocks noGrp="1"/>
          </p:cNvSpPr>
          <p:nvPr>
            <p:ph type="dt" sz="half" idx="10"/>
          </p:nvPr>
        </p:nvSpPr>
        <p:spPr/>
        <p:txBody>
          <a:bodyPr/>
          <a:lstStyle/>
          <a:p>
            <a:fld id="{35C98C32-2EE6-465F-95FB-58B7BCE403D5}" type="datetimeFigureOut">
              <a:rPr lang="en-US" smtClean="0"/>
              <a:t>4/26/2018</a:t>
            </a:fld>
            <a:endParaRPr lang="en-US"/>
          </a:p>
        </p:txBody>
      </p:sp>
      <p:sp>
        <p:nvSpPr>
          <p:cNvPr id="5" name="Footer Placeholder 4">
            <a:extLst>
              <a:ext uri="{FF2B5EF4-FFF2-40B4-BE49-F238E27FC236}">
                <a16:creationId xmlns:a16="http://schemas.microsoft.com/office/drawing/2014/main" id="{03370C4E-1D0C-4AFD-AB69-6A08E435E2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B3EB27-BBF5-43D2-BE96-543342F76881}"/>
              </a:ext>
            </a:extLst>
          </p:cNvPr>
          <p:cNvSpPr>
            <a:spLocks noGrp="1"/>
          </p:cNvSpPr>
          <p:nvPr>
            <p:ph type="sldNum" sz="quarter" idx="12"/>
          </p:nvPr>
        </p:nvSpPr>
        <p:spPr/>
        <p:txBody>
          <a:bodyPr/>
          <a:lstStyle/>
          <a:p>
            <a:fld id="{9E90D70E-4559-4B83-B660-44E1659398E1}" type="slidenum">
              <a:rPr lang="en-US" smtClean="0"/>
              <a:t>‹#›</a:t>
            </a:fld>
            <a:endParaRPr lang="en-US"/>
          </a:p>
        </p:txBody>
      </p:sp>
    </p:spTree>
    <p:extLst>
      <p:ext uri="{BB962C8B-B14F-4D97-AF65-F5344CB8AC3E}">
        <p14:creationId xmlns:p14="http://schemas.microsoft.com/office/powerpoint/2010/main" val="3294503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94878-7A5F-4BEF-B3DC-C3B7AFE20A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36D6294-6661-471A-866B-DA5B0CE736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E14BAEC-D12A-49B3-842B-859A4CB0F4BF}"/>
              </a:ext>
            </a:extLst>
          </p:cNvPr>
          <p:cNvSpPr>
            <a:spLocks noGrp="1"/>
          </p:cNvSpPr>
          <p:nvPr>
            <p:ph type="dt" sz="half" idx="10"/>
          </p:nvPr>
        </p:nvSpPr>
        <p:spPr/>
        <p:txBody>
          <a:bodyPr/>
          <a:lstStyle/>
          <a:p>
            <a:fld id="{35C98C32-2EE6-465F-95FB-58B7BCE403D5}" type="datetimeFigureOut">
              <a:rPr lang="en-US" smtClean="0"/>
              <a:t>4/26/2018</a:t>
            </a:fld>
            <a:endParaRPr lang="en-US"/>
          </a:p>
        </p:txBody>
      </p:sp>
      <p:sp>
        <p:nvSpPr>
          <p:cNvPr id="5" name="Footer Placeholder 4">
            <a:extLst>
              <a:ext uri="{FF2B5EF4-FFF2-40B4-BE49-F238E27FC236}">
                <a16:creationId xmlns:a16="http://schemas.microsoft.com/office/drawing/2014/main" id="{6216C190-3E17-4965-9153-57648101D4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8AAA04-6100-4FC0-A7BA-136486C24049}"/>
              </a:ext>
            </a:extLst>
          </p:cNvPr>
          <p:cNvSpPr>
            <a:spLocks noGrp="1"/>
          </p:cNvSpPr>
          <p:nvPr>
            <p:ph type="sldNum" sz="quarter" idx="12"/>
          </p:nvPr>
        </p:nvSpPr>
        <p:spPr/>
        <p:txBody>
          <a:bodyPr/>
          <a:lstStyle/>
          <a:p>
            <a:fld id="{9E90D70E-4559-4B83-B660-44E1659398E1}" type="slidenum">
              <a:rPr lang="en-US" smtClean="0"/>
              <a:t>‹#›</a:t>
            </a:fld>
            <a:endParaRPr lang="en-US"/>
          </a:p>
        </p:txBody>
      </p:sp>
    </p:spTree>
    <p:extLst>
      <p:ext uri="{BB962C8B-B14F-4D97-AF65-F5344CB8AC3E}">
        <p14:creationId xmlns:p14="http://schemas.microsoft.com/office/powerpoint/2010/main" val="2871080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74130-6A03-4CBE-8118-D3974846F9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D36902-BA1D-4F46-B508-195A191957E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5096B63-1A3A-428F-86A7-BFC66FD5977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3F9805-FBE7-4488-A47D-34C5A2572437}"/>
              </a:ext>
            </a:extLst>
          </p:cNvPr>
          <p:cNvSpPr>
            <a:spLocks noGrp="1"/>
          </p:cNvSpPr>
          <p:nvPr>
            <p:ph type="dt" sz="half" idx="10"/>
          </p:nvPr>
        </p:nvSpPr>
        <p:spPr/>
        <p:txBody>
          <a:bodyPr/>
          <a:lstStyle/>
          <a:p>
            <a:fld id="{35C98C32-2EE6-465F-95FB-58B7BCE403D5}" type="datetimeFigureOut">
              <a:rPr lang="en-US" smtClean="0"/>
              <a:t>4/26/2018</a:t>
            </a:fld>
            <a:endParaRPr lang="en-US"/>
          </a:p>
        </p:txBody>
      </p:sp>
      <p:sp>
        <p:nvSpPr>
          <p:cNvPr id="6" name="Footer Placeholder 5">
            <a:extLst>
              <a:ext uri="{FF2B5EF4-FFF2-40B4-BE49-F238E27FC236}">
                <a16:creationId xmlns:a16="http://schemas.microsoft.com/office/drawing/2014/main" id="{B626363D-3297-49DF-B32E-0306CE1F74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AD578B-0312-4E8E-8316-1587C287D0D5}"/>
              </a:ext>
            </a:extLst>
          </p:cNvPr>
          <p:cNvSpPr>
            <a:spLocks noGrp="1"/>
          </p:cNvSpPr>
          <p:nvPr>
            <p:ph type="sldNum" sz="quarter" idx="12"/>
          </p:nvPr>
        </p:nvSpPr>
        <p:spPr/>
        <p:txBody>
          <a:bodyPr/>
          <a:lstStyle/>
          <a:p>
            <a:fld id="{9E90D70E-4559-4B83-B660-44E1659398E1}" type="slidenum">
              <a:rPr lang="en-US" smtClean="0"/>
              <a:t>‹#›</a:t>
            </a:fld>
            <a:endParaRPr lang="en-US"/>
          </a:p>
        </p:txBody>
      </p:sp>
    </p:spTree>
    <p:extLst>
      <p:ext uri="{BB962C8B-B14F-4D97-AF65-F5344CB8AC3E}">
        <p14:creationId xmlns:p14="http://schemas.microsoft.com/office/powerpoint/2010/main" val="3330250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E41CA-A7EA-4412-9938-2AE7CCD78E8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67B2CD-2796-4BC8-A4C1-4FAE74E457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77BC4B6-23B0-4E0F-9293-A5B469F04BE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B995BB-B852-4547-ACFC-F0D13D2FF4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5548606-CCC5-4269-BC20-F9A72E1C65A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7708153-CB15-409C-9FD9-B386DD6356FC}"/>
              </a:ext>
            </a:extLst>
          </p:cNvPr>
          <p:cNvSpPr>
            <a:spLocks noGrp="1"/>
          </p:cNvSpPr>
          <p:nvPr>
            <p:ph type="dt" sz="half" idx="10"/>
          </p:nvPr>
        </p:nvSpPr>
        <p:spPr/>
        <p:txBody>
          <a:bodyPr/>
          <a:lstStyle/>
          <a:p>
            <a:fld id="{35C98C32-2EE6-465F-95FB-58B7BCE403D5}" type="datetimeFigureOut">
              <a:rPr lang="en-US" smtClean="0"/>
              <a:t>4/26/2018</a:t>
            </a:fld>
            <a:endParaRPr lang="en-US"/>
          </a:p>
        </p:txBody>
      </p:sp>
      <p:sp>
        <p:nvSpPr>
          <p:cNvPr id="8" name="Footer Placeholder 7">
            <a:extLst>
              <a:ext uri="{FF2B5EF4-FFF2-40B4-BE49-F238E27FC236}">
                <a16:creationId xmlns:a16="http://schemas.microsoft.com/office/drawing/2014/main" id="{6E18AF49-3592-402F-AD5D-CC17DD55CA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237E648-9733-45AC-A0F8-8C33E76FC0F3}"/>
              </a:ext>
            </a:extLst>
          </p:cNvPr>
          <p:cNvSpPr>
            <a:spLocks noGrp="1"/>
          </p:cNvSpPr>
          <p:nvPr>
            <p:ph type="sldNum" sz="quarter" idx="12"/>
          </p:nvPr>
        </p:nvSpPr>
        <p:spPr/>
        <p:txBody>
          <a:bodyPr/>
          <a:lstStyle/>
          <a:p>
            <a:fld id="{9E90D70E-4559-4B83-B660-44E1659398E1}" type="slidenum">
              <a:rPr lang="en-US" smtClean="0"/>
              <a:t>‹#›</a:t>
            </a:fld>
            <a:endParaRPr lang="en-US"/>
          </a:p>
        </p:txBody>
      </p:sp>
    </p:spTree>
    <p:extLst>
      <p:ext uri="{BB962C8B-B14F-4D97-AF65-F5344CB8AC3E}">
        <p14:creationId xmlns:p14="http://schemas.microsoft.com/office/powerpoint/2010/main" val="2059876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F314F-F5F2-409E-8EB7-85959B1A0106}"/>
              </a:ext>
            </a:extLst>
          </p:cNvPr>
          <p:cNvSpPr>
            <a:spLocks noGrp="1"/>
          </p:cNvSpPr>
          <p:nvPr>
            <p:ph type="title"/>
          </p:nvPr>
        </p:nvSpPr>
        <p:spPr/>
        <p:txBody>
          <a:bodyPr/>
          <a:lstStyle>
            <a:lvl1pPr>
              <a:defRPr b="1">
                <a:latin typeface="+mn-lt"/>
              </a:defRPr>
            </a:lvl1pPr>
          </a:lstStyle>
          <a:p>
            <a:r>
              <a:rPr lang="en-US" dirty="0"/>
              <a:t>Click to edit Master title style</a:t>
            </a:r>
          </a:p>
        </p:txBody>
      </p:sp>
      <p:sp>
        <p:nvSpPr>
          <p:cNvPr id="5" name="Slide Number Placeholder 4">
            <a:extLst>
              <a:ext uri="{FF2B5EF4-FFF2-40B4-BE49-F238E27FC236}">
                <a16:creationId xmlns:a16="http://schemas.microsoft.com/office/drawing/2014/main" id="{1D0BA683-8A9B-4910-BDD6-24191A9861B8}"/>
              </a:ext>
            </a:extLst>
          </p:cNvPr>
          <p:cNvSpPr>
            <a:spLocks noGrp="1"/>
          </p:cNvSpPr>
          <p:nvPr>
            <p:ph type="sldNum" sz="quarter" idx="12"/>
          </p:nvPr>
        </p:nvSpPr>
        <p:spPr/>
        <p:txBody>
          <a:bodyPr/>
          <a:lstStyle/>
          <a:p>
            <a:fld id="{9E90D70E-4559-4B83-B660-44E1659398E1}" type="slidenum">
              <a:rPr lang="en-US" smtClean="0"/>
              <a:t>‹#›</a:t>
            </a:fld>
            <a:endParaRPr lang="en-US"/>
          </a:p>
        </p:txBody>
      </p:sp>
    </p:spTree>
    <p:extLst>
      <p:ext uri="{BB962C8B-B14F-4D97-AF65-F5344CB8AC3E}">
        <p14:creationId xmlns:p14="http://schemas.microsoft.com/office/powerpoint/2010/main" val="4115860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D950317-80AA-43BA-83FE-F016F59B4E6A}"/>
              </a:ext>
            </a:extLst>
          </p:cNvPr>
          <p:cNvSpPr>
            <a:spLocks noGrp="1"/>
          </p:cNvSpPr>
          <p:nvPr>
            <p:ph type="dt" sz="half" idx="10"/>
          </p:nvPr>
        </p:nvSpPr>
        <p:spPr/>
        <p:txBody>
          <a:bodyPr/>
          <a:lstStyle/>
          <a:p>
            <a:fld id="{35C98C32-2EE6-465F-95FB-58B7BCE403D5}" type="datetimeFigureOut">
              <a:rPr lang="en-US" smtClean="0"/>
              <a:t>4/26/2018</a:t>
            </a:fld>
            <a:endParaRPr lang="en-US"/>
          </a:p>
        </p:txBody>
      </p:sp>
      <p:sp>
        <p:nvSpPr>
          <p:cNvPr id="3" name="Footer Placeholder 2">
            <a:extLst>
              <a:ext uri="{FF2B5EF4-FFF2-40B4-BE49-F238E27FC236}">
                <a16:creationId xmlns:a16="http://schemas.microsoft.com/office/drawing/2014/main" id="{AB50EE62-5785-4089-8229-447485311AC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BE0C7F7-95D1-4C5B-AFEB-CC30455BAD00}"/>
              </a:ext>
            </a:extLst>
          </p:cNvPr>
          <p:cNvSpPr>
            <a:spLocks noGrp="1"/>
          </p:cNvSpPr>
          <p:nvPr>
            <p:ph type="sldNum" sz="quarter" idx="12"/>
          </p:nvPr>
        </p:nvSpPr>
        <p:spPr/>
        <p:txBody>
          <a:bodyPr/>
          <a:lstStyle/>
          <a:p>
            <a:fld id="{9E90D70E-4559-4B83-B660-44E1659398E1}" type="slidenum">
              <a:rPr lang="en-US" smtClean="0"/>
              <a:t>‹#›</a:t>
            </a:fld>
            <a:endParaRPr lang="en-US"/>
          </a:p>
        </p:txBody>
      </p:sp>
    </p:spTree>
    <p:extLst>
      <p:ext uri="{BB962C8B-B14F-4D97-AF65-F5344CB8AC3E}">
        <p14:creationId xmlns:p14="http://schemas.microsoft.com/office/powerpoint/2010/main" val="2400130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5302E-BFB6-4EAE-A82E-C0CF7A675F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D2D85E-1354-4322-8A22-14666CCA86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845AFB2-60AF-406C-A9D1-8A4E4ACC09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17F73B6-377D-4BA4-84CA-73A7D41EA35D}"/>
              </a:ext>
            </a:extLst>
          </p:cNvPr>
          <p:cNvSpPr>
            <a:spLocks noGrp="1"/>
          </p:cNvSpPr>
          <p:nvPr>
            <p:ph type="dt" sz="half" idx="10"/>
          </p:nvPr>
        </p:nvSpPr>
        <p:spPr/>
        <p:txBody>
          <a:bodyPr/>
          <a:lstStyle/>
          <a:p>
            <a:fld id="{35C98C32-2EE6-465F-95FB-58B7BCE403D5}" type="datetimeFigureOut">
              <a:rPr lang="en-US" smtClean="0"/>
              <a:t>4/26/2018</a:t>
            </a:fld>
            <a:endParaRPr lang="en-US"/>
          </a:p>
        </p:txBody>
      </p:sp>
      <p:sp>
        <p:nvSpPr>
          <p:cNvPr id="6" name="Footer Placeholder 5">
            <a:extLst>
              <a:ext uri="{FF2B5EF4-FFF2-40B4-BE49-F238E27FC236}">
                <a16:creationId xmlns:a16="http://schemas.microsoft.com/office/drawing/2014/main" id="{37215E33-F2F9-4953-8788-1215769BC2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32749F-0CE5-4E12-BA7B-C02EBBA6EF0E}"/>
              </a:ext>
            </a:extLst>
          </p:cNvPr>
          <p:cNvSpPr>
            <a:spLocks noGrp="1"/>
          </p:cNvSpPr>
          <p:nvPr>
            <p:ph type="sldNum" sz="quarter" idx="12"/>
          </p:nvPr>
        </p:nvSpPr>
        <p:spPr/>
        <p:txBody>
          <a:bodyPr/>
          <a:lstStyle/>
          <a:p>
            <a:fld id="{9E90D70E-4559-4B83-B660-44E1659398E1}" type="slidenum">
              <a:rPr lang="en-US" smtClean="0"/>
              <a:t>‹#›</a:t>
            </a:fld>
            <a:endParaRPr lang="en-US"/>
          </a:p>
        </p:txBody>
      </p:sp>
    </p:spTree>
    <p:extLst>
      <p:ext uri="{BB962C8B-B14F-4D97-AF65-F5344CB8AC3E}">
        <p14:creationId xmlns:p14="http://schemas.microsoft.com/office/powerpoint/2010/main" val="3322579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2D8FC-573F-4258-AA63-1EB11A2554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100C5E7-5C60-44B6-990C-E31D6B22D0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76E3C72-BC5B-4CC3-A5A5-7C862EEB36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DFEDBF7-EF3B-4D60-891D-E536F40F6596}"/>
              </a:ext>
            </a:extLst>
          </p:cNvPr>
          <p:cNvSpPr>
            <a:spLocks noGrp="1"/>
          </p:cNvSpPr>
          <p:nvPr>
            <p:ph type="dt" sz="half" idx="10"/>
          </p:nvPr>
        </p:nvSpPr>
        <p:spPr/>
        <p:txBody>
          <a:bodyPr/>
          <a:lstStyle/>
          <a:p>
            <a:fld id="{35C98C32-2EE6-465F-95FB-58B7BCE403D5}" type="datetimeFigureOut">
              <a:rPr lang="en-US" smtClean="0"/>
              <a:t>4/26/2018</a:t>
            </a:fld>
            <a:endParaRPr lang="en-US"/>
          </a:p>
        </p:txBody>
      </p:sp>
      <p:sp>
        <p:nvSpPr>
          <p:cNvPr id="6" name="Footer Placeholder 5">
            <a:extLst>
              <a:ext uri="{FF2B5EF4-FFF2-40B4-BE49-F238E27FC236}">
                <a16:creationId xmlns:a16="http://schemas.microsoft.com/office/drawing/2014/main" id="{8F471E82-AE5C-4F20-8674-19DF290BF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076138-8AFB-405C-9777-053F70D46990}"/>
              </a:ext>
            </a:extLst>
          </p:cNvPr>
          <p:cNvSpPr>
            <a:spLocks noGrp="1"/>
          </p:cNvSpPr>
          <p:nvPr>
            <p:ph type="sldNum" sz="quarter" idx="12"/>
          </p:nvPr>
        </p:nvSpPr>
        <p:spPr/>
        <p:txBody>
          <a:bodyPr/>
          <a:lstStyle/>
          <a:p>
            <a:fld id="{9E90D70E-4559-4B83-B660-44E1659398E1}" type="slidenum">
              <a:rPr lang="en-US" smtClean="0"/>
              <a:t>‹#›</a:t>
            </a:fld>
            <a:endParaRPr lang="en-US"/>
          </a:p>
        </p:txBody>
      </p:sp>
    </p:spTree>
    <p:extLst>
      <p:ext uri="{BB962C8B-B14F-4D97-AF65-F5344CB8AC3E}">
        <p14:creationId xmlns:p14="http://schemas.microsoft.com/office/powerpoint/2010/main" val="2327846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D80F67F-F879-4057-B9B5-9C4AE67C54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932E28C5-8D71-48E7-83CE-1FA8CFC776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197ABB4-0571-4C73-A12A-CCFFC86337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C98C32-2EE6-465F-95FB-58B7BCE403D5}" type="datetimeFigureOut">
              <a:rPr lang="en-US" smtClean="0"/>
              <a:t>4/26/2018</a:t>
            </a:fld>
            <a:endParaRPr lang="en-US"/>
          </a:p>
        </p:txBody>
      </p:sp>
      <p:sp>
        <p:nvSpPr>
          <p:cNvPr id="5" name="Footer Placeholder 4">
            <a:extLst>
              <a:ext uri="{FF2B5EF4-FFF2-40B4-BE49-F238E27FC236}">
                <a16:creationId xmlns:a16="http://schemas.microsoft.com/office/drawing/2014/main" id="{C6C0F3BA-6883-4B89-8CBD-1349711C44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3724904-C5A5-4DBB-A3FC-1C8DCEEDD3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90D70E-4559-4B83-B660-44E1659398E1}" type="slidenum">
              <a:rPr lang="en-US" smtClean="0"/>
              <a:t>‹#›</a:t>
            </a:fld>
            <a:endParaRPr lang="en-US"/>
          </a:p>
        </p:txBody>
      </p:sp>
    </p:spTree>
    <p:extLst>
      <p:ext uri="{BB962C8B-B14F-4D97-AF65-F5344CB8AC3E}">
        <p14:creationId xmlns:p14="http://schemas.microsoft.com/office/powerpoint/2010/main" val="3265372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26787-EB03-4D16-8160-59FE0E221E88}"/>
              </a:ext>
            </a:extLst>
          </p:cNvPr>
          <p:cNvSpPr>
            <a:spLocks noGrp="1"/>
          </p:cNvSpPr>
          <p:nvPr>
            <p:ph type="title"/>
          </p:nvPr>
        </p:nvSpPr>
        <p:spPr>
          <a:xfrm>
            <a:off x="2721244" y="2410901"/>
            <a:ext cx="6384010" cy="1325563"/>
          </a:xfrm>
        </p:spPr>
        <p:txBody>
          <a:bodyPr/>
          <a:lstStyle/>
          <a:p>
            <a:r>
              <a:rPr lang="en-US" dirty="0"/>
              <a:t>Pre-processing – Part 1</a:t>
            </a:r>
          </a:p>
        </p:txBody>
      </p:sp>
    </p:spTree>
    <p:extLst>
      <p:ext uri="{BB962C8B-B14F-4D97-AF65-F5344CB8AC3E}">
        <p14:creationId xmlns:p14="http://schemas.microsoft.com/office/powerpoint/2010/main" val="3186463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BE63F-6D74-4938-9FAB-43C0204357B0}"/>
              </a:ext>
            </a:extLst>
          </p:cNvPr>
          <p:cNvSpPr>
            <a:spLocks noGrp="1"/>
          </p:cNvSpPr>
          <p:nvPr>
            <p:ph type="title"/>
          </p:nvPr>
        </p:nvSpPr>
        <p:spPr>
          <a:xfrm>
            <a:off x="2659251" y="2170677"/>
            <a:ext cx="6670729" cy="1325563"/>
          </a:xfrm>
        </p:spPr>
        <p:txBody>
          <a:bodyPr/>
          <a:lstStyle/>
          <a:p>
            <a:r>
              <a:rPr lang="en-US" dirty="0"/>
              <a:t>Proc Contents, chd2018_a</a:t>
            </a:r>
          </a:p>
        </p:txBody>
      </p:sp>
    </p:spTree>
    <p:extLst>
      <p:ext uri="{BB962C8B-B14F-4D97-AF65-F5344CB8AC3E}">
        <p14:creationId xmlns:p14="http://schemas.microsoft.com/office/powerpoint/2010/main" val="30360178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5655928-83E0-45A1-97D5-09372C2CC767}"/>
              </a:ext>
            </a:extLst>
          </p:cNvPr>
          <p:cNvSpPr/>
          <p:nvPr/>
        </p:nvSpPr>
        <p:spPr>
          <a:xfrm>
            <a:off x="349857" y="1182231"/>
            <a:ext cx="10948407" cy="2492990"/>
          </a:xfrm>
          <a:prstGeom prst="rect">
            <a:avLst/>
          </a:prstGeom>
        </p:spPr>
        <p:txBody>
          <a:bodyPr wrap="square">
            <a:spAutoFit/>
          </a:bodyPr>
          <a:lstStyle/>
          <a:p>
            <a:r>
              <a:rPr lang="en-US" sz="2600" dirty="0">
                <a:solidFill>
                  <a:srgbClr val="008000"/>
                </a:solidFill>
                <a:latin typeface="Lucida Console" panose="020B0609040504020204" pitchFamily="49" charset="0"/>
              </a:rPr>
              <a:t>/*a macro that clears log and results*/</a:t>
            </a:r>
            <a:endParaRPr lang="en-US" sz="2600" dirty="0">
              <a:solidFill>
                <a:srgbClr val="000000"/>
              </a:solidFill>
              <a:latin typeface="Lucida Console" panose="020B0609040504020204" pitchFamily="49" charset="0"/>
            </a:endParaRPr>
          </a:p>
          <a:p>
            <a:r>
              <a:rPr lang="en-US" sz="2600" dirty="0">
                <a:solidFill>
                  <a:srgbClr val="000000"/>
                </a:solidFill>
                <a:latin typeface="Lucida Console" panose="020B0609040504020204" pitchFamily="49" charset="0"/>
              </a:rPr>
              <a:t>%</a:t>
            </a:r>
            <a:r>
              <a:rPr lang="en-US" sz="2600" b="1" i="1" dirty="0" err="1">
                <a:solidFill>
                  <a:srgbClr val="000000"/>
                </a:solidFill>
                <a:latin typeface="Lucida Console" panose="020B0609040504020204" pitchFamily="49" charset="0"/>
              </a:rPr>
              <a:t>clearall</a:t>
            </a:r>
            <a:endParaRPr lang="en-US" sz="2600" dirty="0">
              <a:solidFill>
                <a:srgbClr val="000000"/>
              </a:solidFill>
              <a:latin typeface="Lucida Console" panose="020B0609040504020204" pitchFamily="49" charset="0"/>
            </a:endParaRPr>
          </a:p>
          <a:p>
            <a:r>
              <a:rPr lang="en-US" sz="2600" dirty="0">
                <a:solidFill>
                  <a:srgbClr val="008000"/>
                </a:solidFill>
                <a:latin typeface="Lucida Console" panose="020B0609040504020204" pitchFamily="49" charset="0"/>
              </a:rPr>
              <a:t>/*first take a look at the data set */</a:t>
            </a:r>
            <a:endParaRPr lang="en-US" sz="2600" dirty="0">
              <a:solidFill>
                <a:srgbClr val="000000"/>
              </a:solidFill>
              <a:latin typeface="Lucida Console" panose="020B0609040504020204" pitchFamily="49" charset="0"/>
            </a:endParaRPr>
          </a:p>
          <a:p>
            <a:r>
              <a:rPr lang="en-US" sz="2600" dirty="0" err="1">
                <a:solidFill>
                  <a:srgbClr val="0000FF"/>
                </a:solidFill>
                <a:latin typeface="Lucida Console" panose="020B0609040504020204" pitchFamily="49" charset="0"/>
              </a:rPr>
              <a:t>libname</a:t>
            </a:r>
            <a:r>
              <a:rPr lang="en-US" sz="2600" dirty="0">
                <a:solidFill>
                  <a:srgbClr val="000000"/>
                </a:solidFill>
                <a:latin typeface="Lucida Console" panose="020B0609040504020204" pitchFamily="49" charset="0"/>
              </a:rPr>
              <a:t> a </a:t>
            </a:r>
            <a:r>
              <a:rPr lang="en-US" sz="2600" dirty="0">
                <a:solidFill>
                  <a:srgbClr val="800080"/>
                </a:solidFill>
                <a:latin typeface="Lucida Console" panose="020B0609040504020204" pitchFamily="49" charset="0"/>
              </a:rPr>
              <a:t>"d:\dropbox\chd2018\_data"</a:t>
            </a:r>
            <a:r>
              <a:rPr lang="en-US" sz="2600" dirty="0">
                <a:solidFill>
                  <a:srgbClr val="000000"/>
                </a:solidFill>
                <a:latin typeface="Lucida Console" panose="020B0609040504020204" pitchFamily="49" charset="0"/>
              </a:rPr>
              <a:t>;</a:t>
            </a:r>
          </a:p>
          <a:p>
            <a:endParaRPr lang="en-US" sz="2600" dirty="0">
              <a:solidFill>
                <a:srgbClr val="000000"/>
              </a:solidFill>
              <a:latin typeface="Lucida Console" panose="020B0609040504020204" pitchFamily="49" charset="0"/>
            </a:endParaRPr>
          </a:p>
          <a:p>
            <a:r>
              <a:rPr lang="en-US" sz="2600" b="1" dirty="0">
                <a:solidFill>
                  <a:srgbClr val="000080"/>
                </a:solidFill>
                <a:latin typeface="Lucida Console" panose="020B0609040504020204" pitchFamily="49" charset="0"/>
              </a:rPr>
              <a:t>proc</a:t>
            </a:r>
            <a:r>
              <a:rPr lang="en-US" sz="2600" dirty="0">
                <a:solidFill>
                  <a:srgbClr val="000000"/>
                </a:solidFill>
                <a:latin typeface="Lucida Console" panose="020B0609040504020204" pitchFamily="49" charset="0"/>
              </a:rPr>
              <a:t> </a:t>
            </a:r>
            <a:r>
              <a:rPr lang="en-US" sz="2600" b="1" dirty="0">
                <a:solidFill>
                  <a:srgbClr val="000080"/>
                </a:solidFill>
                <a:latin typeface="Lucida Console" panose="020B0609040504020204" pitchFamily="49" charset="0"/>
              </a:rPr>
              <a:t>contents</a:t>
            </a:r>
            <a:r>
              <a:rPr lang="en-US" sz="2600" dirty="0">
                <a:solidFill>
                  <a:srgbClr val="000000"/>
                </a:solidFill>
                <a:latin typeface="Lucida Console" panose="020B0609040504020204" pitchFamily="49" charset="0"/>
              </a:rPr>
              <a:t> </a:t>
            </a:r>
            <a:r>
              <a:rPr lang="en-US" sz="2600" dirty="0">
                <a:solidFill>
                  <a:srgbClr val="0000FF"/>
                </a:solidFill>
                <a:latin typeface="Lucida Console" panose="020B0609040504020204" pitchFamily="49" charset="0"/>
              </a:rPr>
              <a:t>data</a:t>
            </a:r>
            <a:r>
              <a:rPr lang="en-US" sz="2600" dirty="0">
                <a:solidFill>
                  <a:srgbClr val="000000"/>
                </a:solidFill>
                <a:latin typeface="Lucida Console" panose="020B0609040504020204" pitchFamily="49" charset="0"/>
              </a:rPr>
              <a:t>=a.chd2018_a </a:t>
            </a:r>
            <a:r>
              <a:rPr lang="en-US" sz="2600" dirty="0" err="1">
                <a:solidFill>
                  <a:srgbClr val="0000FF"/>
                </a:solidFill>
                <a:latin typeface="Lucida Console" panose="020B0609040504020204" pitchFamily="49" charset="0"/>
              </a:rPr>
              <a:t>position</a:t>
            </a:r>
            <a:r>
              <a:rPr lang="en-US" sz="2600" dirty="0" err="1">
                <a:solidFill>
                  <a:srgbClr val="000000"/>
                </a:solidFill>
                <a:latin typeface="Lucida Console" panose="020B0609040504020204" pitchFamily="49" charset="0"/>
              </a:rPr>
              <a:t>;</a:t>
            </a:r>
            <a:r>
              <a:rPr lang="en-US" sz="2600" b="1" dirty="0" err="1">
                <a:solidFill>
                  <a:srgbClr val="000080"/>
                </a:solidFill>
                <a:latin typeface="Lucida Console" panose="020B0609040504020204" pitchFamily="49" charset="0"/>
              </a:rPr>
              <a:t>run</a:t>
            </a:r>
            <a:r>
              <a:rPr lang="en-US" sz="2600"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3124924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8DCE7C5-A4CB-4FFA-AE93-066B1E1BFEC2}"/>
              </a:ext>
            </a:extLst>
          </p:cNvPr>
          <p:cNvSpPr>
            <a:spLocks noGrp="1"/>
          </p:cNvSpPr>
          <p:nvPr>
            <p:ph type="title"/>
          </p:nvPr>
        </p:nvSpPr>
        <p:spPr>
          <a:xfrm>
            <a:off x="752960" y="2527139"/>
            <a:ext cx="10515600" cy="1325563"/>
          </a:xfrm>
        </p:spPr>
        <p:txBody>
          <a:bodyPr/>
          <a:lstStyle/>
          <a:p>
            <a:r>
              <a:rPr lang="en-US" dirty="0"/>
              <a:t>Number of unique values for each variable</a:t>
            </a:r>
          </a:p>
        </p:txBody>
      </p:sp>
    </p:spTree>
    <p:extLst>
      <p:ext uri="{BB962C8B-B14F-4D97-AF65-F5344CB8AC3E}">
        <p14:creationId xmlns:p14="http://schemas.microsoft.com/office/powerpoint/2010/main" val="2772267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94E9039-85E1-41FA-AEC6-65892AD4619B}"/>
              </a:ext>
            </a:extLst>
          </p:cNvPr>
          <p:cNvSpPr/>
          <p:nvPr/>
        </p:nvSpPr>
        <p:spPr>
          <a:xfrm>
            <a:off x="413468" y="2582615"/>
            <a:ext cx="8730532" cy="1692771"/>
          </a:xfrm>
          <a:prstGeom prst="rect">
            <a:avLst/>
          </a:prstGeom>
        </p:spPr>
        <p:txBody>
          <a:bodyPr wrap="square">
            <a:spAutoFit/>
          </a:bodyPr>
          <a:lstStyle/>
          <a:p>
            <a:r>
              <a:rPr lang="en-US" sz="2600" b="1" dirty="0">
                <a:latin typeface="Lucida Console" panose="020B0609040504020204" pitchFamily="49" charset="0"/>
              </a:rPr>
              <a:t>%</a:t>
            </a:r>
            <a:r>
              <a:rPr lang="en-US" sz="2600" b="1" dirty="0" err="1">
                <a:latin typeface="Lucida Console" panose="020B0609040504020204" pitchFamily="49" charset="0"/>
              </a:rPr>
              <a:t>clearall</a:t>
            </a:r>
            <a:endParaRPr lang="en-US" sz="2600" b="1" dirty="0">
              <a:solidFill>
                <a:srgbClr val="000080"/>
              </a:solidFill>
              <a:latin typeface="Lucida Console" panose="020B0609040504020204" pitchFamily="49" charset="0"/>
            </a:endParaRPr>
          </a:p>
          <a:p>
            <a:r>
              <a:rPr lang="en-US" sz="2600" b="1" dirty="0">
                <a:solidFill>
                  <a:srgbClr val="000080"/>
                </a:solidFill>
                <a:latin typeface="Lucida Console" panose="020B0609040504020204" pitchFamily="49" charset="0"/>
              </a:rPr>
              <a:t>proc</a:t>
            </a:r>
            <a:r>
              <a:rPr lang="en-US" sz="2600" dirty="0">
                <a:solidFill>
                  <a:srgbClr val="000000"/>
                </a:solidFill>
                <a:latin typeface="Lucida Console" panose="020B0609040504020204" pitchFamily="49" charset="0"/>
              </a:rPr>
              <a:t> </a:t>
            </a:r>
            <a:r>
              <a:rPr lang="en-US" sz="2600" b="1" dirty="0" err="1">
                <a:solidFill>
                  <a:srgbClr val="000080"/>
                </a:solidFill>
                <a:latin typeface="Lucida Console" panose="020B0609040504020204" pitchFamily="49" charset="0"/>
              </a:rPr>
              <a:t>freq</a:t>
            </a:r>
            <a:r>
              <a:rPr lang="en-US" sz="2600" dirty="0">
                <a:solidFill>
                  <a:srgbClr val="000000"/>
                </a:solidFill>
                <a:latin typeface="Lucida Console" panose="020B0609040504020204" pitchFamily="49" charset="0"/>
              </a:rPr>
              <a:t> </a:t>
            </a:r>
            <a:r>
              <a:rPr lang="en-US" sz="2600" dirty="0">
                <a:solidFill>
                  <a:srgbClr val="0000FF"/>
                </a:solidFill>
                <a:latin typeface="Lucida Console" panose="020B0609040504020204" pitchFamily="49" charset="0"/>
              </a:rPr>
              <a:t>data</a:t>
            </a:r>
            <a:r>
              <a:rPr lang="en-US" sz="2600" dirty="0">
                <a:solidFill>
                  <a:srgbClr val="000000"/>
                </a:solidFill>
                <a:latin typeface="Lucida Console" panose="020B0609040504020204" pitchFamily="49" charset="0"/>
              </a:rPr>
              <a:t>=a.chd2018_a </a:t>
            </a:r>
            <a:r>
              <a:rPr lang="en-US" sz="2600" dirty="0" err="1">
                <a:solidFill>
                  <a:srgbClr val="0000FF"/>
                </a:solidFill>
                <a:latin typeface="Lucida Console" panose="020B0609040504020204" pitchFamily="49" charset="0"/>
              </a:rPr>
              <a:t>nlevels</a:t>
            </a:r>
            <a:r>
              <a:rPr lang="en-US" sz="2600" dirty="0">
                <a:solidFill>
                  <a:srgbClr val="000000"/>
                </a:solidFill>
                <a:latin typeface="Lucida Console" panose="020B0609040504020204" pitchFamily="49" charset="0"/>
              </a:rPr>
              <a:t>;</a:t>
            </a:r>
          </a:p>
          <a:p>
            <a:r>
              <a:rPr lang="en-US" sz="2600" dirty="0">
                <a:solidFill>
                  <a:srgbClr val="0000FF"/>
                </a:solidFill>
                <a:latin typeface="Lucida Console" panose="020B0609040504020204" pitchFamily="49" charset="0"/>
              </a:rPr>
              <a:t>tables</a:t>
            </a:r>
            <a:r>
              <a:rPr lang="en-US" sz="2600" dirty="0">
                <a:solidFill>
                  <a:srgbClr val="000000"/>
                </a:solidFill>
                <a:latin typeface="Lucida Console" panose="020B0609040504020204" pitchFamily="49" charset="0"/>
              </a:rPr>
              <a:t> age--</a:t>
            </a:r>
            <a:r>
              <a:rPr lang="en-US" sz="2600" dirty="0" err="1">
                <a:solidFill>
                  <a:srgbClr val="000000"/>
                </a:solidFill>
                <a:latin typeface="Lucida Console" panose="020B0609040504020204" pitchFamily="49" charset="0"/>
              </a:rPr>
              <a:t>diab</a:t>
            </a:r>
            <a:r>
              <a:rPr lang="en-US" sz="2600" dirty="0">
                <a:solidFill>
                  <a:srgbClr val="000000"/>
                </a:solidFill>
                <a:latin typeface="Lucida Console" panose="020B0609040504020204" pitchFamily="49" charset="0"/>
              </a:rPr>
              <a:t>/</a:t>
            </a:r>
            <a:r>
              <a:rPr lang="en-US" sz="2600" dirty="0" err="1">
                <a:solidFill>
                  <a:srgbClr val="0000FF"/>
                </a:solidFill>
                <a:latin typeface="Lucida Console" panose="020B0609040504020204" pitchFamily="49" charset="0"/>
              </a:rPr>
              <a:t>noprint</a:t>
            </a:r>
            <a:r>
              <a:rPr lang="en-US" sz="2600" dirty="0">
                <a:solidFill>
                  <a:srgbClr val="000000"/>
                </a:solidFill>
                <a:latin typeface="Lucida Console" panose="020B0609040504020204" pitchFamily="49" charset="0"/>
              </a:rPr>
              <a:t>;</a:t>
            </a:r>
          </a:p>
          <a:p>
            <a:r>
              <a:rPr lang="en-US" sz="2600" b="1" dirty="0">
                <a:solidFill>
                  <a:srgbClr val="000080"/>
                </a:solidFill>
                <a:latin typeface="Lucida Console" panose="020B0609040504020204" pitchFamily="49" charset="0"/>
              </a:rPr>
              <a:t>run</a:t>
            </a:r>
            <a:r>
              <a:rPr lang="en-US" sz="2600" dirty="0">
                <a:solidFill>
                  <a:srgbClr val="000000"/>
                </a:solidFill>
                <a:latin typeface="Lucida Console" panose="020B0609040504020204" pitchFamily="49" charset="0"/>
              </a:rPr>
              <a:t>;</a:t>
            </a:r>
            <a:endParaRPr lang="en-US" dirty="0"/>
          </a:p>
        </p:txBody>
      </p:sp>
      <p:sp>
        <p:nvSpPr>
          <p:cNvPr id="3" name="Title 2">
            <a:extLst>
              <a:ext uri="{FF2B5EF4-FFF2-40B4-BE49-F238E27FC236}">
                <a16:creationId xmlns:a16="http://schemas.microsoft.com/office/drawing/2014/main" id="{4EEF0447-48A3-4B8D-895A-ED952B892DCC}"/>
              </a:ext>
            </a:extLst>
          </p:cNvPr>
          <p:cNvSpPr>
            <a:spLocks noGrp="1"/>
          </p:cNvSpPr>
          <p:nvPr>
            <p:ph type="title"/>
          </p:nvPr>
        </p:nvSpPr>
        <p:spPr/>
        <p:txBody>
          <a:bodyPr/>
          <a:lstStyle/>
          <a:p>
            <a:r>
              <a:rPr lang="en-US" dirty="0"/>
              <a:t>Number of unique values for each variable</a:t>
            </a:r>
          </a:p>
        </p:txBody>
      </p:sp>
    </p:spTree>
    <p:extLst>
      <p:ext uri="{BB962C8B-B14F-4D97-AF65-F5344CB8AC3E}">
        <p14:creationId xmlns:p14="http://schemas.microsoft.com/office/powerpoint/2010/main" val="4889798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228B6-117E-44A0-A564-D3B6A9D03946}"/>
              </a:ext>
            </a:extLst>
          </p:cNvPr>
          <p:cNvSpPr txBox="1">
            <a:spLocks/>
          </p:cNvSpPr>
          <p:nvPr/>
        </p:nvSpPr>
        <p:spPr>
          <a:xfrm>
            <a:off x="1691887" y="3068664"/>
            <a:ext cx="7200569" cy="1325563"/>
          </a:xfrm>
          <a:prstGeom prst="rect">
            <a:avLst/>
          </a:prstGeom>
        </p:spPr>
        <p:txBody>
          <a:bodyPr/>
          <a:lstStyle>
            <a:lvl1pPr algn="l" defTabSz="914400" rtl="0" eaLnBrk="1" latinLnBrk="0" hangingPunct="1">
              <a:lnSpc>
                <a:spcPct val="90000"/>
              </a:lnSpc>
              <a:spcBef>
                <a:spcPct val="0"/>
              </a:spcBef>
              <a:buNone/>
              <a:defRPr sz="4400" b="1" kern="1200">
                <a:solidFill>
                  <a:schemeClr val="tx1"/>
                </a:solidFill>
                <a:latin typeface="+mn-lt"/>
                <a:ea typeface="+mj-ea"/>
                <a:cs typeface="+mj-cs"/>
              </a:defRPr>
            </a:lvl1pPr>
          </a:lstStyle>
          <a:p>
            <a:r>
              <a:rPr lang="en-US"/>
              <a:t>Examine numeric variables.</a:t>
            </a:r>
            <a:endParaRPr lang="en-US" dirty="0"/>
          </a:p>
        </p:txBody>
      </p:sp>
    </p:spTree>
    <p:extLst>
      <p:ext uri="{BB962C8B-B14F-4D97-AF65-F5344CB8AC3E}">
        <p14:creationId xmlns:p14="http://schemas.microsoft.com/office/powerpoint/2010/main" val="22553799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EE6C6-FD33-483A-A018-964C08921CDF}"/>
              </a:ext>
            </a:extLst>
          </p:cNvPr>
          <p:cNvSpPr>
            <a:spLocks noGrp="1"/>
          </p:cNvSpPr>
          <p:nvPr>
            <p:ph type="title"/>
          </p:nvPr>
        </p:nvSpPr>
        <p:spPr>
          <a:xfrm>
            <a:off x="2412558" y="0"/>
            <a:ext cx="7200569" cy="1325563"/>
          </a:xfrm>
        </p:spPr>
        <p:txBody>
          <a:bodyPr/>
          <a:lstStyle/>
          <a:p>
            <a:r>
              <a:rPr lang="en-US" dirty="0"/>
              <a:t>Examine numeric variables.</a:t>
            </a:r>
          </a:p>
        </p:txBody>
      </p:sp>
      <p:sp>
        <p:nvSpPr>
          <p:cNvPr id="3" name="Rectangle 2">
            <a:extLst>
              <a:ext uri="{FF2B5EF4-FFF2-40B4-BE49-F238E27FC236}">
                <a16:creationId xmlns:a16="http://schemas.microsoft.com/office/drawing/2014/main" id="{CE3CE3D4-F33B-4018-AD49-E0C415F5CEFF}"/>
              </a:ext>
            </a:extLst>
          </p:cNvPr>
          <p:cNvSpPr/>
          <p:nvPr/>
        </p:nvSpPr>
        <p:spPr>
          <a:xfrm>
            <a:off x="1844703" y="1471976"/>
            <a:ext cx="7839986" cy="1292662"/>
          </a:xfrm>
          <a:prstGeom prst="rect">
            <a:avLst/>
          </a:prstGeom>
        </p:spPr>
        <p:txBody>
          <a:bodyPr wrap="square">
            <a:spAutoFit/>
          </a:bodyPr>
          <a:lstStyle/>
          <a:p>
            <a:r>
              <a:rPr lang="en-US" sz="2600" b="1" dirty="0">
                <a:latin typeface="Lucida Console" panose="020B0609040504020204" pitchFamily="49" charset="0"/>
              </a:rPr>
              <a:t>%</a:t>
            </a:r>
            <a:r>
              <a:rPr lang="en-US" sz="2600" b="1" dirty="0" err="1">
                <a:latin typeface="Lucida Console" panose="020B0609040504020204" pitchFamily="49" charset="0"/>
              </a:rPr>
              <a:t>clearall</a:t>
            </a:r>
            <a:endParaRPr lang="en-US" sz="2600" b="1" dirty="0">
              <a:latin typeface="Lucida Console" panose="020B0609040504020204" pitchFamily="49" charset="0"/>
            </a:endParaRPr>
          </a:p>
          <a:p>
            <a:r>
              <a:rPr lang="en-US" sz="2600" b="1" dirty="0">
                <a:solidFill>
                  <a:srgbClr val="000080"/>
                </a:solidFill>
                <a:latin typeface="Lucida Console" panose="020B0609040504020204" pitchFamily="49" charset="0"/>
              </a:rPr>
              <a:t>proc</a:t>
            </a:r>
            <a:r>
              <a:rPr lang="en-US" sz="2600" dirty="0">
                <a:solidFill>
                  <a:srgbClr val="000000"/>
                </a:solidFill>
                <a:latin typeface="Lucida Console" panose="020B0609040504020204" pitchFamily="49" charset="0"/>
              </a:rPr>
              <a:t> </a:t>
            </a:r>
            <a:r>
              <a:rPr lang="en-US" sz="2600" b="1" dirty="0">
                <a:solidFill>
                  <a:srgbClr val="000080"/>
                </a:solidFill>
                <a:latin typeface="Lucida Console" panose="020B0609040504020204" pitchFamily="49" charset="0"/>
              </a:rPr>
              <a:t>means</a:t>
            </a:r>
            <a:r>
              <a:rPr lang="en-US" sz="2600" dirty="0">
                <a:solidFill>
                  <a:srgbClr val="000000"/>
                </a:solidFill>
                <a:latin typeface="Lucida Console" panose="020B0609040504020204" pitchFamily="49" charset="0"/>
              </a:rPr>
              <a:t> </a:t>
            </a:r>
            <a:r>
              <a:rPr lang="en-US" sz="2600" dirty="0">
                <a:solidFill>
                  <a:srgbClr val="0000FF"/>
                </a:solidFill>
                <a:latin typeface="Lucida Console" panose="020B0609040504020204" pitchFamily="49" charset="0"/>
              </a:rPr>
              <a:t>data</a:t>
            </a:r>
            <a:r>
              <a:rPr lang="en-US" sz="2600" dirty="0">
                <a:solidFill>
                  <a:srgbClr val="000000"/>
                </a:solidFill>
                <a:latin typeface="Lucida Console" panose="020B0609040504020204" pitchFamily="49" charset="0"/>
              </a:rPr>
              <a:t>=a.chd2018_a;</a:t>
            </a:r>
          </a:p>
          <a:p>
            <a:r>
              <a:rPr lang="en-US" sz="2600" b="1" dirty="0">
                <a:solidFill>
                  <a:srgbClr val="000080"/>
                </a:solidFill>
                <a:latin typeface="Lucida Console" panose="020B0609040504020204" pitchFamily="49" charset="0"/>
              </a:rPr>
              <a:t>run</a:t>
            </a:r>
            <a:r>
              <a:rPr lang="en-US" sz="2600" dirty="0">
                <a:solidFill>
                  <a:srgbClr val="000000"/>
                </a:solidFill>
                <a:latin typeface="Lucida Console" panose="020B0609040504020204" pitchFamily="49" charset="0"/>
              </a:rPr>
              <a:t>;</a:t>
            </a:r>
            <a:endParaRPr lang="en-US" dirty="0"/>
          </a:p>
        </p:txBody>
      </p:sp>
    </p:spTree>
    <p:extLst>
      <p:ext uri="{BB962C8B-B14F-4D97-AF65-F5344CB8AC3E}">
        <p14:creationId xmlns:p14="http://schemas.microsoft.com/office/powerpoint/2010/main" val="41236189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E8049-9D5B-4910-941F-C79372F669A0}"/>
              </a:ext>
            </a:extLst>
          </p:cNvPr>
          <p:cNvSpPr>
            <a:spLocks noGrp="1"/>
          </p:cNvSpPr>
          <p:nvPr>
            <p:ph type="title"/>
          </p:nvPr>
        </p:nvSpPr>
        <p:spPr>
          <a:xfrm>
            <a:off x="3589020" y="0"/>
            <a:ext cx="7137290" cy="1325563"/>
          </a:xfrm>
        </p:spPr>
        <p:txBody>
          <a:bodyPr/>
          <a:lstStyle/>
          <a:p>
            <a:r>
              <a:rPr lang="en-US" dirty="0"/>
              <a:t>An aside -- The </a:t>
            </a:r>
            <a:r>
              <a:rPr lang="en-US" dirty="0" err="1"/>
              <a:t>clearall</a:t>
            </a:r>
            <a:r>
              <a:rPr lang="en-US" dirty="0"/>
              <a:t> macro</a:t>
            </a:r>
          </a:p>
        </p:txBody>
      </p:sp>
      <p:sp>
        <p:nvSpPr>
          <p:cNvPr id="3" name="Rectangle 2">
            <a:extLst>
              <a:ext uri="{FF2B5EF4-FFF2-40B4-BE49-F238E27FC236}">
                <a16:creationId xmlns:a16="http://schemas.microsoft.com/office/drawing/2014/main" id="{962A54F7-3F6B-4DB3-9436-D59AE3F3C4BA}"/>
              </a:ext>
            </a:extLst>
          </p:cNvPr>
          <p:cNvSpPr/>
          <p:nvPr/>
        </p:nvSpPr>
        <p:spPr>
          <a:xfrm>
            <a:off x="954157" y="2551837"/>
            <a:ext cx="10090205" cy="2308324"/>
          </a:xfrm>
          <a:prstGeom prst="rect">
            <a:avLst/>
          </a:prstGeom>
        </p:spPr>
        <p:txBody>
          <a:bodyPr wrap="square">
            <a:spAutoFit/>
          </a:bodyPr>
          <a:lstStyle/>
          <a:p>
            <a:r>
              <a:rPr lang="en-US" sz="2400" b="1" dirty="0">
                <a:solidFill>
                  <a:srgbClr val="000080"/>
                </a:solidFill>
                <a:latin typeface="Lucida Console" panose="020B0609040504020204" pitchFamily="49" charset="0"/>
              </a:rPr>
              <a:t>%macro</a:t>
            </a:r>
            <a:r>
              <a:rPr lang="en-US" sz="2400" dirty="0">
                <a:solidFill>
                  <a:srgbClr val="000000"/>
                </a:solidFill>
                <a:latin typeface="Lucida Console" panose="020B0609040504020204" pitchFamily="49" charset="0"/>
              </a:rPr>
              <a:t> </a:t>
            </a:r>
            <a:r>
              <a:rPr lang="en-US" sz="2400" b="1" i="1" dirty="0" err="1">
                <a:solidFill>
                  <a:srgbClr val="000000"/>
                </a:solidFill>
                <a:latin typeface="Lucida Console" panose="020B0609040504020204" pitchFamily="49" charset="0"/>
              </a:rPr>
              <a:t>clearall</a:t>
            </a:r>
            <a:r>
              <a:rPr lang="en-US" sz="2400" dirty="0">
                <a:solidFill>
                  <a:srgbClr val="000000"/>
                </a:solidFill>
                <a:latin typeface="Lucida Console" panose="020B0609040504020204" pitchFamily="49" charset="0"/>
              </a:rPr>
              <a:t>;</a:t>
            </a:r>
          </a:p>
          <a:p>
            <a:r>
              <a:rPr lang="en-US" sz="2400" dirty="0" err="1">
                <a:solidFill>
                  <a:srgbClr val="000000"/>
                </a:solidFill>
                <a:latin typeface="Lucida Console" panose="020B0609040504020204" pitchFamily="49" charset="0"/>
              </a:rPr>
              <a:t>dm</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a:t>
            </a:r>
            <a:r>
              <a:rPr lang="en-US" sz="2400" dirty="0" err="1">
                <a:solidFill>
                  <a:srgbClr val="800080"/>
                </a:solidFill>
                <a:latin typeface="Lucida Console" panose="020B0609040504020204" pitchFamily="49" charset="0"/>
              </a:rPr>
              <a:t>odsresults</a:t>
            </a:r>
            <a:r>
              <a:rPr lang="en-US" sz="2400" dirty="0">
                <a:solidFill>
                  <a:srgbClr val="800080"/>
                </a:solidFill>
                <a:latin typeface="Lucida Console" panose="020B0609040504020204" pitchFamily="49" charset="0"/>
              </a:rPr>
              <a:t>; clear"</a:t>
            </a:r>
            <a:r>
              <a:rPr lang="en-US" sz="2400" dirty="0">
                <a:solidFill>
                  <a:srgbClr val="000000"/>
                </a:solidFill>
                <a:latin typeface="Lucida Console" panose="020B0609040504020204" pitchFamily="49" charset="0"/>
              </a:rPr>
              <a:t>;</a:t>
            </a:r>
          </a:p>
          <a:p>
            <a:r>
              <a:rPr lang="en-US" sz="2400" dirty="0" err="1">
                <a:solidFill>
                  <a:srgbClr val="000000"/>
                </a:solidFill>
                <a:latin typeface="Lucida Console" panose="020B0609040504020204" pitchFamily="49" charset="0"/>
              </a:rPr>
              <a:t>dm</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"log; clear"</a:t>
            </a:r>
            <a:r>
              <a:rPr lang="en-US" sz="2400" dirty="0">
                <a:solidFill>
                  <a:srgbClr val="000000"/>
                </a:solidFill>
                <a:latin typeface="Lucida Console" panose="020B0609040504020204" pitchFamily="49" charset="0"/>
              </a:rPr>
              <a:t>;</a:t>
            </a:r>
          </a:p>
          <a:p>
            <a:r>
              <a:rPr lang="en-US" sz="2400" dirty="0" err="1">
                <a:solidFill>
                  <a:srgbClr val="000000"/>
                </a:solidFill>
                <a:latin typeface="Lucida Console" panose="020B0609040504020204" pitchFamily="49" charset="0"/>
              </a:rPr>
              <a:t>ods</a:t>
            </a:r>
            <a:r>
              <a:rPr lang="en-US" sz="2400" dirty="0">
                <a:solidFill>
                  <a:srgbClr val="000000"/>
                </a:solidFill>
                <a:latin typeface="Lucida Console" panose="020B0609040504020204" pitchFamily="49" charset="0"/>
              </a:rPr>
              <a:t> html close;</a:t>
            </a:r>
          </a:p>
          <a:p>
            <a:r>
              <a:rPr lang="en-US" sz="2400" dirty="0" err="1">
                <a:solidFill>
                  <a:srgbClr val="000000"/>
                </a:solidFill>
                <a:latin typeface="Lucida Console" panose="020B0609040504020204" pitchFamily="49" charset="0"/>
              </a:rPr>
              <a:t>ods</a:t>
            </a:r>
            <a:r>
              <a:rPr lang="en-US" sz="2400" dirty="0">
                <a:solidFill>
                  <a:srgbClr val="000000"/>
                </a:solidFill>
                <a:latin typeface="Lucida Console" panose="020B0609040504020204" pitchFamily="49" charset="0"/>
              </a:rPr>
              <a:t> html;</a:t>
            </a:r>
          </a:p>
          <a:p>
            <a:r>
              <a:rPr lang="en-US" sz="2400" b="1" dirty="0">
                <a:solidFill>
                  <a:srgbClr val="000080"/>
                </a:solidFill>
                <a:latin typeface="Lucida Console" panose="020B0609040504020204" pitchFamily="49" charset="0"/>
              </a:rPr>
              <a:t>%mend</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36353159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30081-D8CA-4E8A-A2F0-752D1F6D81C7}"/>
              </a:ext>
            </a:extLst>
          </p:cNvPr>
          <p:cNvSpPr>
            <a:spLocks noGrp="1"/>
          </p:cNvSpPr>
          <p:nvPr>
            <p:ph type="title"/>
          </p:nvPr>
        </p:nvSpPr>
        <p:spPr/>
        <p:txBody>
          <a:bodyPr/>
          <a:lstStyle/>
          <a:p>
            <a:r>
              <a:rPr lang="en-US" dirty="0" err="1"/>
              <a:t>mautosource</a:t>
            </a:r>
            <a:r>
              <a:rPr lang="en-US" dirty="0"/>
              <a:t> option</a:t>
            </a:r>
          </a:p>
        </p:txBody>
      </p:sp>
      <p:sp>
        <p:nvSpPr>
          <p:cNvPr id="3" name="Rectangle 2">
            <a:extLst>
              <a:ext uri="{FF2B5EF4-FFF2-40B4-BE49-F238E27FC236}">
                <a16:creationId xmlns:a16="http://schemas.microsoft.com/office/drawing/2014/main" id="{440E6C6E-1B2A-4B3A-98CE-A0984705B567}"/>
              </a:ext>
            </a:extLst>
          </p:cNvPr>
          <p:cNvSpPr/>
          <p:nvPr/>
        </p:nvSpPr>
        <p:spPr>
          <a:xfrm>
            <a:off x="127222" y="2382560"/>
            <a:ext cx="12064778" cy="892552"/>
          </a:xfrm>
          <a:prstGeom prst="rect">
            <a:avLst/>
          </a:prstGeom>
        </p:spPr>
        <p:txBody>
          <a:bodyPr wrap="square">
            <a:spAutoFit/>
          </a:bodyPr>
          <a:lstStyle/>
          <a:p>
            <a:r>
              <a:rPr lang="en-US" sz="2600" dirty="0">
                <a:solidFill>
                  <a:srgbClr val="0000FF"/>
                </a:solidFill>
                <a:latin typeface="Lucida Console" panose="020B0609040504020204" pitchFamily="49" charset="0"/>
              </a:rPr>
              <a:t>%let</a:t>
            </a:r>
            <a:r>
              <a:rPr lang="en-US" sz="2600" dirty="0">
                <a:solidFill>
                  <a:srgbClr val="000000"/>
                </a:solidFill>
                <a:latin typeface="Lucida Console" panose="020B0609040504020204" pitchFamily="49" charset="0"/>
              </a:rPr>
              <a:t> path=d:/dropbox/sas/sasdata;</a:t>
            </a:r>
          </a:p>
          <a:p>
            <a:r>
              <a:rPr lang="fr-FR" sz="2600" dirty="0">
                <a:solidFill>
                  <a:srgbClr val="0000FF"/>
                </a:solidFill>
                <a:latin typeface="Lucida Console" panose="020B0609040504020204" pitchFamily="49" charset="0"/>
              </a:rPr>
              <a:t>options</a:t>
            </a:r>
            <a:r>
              <a:rPr lang="fr-FR" sz="2600" dirty="0">
                <a:solidFill>
                  <a:srgbClr val="000000"/>
                </a:solidFill>
                <a:latin typeface="Lucida Console" panose="020B0609040504020204" pitchFamily="49" charset="0"/>
              </a:rPr>
              <a:t> </a:t>
            </a:r>
            <a:r>
              <a:rPr lang="fr-FR" sz="2600" dirty="0" err="1">
                <a:solidFill>
                  <a:srgbClr val="0000FF"/>
                </a:solidFill>
                <a:latin typeface="Lucida Console" panose="020B0609040504020204" pitchFamily="49" charset="0"/>
              </a:rPr>
              <a:t>mautosource</a:t>
            </a:r>
            <a:r>
              <a:rPr lang="fr-FR" sz="2600" dirty="0">
                <a:solidFill>
                  <a:srgbClr val="000000"/>
                </a:solidFill>
                <a:latin typeface="Lucida Console" panose="020B0609040504020204" pitchFamily="49" charset="0"/>
              </a:rPr>
              <a:t> </a:t>
            </a:r>
            <a:r>
              <a:rPr lang="fr-FR" sz="2600" dirty="0" err="1">
                <a:solidFill>
                  <a:srgbClr val="0000FF"/>
                </a:solidFill>
                <a:latin typeface="Lucida Console" panose="020B0609040504020204" pitchFamily="49" charset="0"/>
              </a:rPr>
              <a:t>sasautos</a:t>
            </a:r>
            <a:r>
              <a:rPr lang="fr-FR" sz="2600" dirty="0">
                <a:solidFill>
                  <a:srgbClr val="000000"/>
                </a:solidFill>
                <a:latin typeface="Lucida Console" panose="020B0609040504020204" pitchFamily="49" charset="0"/>
              </a:rPr>
              <a:t>=(</a:t>
            </a:r>
            <a:r>
              <a:rPr lang="fr-FR" sz="2600" dirty="0">
                <a:solidFill>
                  <a:srgbClr val="800080"/>
                </a:solidFill>
                <a:latin typeface="Lucida Console" panose="020B0609040504020204" pitchFamily="49" charset="0"/>
              </a:rPr>
              <a:t>"&amp;</a:t>
            </a:r>
            <a:r>
              <a:rPr lang="fr-FR" sz="2600" dirty="0" err="1">
                <a:solidFill>
                  <a:srgbClr val="800080"/>
                </a:solidFill>
                <a:latin typeface="Lucida Console" panose="020B0609040504020204" pitchFamily="49" charset="0"/>
              </a:rPr>
              <a:t>path</a:t>
            </a:r>
            <a:r>
              <a:rPr lang="fr-FR" sz="2600" dirty="0">
                <a:solidFill>
                  <a:srgbClr val="800080"/>
                </a:solidFill>
                <a:latin typeface="Lucida Console" panose="020B0609040504020204" pitchFamily="49" charset="0"/>
              </a:rPr>
              <a:t>\</a:t>
            </a:r>
            <a:r>
              <a:rPr lang="fr-FR" sz="2600" dirty="0" err="1">
                <a:solidFill>
                  <a:srgbClr val="800080"/>
                </a:solidFill>
                <a:latin typeface="Lucida Console" panose="020B0609040504020204" pitchFamily="49" charset="0"/>
              </a:rPr>
              <a:t>dlmmacros</a:t>
            </a:r>
            <a:r>
              <a:rPr lang="fr-FR" sz="2600" dirty="0">
                <a:solidFill>
                  <a:srgbClr val="800080"/>
                </a:solidFill>
                <a:latin typeface="Lucida Console" panose="020B0609040504020204" pitchFamily="49" charset="0"/>
              </a:rPr>
              <a:t>"</a:t>
            </a:r>
            <a:r>
              <a:rPr lang="fr-FR" sz="2600" dirty="0">
                <a:solidFill>
                  <a:srgbClr val="000000"/>
                </a:solidFill>
                <a:latin typeface="Lucida Console" panose="020B0609040504020204" pitchFamily="49" charset="0"/>
              </a:rPr>
              <a:t>,</a:t>
            </a:r>
            <a:r>
              <a:rPr lang="fr-FR" sz="2600" dirty="0" err="1">
                <a:solidFill>
                  <a:srgbClr val="000000"/>
                </a:solidFill>
                <a:latin typeface="Lucida Console" panose="020B0609040504020204" pitchFamily="49" charset="0"/>
              </a:rPr>
              <a:t>sasautos</a:t>
            </a:r>
            <a:r>
              <a:rPr lang="fr-FR" sz="2600" dirty="0">
                <a:solidFill>
                  <a:srgbClr val="000000"/>
                </a:solidFill>
                <a:latin typeface="Lucida Console" panose="020B0609040504020204" pitchFamily="49" charset="0"/>
              </a:rPr>
              <a:t>);</a:t>
            </a:r>
            <a:endParaRPr lang="en-US" dirty="0"/>
          </a:p>
        </p:txBody>
      </p:sp>
    </p:spTree>
    <p:extLst>
      <p:ext uri="{BB962C8B-B14F-4D97-AF65-F5344CB8AC3E}">
        <p14:creationId xmlns:p14="http://schemas.microsoft.com/office/powerpoint/2010/main" val="7408316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9183" y="0"/>
            <a:ext cx="4245244" cy="1325563"/>
          </a:xfrm>
        </p:spPr>
        <p:txBody>
          <a:bodyPr>
            <a:normAutofit/>
          </a:bodyPr>
          <a:lstStyle/>
          <a:p>
            <a:r>
              <a:rPr lang="en-US" b="1" i="1" dirty="0" err="1"/>
              <a:t>autoexec.sas</a:t>
            </a:r>
            <a:r>
              <a:rPr lang="en-US" b="1" i="1" dirty="0"/>
              <a:t> file </a:t>
            </a:r>
            <a:endParaRPr lang="en-US" dirty="0"/>
          </a:p>
        </p:txBody>
      </p:sp>
      <p:sp>
        <p:nvSpPr>
          <p:cNvPr id="3" name="Content Placeholder 2"/>
          <p:cNvSpPr>
            <a:spLocks noGrp="1"/>
          </p:cNvSpPr>
          <p:nvPr>
            <p:ph idx="1"/>
          </p:nvPr>
        </p:nvSpPr>
        <p:spPr/>
        <p:txBody>
          <a:bodyPr>
            <a:normAutofit/>
          </a:bodyPr>
          <a:lstStyle/>
          <a:p>
            <a:pPr marL="0" indent="0">
              <a:buNone/>
            </a:pPr>
            <a:r>
              <a:rPr lang="en-US" sz="3600" dirty="0"/>
              <a:t>A file that contains SAS statements that are executed immediately after SAS initializes and before any user input is accepted </a:t>
            </a:r>
          </a:p>
          <a:p>
            <a:pPr marL="0" indent="0">
              <a:buNone/>
            </a:pPr>
            <a:endParaRPr lang="en-US" sz="3600" dirty="0"/>
          </a:p>
          <a:p>
            <a:pPr marL="0" indent="0">
              <a:buNone/>
            </a:pPr>
            <a:r>
              <a:rPr lang="en-US" sz="3600" dirty="0"/>
              <a:t>Create with any text processor (</a:t>
            </a:r>
            <a:r>
              <a:rPr lang="en-US" sz="3600" dirty="0" err="1"/>
              <a:t>notepad,sas</a:t>
            </a:r>
            <a:r>
              <a:rPr lang="en-US" sz="3600" dirty="0"/>
              <a:t>, etc.)</a:t>
            </a:r>
          </a:p>
          <a:p>
            <a:pPr marL="0" indent="0">
              <a:buNone/>
            </a:pPr>
            <a:endParaRPr lang="en-US" sz="3600" dirty="0"/>
          </a:p>
          <a:p>
            <a:pPr marL="0" indent="0">
              <a:buNone/>
            </a:pPr>
            <a:r>
              <a:rPr lang="en-US" sz="3600" dirty="0"/>
              <a:t>Save in a location where SAS can find it. </a:t>
            </a:r>
          </a:p>
        </p:txBody>
      </p:sp>
    </p:spTree>
    <p:extLst>
      <p:ext uri="{BB962C8B-B14F-4D97-AF65-F5344CB8AC3E}">
        <p14:creationId xmlns:p14="http://schemas.microsoft.com/office/powerpoint/2010/main" val="42221922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0"/>
            <a:ext cx="8534400" cy="1143000"/>
          </a:xfrm>
        </p:spPr>
        <p:txBody>
          <a:bodyPr>
            <a:normAutofit fontScale="90000"/>
          </a:bodyPr>
          <a:lstStyle/>
          <a:p>
            <a:r>
              <a:rPr lang="en-US" b="1" dirty="0"/>
              <a:t>My </a:t>
            </a:r>
            <a:r>
              <a:rPr lang="en-US" b="1" dirty="0" err="1"/>
              <a:t>Autoexec.sas</a:t>
            </a:r>
            <a:r>
              <a:rPr lang="en-US" b="1" dirty="0"/>
              <a:t> File</a:t>
            </a:r>
            <a:br>
              <a:rPr lang="en-US" b="1" dirty="0"/>
            </a:br>
            <a:r>
              <a:rPr lang="en-US" b="1" dirty="0"/>
              <a:t>(in my “home” directory c:\users\dan)</a:t>
            </a:r>
          </a:p>
        </p:txBody>
      </p:sp>
      <p:sp>
        <p:nvSpPr>
          <p:cNvPr id="3" name="Rectangle 2">
            <a:extLst>
              <a:ext uri="{FF2B5EF4-FFF2-40B4-BE49-F238E27FC236}">
                <a16:creationId xmlns:a16="http://schemas.microsoft.com/office/drawing/2014/main" id="{5A8B7E3F-E24B-4F98-BA49-A7A88579968A}"/>
              </a:ext>
            </a:extLst>
          </p:cNvPr>
          <p:cNvSpPr/>
          <p:nvPr/>
        </p:nvSpPr>
        <p:spPr>
          <a:xfrm>
            <a:off x="162732" y="2274839"/>
            <a:ext cx="11832956" cy="1569660"/>
          </a:xfrm>
          <a:prstGeom prst="rect">
            <a:avLst/>
          </a:prstGeom>
        </p:spPr>
        <p:txBody>
          <a:bodyPr wrap="square">
            <a:spAutoFit/>
          </a:bodyPr>
          <a:lstStyle/>
          <a:p>
            <a:r>
              <a:rPr lang="en-US" sz="2400" dirty="0">
                <a:solidFill>
                  <a:srgbClr val="0000FF"/>
                </a:solidFill>
                <a:latin typeface="Lucida Console" panose="020B0609040504020204" pitchFamily="49" charset="0"/>
              </a:rPr>
              <a:t>%let</a:t>
            </a:r>
            <a:r>
              <a:rPr lang="en-US" sz="2400" dirty="0">
                <a:solidFill>
                  <a:srgbClr val="000000"/>
                </a:solidFill>
                <a:latin typeface="Lucida Console" panose="020B0609040504020204" pitchFamily="49" charset="0"/>
              </a:rPr>
              <a:t> path=d:/dropbox/sas/sasdata;</a:t>
            </a:r>
          </a:p>
          <a:p>
            <a:r>
              <a:rPr lang="fr-FR" sz="2400" dirty="0">
                <a:solidFill>
                  <a:srgbClr val="0000FF"/>
                </a:solidFill>
                <a:latin typeface="Lucida Console" panose="020B0609040504020204" pitchFamily="49" charset="0"/>
              </a:rPr>
              <a:t>options</a:t>
            </a:r>
            <a:r>
              <a:rPr lang="fr-FR" sz="2400" dirty="0">
                <a:solidFill>
                  <a:srgbClr val="000000"/>
                </a:solidFill>
                <a:latin typeface="Lucida Console" panose="020B0609040504020204" pitchFamily="49" charset="0"/>
              </a:rPr>
              <a:t> </a:t>
            </a:r>
            <a:r>
              <a:rPr lang="fr-FR" sz="2400" dirty="0" err="1">
                <a:solidFill>
                  <a:srgbClr val="0000FF"/>
                </a:solidFill>
                <a:latin typeface="Lucida Console" panose="020B0609040504020204" pitchFamily="49" charset="0"/>
              </a:rPr>
              <a:t>mautosource</a:t>
            </a:r>
            <a:r>
              <a:rPr lang="fr-FR" sz="2400" dirty="0">
                <a:solidFill>
                  <a:srgbClr val="000000"/>
                </a:solidFill>
                <a:latin typeface="Lucida Console" panose="020B0609040504020204" pitchFamily="49" charset="0"/>
              </a:rPr>
              <a:t> </a:t>
            </a:r>
            <a:r>
              <a:rPr lang="fr-FR" sz="2400" dirty="0" err="1">
                <a:solidFill>
                  <a:srgbClr val="0000FF"/>
                </a:solidFill>
                <a:latin typeface="Lucida Console" panose="020B0609040504020204" pitchFamily="49" charset="0"/>
              </a:rPr>
              <a:t>sasautos</a:t>
            </a:r>
            <a:r>
              <a:rPr lang="fr-FR" sz="2400" dirty="0">
                <a:solidFill>
                  <a:srgbClr val="000000"/>
                </a:solidFill>
                <a:latin typeface="Lucida Console" panose="020B0609040504020204" pitchFamily="49" charset="0"/>
              </a:rPr>
              <a:t>=(</a:t>
            </a:r>
            <a:r>
              <a:rPr lang="fr-FR" sz="2400" dirty="0">
                <a:solidFill>
                  <a:srgbClr val="800080"/>
                </a:solidFill>
                <a:latin typeface="Lucida Console" panose="020B0609040504020204" pitchFamily="49" charset="0"/>
              </a:rPr>
              <a:t>"&amp;</a:t>
            </a:r>
            <a:r>
              <a:rPr lang="fr-FR" sz="2400" dirty="0" err="1">
                <a:solidFill>
                  <a:srgbClr val="800080"/>
                </a:solidFill>
                <a:latin typeface="Lucida Console" panose="020B0609040504020204" pitchFamily="49" charset="0"/>
              </a:rPr>
              <a:t>path</a:t>
            </a:r>
            <a:r>
              <a:rPr lang="fr-FR" sz="2400" dirty="0">
                <a:solidFill>
                  <a:srgbClr val="800080"/>
                </a:solidFill>
                <a:latin typeface="Lucida Console" panose="020B0609040504020204" pitchFamily="49" charset="0"/>
              </a:rPr>
              <a:t>\</a:t>
            </a:r>
            <a:r>
              <a:rPr lang="fr-FR" sz="2400" dirty="0" err="1">
                <a:solidFill>
                  <a:srgbClr val="800080"/>
                </a:solidFill>
                <a:latin typeface="Lucida Console" panose="020B0609040504020204" pitchFamily="49" charset="0"/>
              </a:rPr>
              <a:t>dlmmacros</a:t>
            </a:r>
            <a:r>
              <a:rPr lang="fr-FR" sz="2400" dirty="0">
                <a:solidFill>
                  <a:srgbClr val="800080"/>
                </a:solidFill>
                <a:latin typeface="Lucida Console" panose="020B0609040504020204" pitchFamily="49" charset="0"/>
              </a:rPr>
              <a:t>"</a:t>
            </a:r>
            <a:r>
              <a:rPr lang="fr-FR" sz="2400" dirty="0">
                <a:solidFill>
                  <a:srgbClr val="000000"/>
                </a:solidFill>
                <a:latin typeface="Lucida Console" panose="020B0609040504020204" pitchFamily="49" charset="0"/>
              </a:rPr>
              <a:t>,</a:t>
            </a:r>
            <a:r>
              <a:rPr lang="fr-FR" sz="2400" dirty="0" err="1">
                <a:solidFill>
                  <a:srgbClr val="000000"/>
                </a:solidFill>
                <a:latin typeface="Lucida Console" panose="020B0609040504020204" pitchFamily="49" charset="0"/>
              </a:rPr>
              <a:t>sasautos</a:t>
            </a:r>
            <a:r>
              <a:rPr lang="fr-FR"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%include</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"d:/dropbox/dlmauto.sas"</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4044697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1A0CF6F-60DC-4AFB-B220-DB5608761F33}"/>
              </a:ext>
            </a:extLst>
          </p:cNvPr>
          <p:cNvSpPr>
            <a:spLocks noGrp="1"/>
          </p:cNvSpPr>
          <p:nvPr>
            <p:ph type="title"/>
          </p:nvPr>
        </p:nvSpPr>
        <p:spPr>
          <a:xfrm>
            <a:off x="421419" y="2589132"/>
            <a:ext cx="11330609" cy="1325563"/>
          </a:xfrm>
        </p:spPr>
        <p:txBody>
          <a:bodyPr>
            <a:normAutofit fontScale="90000"/>
          </a:bodyPr>
          <a:lstStyle/>
          <a:p>
            <a:r>
              <a:rPr lang="en-US" dirty="0"/>
              <a:t>Pre-processing – create a new data set with the dependent and candidate independent variables to be used in the analysis.</a:t>
            </a:r>
            <a:br>
              <a:rPr lang="en-US" dirty="0"/>
            </a:br>
            <a:endParaRPr lang="en-US" dirty="0"/>
          </a:p>
        </p:txBody>
      </p:sp>
    </p:spTree>
    <p:extLst>
      <p:ext uri="{BB962C8B-B14F-4D97-AF65-F5344CB8AC3E}">
        <p14:creationId xmlns:p14="http://schemas.microsoft.com/office/powerpoint/2010/main" val="25968908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257F5BD-604F-454E-8EAC-0B2FF1F2E9E4}"/>
              </a:ext>
            </a:extLst>
          </p:cNvPr>
          <p:cNvSpPr/>
          <p:nvPr/>
        </p:nvSpPr>
        <p:spPr>
          <a:xfrm>
            <a:off x="1173997" y="1233541"/>
            <a:ext cx="8763000" cy="5016758"/>
          </a:xfrm>
          <a:prstGeom prst="rect">
            <a:avLst/>
          </a:prstGeom>
        </p:spPr>
        <p:txBody>
          <a:bodyPr wrap="square">
            <a:spAutoFit/>
          </a:bodyPr>
          <a:lstStyle/>
          <a:p>
            <a:r>
              <a:rPr lang="fr-FR" sz="2000" dirty="0">
                <a:solidFill>
                  <a:srgbClr val="0000FF"/>
                </a:solidFill>
                <a:latin typeface="Lucida Console" panose="020B0609040504020204" pitchFamily="49" charset="0"/>
              </a:rPr>
              <a:t>options</a:t>
            </a:r>
            <a:r>
              <a:rPr lang="fr-FR" sz="2000" dirty="0">
                <a:solidFill>
                  <a:srgbClr val="000000"/>
                </a:solidFill>
                <a:latin typeface="Lucida Console" panose="020B0609040504020204" pitchFamily="49" charset="0"/>
              </a:rPr>
              <a:t> </a:t>
            </a:r>
            <a:r>
              <a:rPr lang="fr-FR" sz="2000" dirty="0">
                <a:solidFill>
                  <a:srgbClr val="0000FF"/>
                </a:solidFill>
                <a:latin typeface="Lucida Console" panose="020B0609040504020204" pitchFamily="49" charset="0"/>
              </a:rPr>
              <a:t>font</a:t>
            </a:r>
            <a:r>
              <a:rPr lang="fr-FR" sz="2000" dirty="0">
                <a:solidFill>
                  <a:srgbClr val="000000"/>
                </a:solidFill>
                <a:latin typeface="Lucida Console" panose="020B0609040504020204" pitchFamily="49" charset="0"/>
              </a:rPr>
              <a:t>=(</a:t>
            </a:r>
            <a:r>
              <a:rPr lang="fr-FR" sz="2000" dirty="0">
                <a:solidFill>
                  <a:srgbClr val="800080"/>
                </a:solidFill>
                <a:latin typeface="Lucida Console" panose="020B0609040504020204" pitchFamily="49" charset="0"/>
              </a:rPr>
              <a:t>"Lucida Console"</a:t>
            </a:r>
            <a:r>
              <a:rPr lang="fr-FR" sz="2000" dirty="0">
                <a:solidFill>
                  <a:srgbClr val="000000"/>
                </a:solidFill>
                <a:latin typeface="Lucida Console" panose="020B0609040504020204" pitchFamily="49" charset="0"/>
              </a:rPr>
              <a:t> </a:t>
            </a:r>
            <a:r>
              <a:rPr lang="fr-FR" sz="2000" b="1" dirty="0">
                <a:solidFill>
                  <a:srgbClr val="008080"/>
                </a:solidFill>
                <a:latin typeface="Lucida Console" panose="020B0609040504020204" pitchFamily="49" charset="0"/>
              </a:rPr>
              <a:t>18</a:t>
            </a:r>
            <a:r>
              <a:rPr lang="fr-FR" sz="2000" dirty="0">
                <a:solidFill>
                  <a:srgbClr val="000000"/>
                </a:solidFill>
                <a:latin typeface="Lucida Console" panose="020B0609040504020204" pitchFamily="49" charset="0"/>
              </a:rPr>
              <a:t>);</a:t>
            </a:r>
          </a:p>
          <a:p>
            <a:r>
              <a:rPr lang="en-US" sz="2000" dirty="0">
                <a:solidFill>
                  <a:srgbClr val="0000FF"/>
                </a:solidFill>
                <a:latin typeface="Lucida Console" panose="020B0609040504020204" pitchFamily="49" charset="0"/>
              </a:rPr>
              <a:t>OPTIONS</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FORMCHAR</a:t>
            </a:r>
            <a:r>
              <a:rPr lang="en-US" sz="2000" dirty="0">
                <a:solidFill>
                  <a:srgbClr val="000000"/>
                </a:solidFill>
                <a:latin typeface="Lucida Console" panose="020B0609040504020204" pitchFamily="49" charset="0"/>
              </a:rPr>
              <a:t> = </a:t>
            </a:r>
            <a:r>
              <a:rPr lang="en-US" sz="2000" dirty="0">
                <a:solidFill>
                  <a:srgbClr val="800080"/>
                </a:solidFill>
                <a:latin typeface="Lucida Console" panose="020B0609040504020204" pitchFamily="49" charset="0"/>
              </a:rPr>
              <a:t>"|----|+|---+=|-/\&lt;&gt;*"</a:t>
            </a:r>
            <a:r>
              <a:rPr lang="en-US" sz="2000" dirty="0">
                <a:solidFill>
                  <a:srgbClr val="000000"/>
                </a:solidFill>
                <a:latin typeface="Lucida Console" panose="020B0609040504020204" pitchFamily="49" charset="0"/>
              </a:rPr>
              <a:t>;</a:t>
            </a:r>
          </a:p>
          <a:p>
            <a:r>
              <a:rPr lang="en-US" sz="2000" dirty="0" err="1">
                <a:solidFill>
                  <a:srgbClr val="0000FF"/>
                </a:solidFill>
                <a:latin typeface="Lucida Console" panose="020B0609040504020204" pitchFamily="49" charset="0"/>
              </a:rPr>
              <a:t>ods</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html</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path</a:t>
            </a:r>
            <a:r>
              <a:rPr lang="en-US" sz="2000" dirty="0">
                <a:solidFill>
                  <a:srgbClr val="000000"/>
                </a:solidFill>
                <a:latin typeface="Lucida Console" panose="020B0609040504020204" pitchFamily="49" charset="0"/>
              </a:rPr>
              <a:t>=</a:t>
            </a:r>
            <a:r>
              <a:rPr lang="en-US" sz="2000" dirty="0">
                <a:solidFill>
                  <a:srgbClr val="800080"/>
                </a:solidFill>
                <a:latin typeface="Lucida Console" panose="020B0609040504020204" pitchFamily="49" charset="0"/>
              </a:rPr>
              <a:t>"c:/tmp/sasfiles"</a:t>
            </a:r>
            <a:r>
              <a:rPr lang="en-US" sz="2000" dirty="0">
                <a:solidFill>
                  <a:srgbClr val="000000"/>
                </a:solidFill>
                <a:latin typeface="Lucida Console" panose="020B0609040504020204" pitchFamily="49" charset="0"/>
              </a:rPr>
              <a:t>;</a:t>
            </a:r>
          </a:p>
          <a:p>
            <a:r>
              <a:rPr lang="en-US" sz="2000" dirty="0" err="1">
                <a:solidFill>
                  <a:srgbClr val="0000FF"/>
                </a:solidFill>
                <a:latin typeface="Lucida Console" panose="020B0609040504020204" pitchFamily="49" charset="0"/>
              </a:rPr>
              <a:t>libname</a:t>
            </a:r>
            <a:r>
              <a:rPr lang="en-US" sz="2000" dirty="0">
                <a:solidFill>
                  <a:srgbClr val="000000"/>
                </a:solidFill>
                <a:latin typeface="Lucida Console" panose="020B0609040504020204" pitchFamily="49" charset="0"/>
              </a:rPr>
              <a:t> nh9Mort </a:t>
            </a:r>
            <a:r>
              <a:rPr lang="en-US" sz="2000" dirty="0">
                <a:solidFill>
                  <a:srgbClr val="800080"/>
                </a:solidFill>
                <a:latin typeface="Lucida Console" panose="020B0609040504020204" pitchFamily="49" charset="0"/>
              </a:rPr>
              <a:t>"&amp;path\nhanes1999\mortality\</a:t>
            </a:r>
            <a:r>
              <a:rPr lang="en-US" sz="2000" dirty="0" err="1">
                <a:solidFill>
                  <a:srgbClr val="800080"/>
                </a:solidFill>
                <a:latin typeface="Lucida Console" panose="020B0609040504020204" pitchFamily="49" charset="0"/>
              </a:rPr>
              <a:t>sas</a:t>
            </a:r>
            <a:r>
              <a:rPr lang="en-US" sz="2000" dirty="0">
                <a:solidFill>
                  <a:srgbClr val="800080"/>
                </a:solidFill>
                <a:latin typeface="Lucida Console" panose="020B0609040504020204" pitchFamily="49" charset="0"/>
              </a:rPr>
              <a:t>"</a:t>
            </a:r>
            <a:r>
              <a:rPr lang="en-US" sz="2000" dirty="0">
                <a:solidFill>
                  <a:srgbClr val="000000"/>
                </a:solidFill>
                <a:latin typeface="Lucida Console" panose="020B0609040504020204" pitchFamily="49" charset="0"/>
              </a:rPr>
              <a:t>;</a:t>
            </a:r>
          </a:p>
          <a:p>
            <a:r>
              <a:rPr lang="fr-FR" sz="2000" dirty="0" err="1">
                <a:solidFill>
                  <a:srgbClr val="0000FF"/>
                </a:solidFill>
                <a:latin typeface="Lucida Console" panose="020B0609040504020204" pitchFamily="49" charset="0"/>
              </a:rPr>
              <a:t>libname</a:t>
            </a:r>
            <a:r>
              <a:rPr lang="fr-FR" sz="2000" dirty="0">
                <a:solidFill>
                  <a:srgbClr val="000000"/>
                </a:solidFill>
                <a:latin typeface="Lucida Console" panose="020B0609040504020204" pitchFamily="49" charset="0"/>
              </a:rPr>
              <a:t> nh9ques </a:t>
            </a:r>
            <a:r>
              <a:rPr lang="fr-FR" sz="2000" dirty="0">
                <a:solidFill>
                  <a:srgbClr val="800080"/>
                </a:solidFill>
                <a:latin typeface="Lucida Console" panose="020B0609040504020204" pitchFamily="49" charset="0"/>
              </a:rPr>
              <a:t>"&amp;</a:t>
            </a:r>
            <a:r>
              <a:rPr lang="fr-FR" sz="2000" dirty="0" err="1">
                <a:solidFill>
                  <a:srgbClr val="800080"/>
                </a:solidFill>
                <a:latin typeface="Lucida Console" panose="020B0609040504020204" pitchFamily="49" charset="0"/>
              </a:rPr>
              <a:t>path</a:t>
            </a:r>
            <a:r>
              <a:rPr lang="fr-FR" sz="2000" dirty="0">
                <a:solidFill>
                  <a:srgbClr val="800080"/>
                </a:solidFill>
                <a:latin typeface="Lucida Console" panose="020B0609040504020204" pitchFamily="49" charset="0"/>
              </a:rPr>
              <a:t>\nhanes1999\questionnaire\sas"</a:t>
            </a:r>
            <a:r>
              <a:rPr lang="fr-FR" sz="2000" dirty="0">
                <a:solidFill>
                  <a:srgbClr val="000000"/>
                </a:solidFill>
                <a:latin typeface="Lucida Console" panose="020B0609040504020204" pitchFamily="49" charset="0"/>
              </a:rPr>
              <a:t>;</a:t>
            </a:r>
          </a:p>
          <a:p>
            <a:r>
              <a:rPr lang="en-US" sz="2000" dirty="0" err="1">
                <a:solidFill>
                  <a:srgbClr val="0000FF"/>
                </a:solidFill>
                <a:latin typeface="Lucida Console" panose="020B0609040504020204" pitchFamily="49" charset="0"/>
              </a:rPr>
              <a:t>libname</a:t>
            </a:r>
            <a:r>
              <a:rPr lang="en-US" sz="2000" dirty="0">
                <a:solidFill>
                  <a:srgbClr val="000000"/>
                </a:solidFill>
                <a:latin typeface="Lucida Console" panose="020B0609040504020204" pitchFamily="49" charset="0"/>
              </a:rPr>
              <a:t> nh9lab </a:t>
            </a:r>
            <a:r>
              <a:rPr lang="en-US" sz="2000" dirty="0">
                <a:solidFill>
                  <a:srgbClr val="800080"/>
                </a:solidFill>
                <a:latin typeface="Lucida Console" panose="020B0609040504020204" pitchFamily="49" charset="0"/>
              </a:rPr>
              <a:t>"&amp;path\nhanes1999\lab\</a:t>
            </a:r>
            <a:r>
              <a:rPr lang="en-US" sz="2000" dirty="0" err="1">
                <a:solidFill>
                  <a:srgbClr val="800080"/>
                </a:solidFill>
                <a:latin typeface="Lucida Console" panose="020B0609040504020204" pitchFamily="49" charset="0"/>
              </a:rPr>
              <a:t>sas</a:t>
            </a:r>
            <a:r>
              <a:rPr lang="en-US" sz="2000" dirty="0">
                <a:solidFill>
                  <a:srgbClr val="800080"/>
                </a:solidFill>
                <a:latin typeface="Lucida Console" panose="020B0609040504020204" pitchFamily="49" charset="0"/>
              </a:rPr>
              <a:t>"</a:t>
            </a:r>
            <a:r>
              <a:rPr lang="en-US" sz="2000" dirty="0">
                <a:solidFill>
                  <a:srgbClr val="000000"/>
                </a:solidFill>
                <a:latin typeface="Lucida Console" panose="020B0609040504020204" pitchFamily="49" charset="0"/>
              </a:rPr>
              <a:t>;</a:t>
            </a:r>
          </a:p>
          <a:p>
            <a:r>
              <a:rPr lang="en-US" sz="2000" dirty="0" err="1">
                <a:solidFill>
                  <a:srgbClr val="0000FF"/>
                </a:solidFill>
                <a:latin typeface="Lucida Console" panose="020B0609040504020204" pitchFamily="49" charset="0"/>
              </a:rPr>
              <a:t>libname</a:t>
            </a:r>
            <a:r>
              <a:rPr lang="en-US" sz="2000" dirty="0">
                <a:solidFill>
                  <a:srgbClr val="000000"/>
                </a:solidFill>
                <a:latin typeface="Lucida Console" panose="020B0609040504020204" pitchFamily="49" charset="0"/>
              </a:rPr>
              <a:t> nh9exam </a:t>
            </a:r>
            <a:r>
              <a:rPr lang="en-US" sz="2000" dirty="0">
                <a:solidFill>
                  <a:srgbClr val="800080"/>
                </a:solidFill>
                <a:latin typeface="Lucida Console" panose="020B0609040504020204" pitchFamily="49" charset="0"/>
              </a:rPr>
              <a:t>"&amp;path\nhanes1999\exam\</a:t>
            </a:r>
            <a:r>
              <a:rPr lang="en-US" sz="2000" dirty="0" err="1">
                <a:solidFill>
                  <a:srgbClr val="800080"/>
                </a:solidFill>
                <a:latin typeface="Lucida Console" panose="020B0609040504020204" pitchFamily="49" charset="0"/>
              </a:rPr>
              <a:t>sas</a:t>
            </a:r>
            <a:r>
              <a:rPr lang="en-US" sz="2000" dirty="0">
                <a:solidFill>
                  <a:srgbClr val="800080"/>
                </a:solidFill>
                <a:latin typeface="Lucida Console" panose="020B0609040504020204" pitchFamily="49" charset="0"/>
              </a:rPr>
              <a:t>"</a:t>
            </a:r>
            <a:r>
              <a:rPr lang="en-US" sz="2000" dirty="0">
                <a:solidFill>
                  <a:srgbClr val="000000"/>
                </a:solidFill>
                <a:latin typeface="Lucida Console" panose="020B0609040504020204" pitchFamily="49" charset="0"/>
              </a:rPr>
              <a:t>;</a:t>
            </a:r>
          </a:p>
          <a:p>
            <a:r>
              <a:rPr lang="en-US" sz="2000" dirty="0" err="1">
                <a:solidFill>
                  <a:srgbClr val="0000FF"/>
                </a:solidFill>
                <a:latin typeface="Lucida Console" panose="020B0609040504020204" pitchFamily="49" charset="0"/>
              </a:rPr>
              <a:t>libname</a:t>
            </a:r>
            <a:r>
              <a:rPr lang="en-US" sz="2000" dirty="0">
                <a:solidFill>
                  <a:srgbClr val="000000"/>
                </a:solidFill>
                <a:latin typeface="Lucida Console" panose="020B0609040504020204" pitchFamily="49" charset="0"/>
              </a:rPr>
              <a:t> nh9demo </a:t>
            </a:r>
            <a:r>
              <a:rPr lang="en-US" sz="2000" dirty="0">
                <a:solidFill>
                  <a:srgbClr val="800080"/>
                </a:solidFill>
                <a:latin typeface="Lucida Console" panose="020B0609040504020204" pitchFamily="49" charset="0"/>
              </a:rPr>
              <a:t>"&amp;path\nhanes1999\demographics\</a:t>
            </a:r>
            <a:r>
              <a:rPr lang="en-US" sz="2000" dirty="0" err="1">
                <a:solidFill>
                  <a:srgbClr val="800080"/>
                </a:solidFill>
                <a:latin typeface="Lucida Console" panose="020B0609040504020204" pitchFamily="49" charset="0"/>
              </a:rPr>
              <a:t>sas</a:t>
            </a:r>
            <a:r>
              <a:rPr lang="en-US" sz="2000" dirty="0">
                <a:solidFill>
                  <a:srgbClr val="800080"/>
                </a:solidFill>
                <a:latin typeface="Lucida Console" panose="020B0609040504020204" pitchFamily="49" charset="0"/>
              </a:rPr>
              <a:t>"</a:t>
            </a:r>
            <a:r>
              <a:rPr lang="en-US" sz="2000" dirty="0">
                <a:solidFill>
                  <a:srgbClr val="000000"/>
                </a:solidFill>
                <a:latin typeface="Lucida Console" panose="020B0609040504020204" pitchFamily="49" charset="0"/>
              </a:rPr>
              <a:t>;</a:t>
            </a:r>
          </a:p>
          <a:p>
            <a:r>
              <a:rPr lang="en-US" sz="2000" dirty="0" err="1">
                <a:solidFill>
                  <a:srgbClr val="0000FF"/>
                </a:solidFill>
                <a:latin typeface="Lucida Console" panose="020B0609040504020204" pitchFamily="49" charset="0"/>
              </a:rPr>
              <a:t>libname</a:t>
            </a:r>
            <a:r>
              <a:rPr lang="en-US" sz="2000" dirty="0">
                <a:solidFill>
                  <a:srgbClr val="000000"/>
                </a:solidFill>
                <a:latin typeface="Lucida Console" panose="020B0609040504020204" pitchFamily="49" charset="0"/>
              </a:rPr>
              <a:t> nh9diet </a:t>
            </a:r>
            <a:r>
              <a:rPr lang="en-US" sz="2000" dirty="0">
                <a:solidFill>
                  <a:srgbClr val="800080"/>
                </a:solidFill>
                <a:latin typeface="Lucida Console" panose="020B0609040504020204" pitchFamily="49" charset="0"/>
              </a:rPr>
              <a:t>"&amp;path\nhanes1999\dietary\</a:t>
            </a:r>
            <a:r>
              <a:rPr lang="en-US" sz="2000" dirty="0" err="1">
                <a:solidFill>
                  <a:srgbClr val="800080"/>
                </a:solidFill>
                <a:latin typeface="Lucida Console" panose="020B0609040504020204" pitchFamily="49" charset="0"/>
              </a:rPr>
              <a:t>sas</a:t>
            </a:r>
            <a:r>
              <a:rPr lang="en-US" sz="2000" dirty="0">
                <a:solidFill>
                  <a:srgbClr val="800080"/>
                </a:solidFill>
                <a:latin typeface="Lucida Console" panose="020B0609040504020204" pitchFamily="49" charset="0"/>
              </a:rPr>
              <a:t>"</a:t>
            </a:r>
            <a:r>
              <a:rPr lang="en-US" sz="2000" dirty="0">
                <a:solidFill>
                  <a:srgbClr val="000000"/>
                </a:solidFill>
                <a:latin typeface="Lucida Console" panose="020B0609040504020204" pitchFamily="49" charset="0"/>
              </a:rPr>
              <a:t>;</a:t>
            </a:r>
          </a:p>
          <a:p>
            <a:r>
              <a:rPr lang="en-US" sz="2000" dirty="0" err="1">
                <a:solidFill>
                  <a:srgbClr val="0000FF"/>
                </a:solidFill>
                <a:latin typeface="Lucida Console" panose="020B0609040504020204" pitchFamily="49" charset="0"/>
              </a:rPr>
              <a:t>libname</a:t>
            </a:r>
            <a:r>
              <a:rPr lang="en-US" sz="2000" dirty="0">
                <a:solidFill>
                  <a:srgbClr val="000000"/>
                </a:solidFill>
                <a:latin typeface="Lucida Console" panose="020B0609040504020204" pitchFamily="49" charset="0"/>
              </a:rPr>
              <a:t> nh9 (nh9demo nh9exam nh9lab nh9mort nh9ques);</a:t>
            </a:r>
          </a:p>
          <a:p>
            <a:r>
              <a:rPr lang="en-US" sz="2000" dirty="0" err="1">
                <a:solidFill>
                  <a:srgbClr val="0000FF"/>
                </a:solidFill>
                <a:latin typeface="Lucida Console" panose="020B0609040504020204" pitchFamily="49" charset="0"/>
              </a:rPr>
              <a:t>libname</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framoff</a:t>
            </a:r>
            <a:r>
              <a:rPr lang="en-US" sz="2000" dirty="0">
                <a:solidFill>
                  <a:srgbClr val="000000"/>
                </a:solidFill>
                <a:latin typeface="Lucida Console" panose="020B0609040504020204" pitchFamily="49" charset="0"/>
              </a:rPr>
              <a:t> </a:t>
            </a:r>
            <a:r>
              <a:rPr lang="en-US" sz="2000" dirty="0">
                <a:solidFill>
                  <a:srgbClr val="800080"/>
                </a:solidFill>
                <a:latin typeface="Lucida Console" panose="020B0609040504020204" pitchFamily="49" charset="0"/>
              </a:rPr>
              <a:t>"&amp;path\</a:t>
            </a:r>
            <a:r>
              <a:rPr lang="en-US" sz="2000" dirty="0" err="1">
                <a:solidFill>
                  <a:srgbClr val="800080"/>
                </a:solidFill>
                <a:latin typeface="Lucida Console" panose="020B0609040504020204" pitchFamily="49" charset="0"/>
              </a:rPr>
              <a:t>framoff</a:t>
            </a:r>
            <a:r>
              <a:rPr lang="en-US" sz="2000" dirty="0">
                <a:solidFill>
                  <a:srgbClr val="800080"/>
                </a:solidFill>
                <a:latin typeface="Lucida Console" panose="020B0609040504020204" pitchFamily="49" charset="0"/>
              </a:rPr>
              <a:t>"</a:t>
            </a:r>
            <a:r>
              <a:rPr lang="en-US" sz="2000" dirty="0">
                <a:solidFill>
                  <a:srgbClr val="000000"/>
                </a:solidFill>
                <a:latin typeface="Lucida Console" panose="020B0609040504020204" pitchFamily="49" charset="0"/>
              </a:rPr>
              <a:t>;</a:t>
            </a:r>
          </a:p>
          <a:p>
            <a:r>
              <a:rPr lang="en-US" sz="2000" dirty="0" err="1">
                <a:solidFill>
                  <a:srgbClr val="0000FF"/>
                </a:solidFill>
                <a:latin typeface="Lucida Console" panose="020B0609040504020204" pitchFamily="49" charset="0"/>
              </a:rPr>
              <a:t>libname</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framcoh</a:t>
            </a:r>
            <a:r>
              <a:rPr lang="en-US" sz="2000" dirty="0">
                <a:solidFill>
                  <a:srgbClr val="000000"/>
                </a:solidFill>
                <a:latin typeface="Lucida Console" panose="020B0609040504020204" pitchFamily="49" charset="0"/>
              </a:rPr>
              <a:t> </a:t>
            </a:r>
            <a:r>
              <a:rPr lang="en-US" sz="2000" dirty="0">
                <a:solidFill>
                  <a:srgbClr val="800080"/>
                </a:solidFill>
                <a:latin typeface="Lucida Console" panose="020B0609040504020204" pitchFamily="49" charset="0"/>
              </a:rPr>
              <a:t>"&amp;path\</a:t>
            </a:r>
            <a:r>
              <a:rPr lang="en-US" sz="2000" dirty="0" err="1">
                <a:solidFill>
                  <a:srgbClr val="800080"/>
                </a:solidFill>
                <a:latin typeface="Lucida Console" panose="020B0609040504020204" pitchFamily="49" charset="0"/>
              </a:rPr>
              <a:t>framcoh</a:t>
            </a:r>
            <a:r>
              <a:rPr lang="en-US" sz="2000" dirty="0">
                <a:solidFill>
                  <a:srgbClr val="800080"/>
                </a:solidFill>
                <a:latin typeface="Lucida Console" panose="020B0609040504020204" pitchFamily="49" charset="0"/>
              </a:rPr>
              <a:t>"</a:t>
            </a:r>
            <a:r>
              <a:rPr lang="en-US" sz="2000" dirty="0">
                <a:solidFill>
                  <a:srgbClr val="000000"/>
                </a:solidFill>
                <a:latin typeface="Lucida Console" panose="020B0609040504020204" pitchFamily="49" charset="0"/>
              </a:rPr>
              <a:t>;</a:t>
            </a:r>
          </a:p>
          <a:p>
            <a:r>
              <a:rPr lang="en-US" sz="2000" dirty="0" err="1">
                <a:solidFill>
                  <a:srgbClr val="0000FF"/>
                </a:solidFill>
                <a:latin typeface="Lucida Console" panose="020B0609040504020204" pitchFamily="49" charset="0"/>
              </a:rPr>
              <a:t>libname</a:t>
            </a:r>
            <a:r>
              <a:rPr lang="en-US" sz="2000" dirty="0">
                <a:solidFill>
                  <a:srgbClr val="000000"/>
                </a:solidFill>
                <a:latin typeface="Lucida Console" panose="020B0609040504020204" pitchFamily="49" charset="0"/>
              </a:rPr>
              <a:t> hon </a:t>
            </a:r>
            <a:r>
              <a:rPr lang="en-US" sz="2000" dirty="0">
                <a:solidFill>
                  <a:srgbClr val="800080"/>
                </a:solidFill>
                <a:latin typeface="Lucida Console" panose="020B0609040504020204" pitchFamily="49" charset="0"/>
              </a:rPr>
              <a:t>"&amp;path\</a:t>
            </a:r>
            <a:r>
              <a:rPr lang="en-US" sz="2000" dirty="0" err="1">
                <a:solidFill>
                  <a:srgbClr val="800080"/>
                </a:solidFill>
                <a:latin typeface="Lucida Console" panose="020B0609040504020204" pitchFamily="49" charset="0"/>
              </a:rPr>
              <a:t>honolulu</a:t>
            </a:r>
            <a:r>
              <a:rPr lang="en-US" sz="2000" dirty="0">
                <a:solidFill>
                  <a:srgbClr val="800080"/>
                </a:solidFill>
                <a:latin typeface="Lucida Console" panose="020B0609040504020204" pitchFamily="49" charset="0"/>
              </a:rPr>
              <a:t>"</a:t>
            </a:r>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data</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_null_</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put</a:t>
            </a:r>
            <a:r>
              <a:rPr lang="en-US" sz="2000" dirty="0">
                <a:solidFill>
                  <a:srgbClr val="000000"/>
                </a:solidFill>
                <a:latin typeface="Lucida Console" panose="020B0609040504020204" pitchFamily="49" charset="0"/>
              </a:rPr>
              <a:t> </a:t>
            </a:r>
            <a:r>
              <a:rPr lang="en-US" sz="2000" dirty="0">
                <a:solidFill>
                  <a:srgbClr val="800080"/>
                </a:solidFill>
                <a:latin typeface="Lucida Console" panose="020B0609040504020204" pitchFamily="49" charset="0"/>
              </a:rPr>
              <a:t>"End of Dan's </a:t>
            </a:r>
            <a:r>
              <a:rPr lang="en-US" sz="2000" dirty="0" err="1">
                <a:solidFill>
                  <a:srgbClr val="800080"/>
                </a:solidFill>
                <a:latin typeface="Lucida Console" panose="020B0609040504020204" pitchFamily="49" charset="0"/>
              </a:rPr>
              <a:t>autoexec.sas</a:t>
            </a:r>
            <a:r>
              <a:rPr lang="en-US" sz="2000" dirty="0">
                <a:solidFill>
                  <a:srgbClr val="800080"/>
                </a:solidFill>
                <a:latin typeface="Lucida Console" panose="020B0609040504020204" pitchFamily="49" charset="0"/>
              </a:rPr>
              <a:t>"</a:t>
            </a:r>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p>
        </p:txBody>
      </p:sp>
      <p:sp>
        <p:nvSpPr>
          <p:cNvPr id="3" name="Title 2">
            <a:extLst>
              <a:ext uri="{FF2B5EF4-FFF2-40B4-BE49-F238E27FC236}">
                <a16:creationId xmlns:a16="http://schemas.microsoft.com/office/drawing/2014/main" id="{499E41BD-587F-43FD-8C0C-616E01A94598}"/>
              </a:ext>
            </a:extLst>
          </p:cNvPr>
          <p:cNvSpPr>
            <a:spLocks noGrp="1"/>
          </p:cNvSpPr>
          <p:nvPr>
            <p:ph type="title"/>
          </p:nvPr>
        </p:nvSpPr>
        <p:spPr>
          <a:xfrm>
            <a:off x="1866900" y="0"/>
            <a:ext cx="8229600" cy="1143000"/>
          </a:xfrm>
        </p:spPr>
        <p:txBody>
          <a:bodyPr/>
          <a:lstStyle/>
          <a:p>
            <a:r>
              <a:rPr lang="en-US" dirty="0" err="1"/>
              <a:t>dlmauto.sas</a:t>
            </a:r>
            <a:r>
              <a:rPr lang="en-US" dirty="0"/>
              <a:t> (partial)</a:t>
            </a:r>
          </a:p>
        </p:txBody>
      </p:sp>
    </p:spTree>
    <p:extLst>
      <p:ext uri="{BB962C8B-B14F-4D97-AF65-F5344CB8AC3E}">
        <p14:creationId xmlns:p14="http://schemas.microsoft.com/office/powerpoint/2010/main" val="37937958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2B71C-6C4F-48EA-BA92-14D99456E8B6}"/>
              </a:ext>
            </a:extLst>
          </p:cNvPr>
          <p:cNvSpPr txBox="1">
            <a:spLocks/>
          </p:cNvSpPr>
          <p:nvPr/>
        </p:nvSpPr>
        <p:spPr>
          <a:xfrm>
            <a:off x="822702" y="2635626"/>
            <a:ext cx="10515600" cy="1325563"/>
          </a:xfrm>
          <a:prstGeom prst="rect">
            <a:avLst/>
          </a:prstGeom>
        </p:spPr>
        <p:txBody>
          <a:bodyPr/>
          <a:lstStyle>
            <a:lvl1pPr algn="l" defTabSz="914400" rtl="0" eaLnBrk="1" latinLnBrk="0" hangingPunct="1">
              <a:lnSpc>
                <a:spcPct val="90000"/>
              </a:lnSpc>
              <a:spcBef>
                <a:spcPct val="0"/>
              </a:spcBef>
              <a:buNone/>
              <a:defRPr sz="4400" b="1" kern="1200">
                <a:solidFill>
                  <a:schemeClr val="tx1"/>
                </a:solidFill>
                <a:latin typeface="+mn-lt"/>
                <a:ea typeface="+mj-ea"/>
                <a:cs typeface="+mj-cs"/>
              </a:defRPr>
            </a:lvl1pPr>
          </a:lstStyle>
          <a:p>
            <a:r>
              <a:rPr lang="en-US" dirty="0"/>
              <a:t>Examine the coding of character variables</a:t>
            </a:r>
          </a:p>
        </p:txBody>
      </p:sp>
    </p:spTree>
    <p:extLst>
      <p:ext uri="{BB962C8B-B14F-4D97-AF65-F5344CB8AC3E}">
        <p14:creationId xmlns:p14="http://schemas.microsoft.com/office/powerpoint/2010/main" val="35444769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4947B-E658-4AF5-A2FD-55AE9C9C573A}"/>
              </a:ext>
            </a:extLst>
          </p:cNvPr>
          <p:cNvSpPr>
            <a:spLocks noGrp="1"/>
          </p:cNvSpPr>
          <p:nvPr>
            <p:ph type="title"/>
          </p:nvPr>
        </p:nvSpPr>
        <p:spPr/>
        <p:txBody>
          <a:bodyPr/>
          <a:lstStyle/>
          <a:p>
            <a:r>
              <a:rPr lang="en-US" dirty="0"/>
              <a:t>Examine the coding of character variables</a:t>
            </a:r>
          </a:p>
        </p:txBody>
      </p:sp>
      <p:sp>
        <p:nvSpPr>
          <p:cNvPr id="3" name="Rectangle 2">
            <a:extLst>
              <a:ext uri="{FF2B5EF4-FFF2-40B4-BE49-F238E27FC236}">
                <a16:creationId xmlns:a16="http://schemas.microsoft.com/office/drawing/2014/main" id="{7F8CDB04-A81B-4571-A54A-186BC7FADCF4}"/>
              </a:ext>
            </a:extLst>
          </p:cNvPr>
          <p:cNvSpPr/>
          <p:nvPr/>
        </p:nvSpPr>
        <p:spPr>
          <a:xfrm>
            <a:off x="588397" y="2828836"/>
            <a:ext cx="8555603" cy="1569660"/>
          </a:xfrm>
          <a:prstGeom prst="rect">
            <a:avLst/>
          </a:prstGeom>
        </p:spPr>
        <p:txBody>
          <a:bodyPr wrap="square">
            <a:spAutoFit/>
          </a:bodyPr>
          <a:lstStyle/>
          <a:p>
            <a:r>
              <a:rPr lang="en-US" sz="2400" dirty="0">
                <a:solidFill>
                  <a:srgbClr val="000000"/>
                </a:solidFill>
                <a:latin typeface="Lucida Console" panose="020B0609040504020204" pitchFamily="49" charset="0"/>
              </a:rPr>
              <a:t>%</a:t>
            </a:r>
            <a:r>
              <a:rPr lang="en-US" sz="2400" b="1" i="1" dirty="0" err="1">
                <a:solidFill>
                  <a:srgbClr val="000000"/>
                </a:solidFill>
                <a:latin typeface="Lucida Console" panose="020B0609040504020204" pitchFamily="49" charset="0"/>
              </a:rPr>
              <a:t>clearall</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freq</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=a.chd2018_a;</a:t>
            </a:r>
          </a:p>
          <a:p>
            <a:r>
              <a:rPr lang="en-US" sz="2400" dirty="0">
                <a:solidFill>
                  <a:srgbClr val="0000FF"/>
                </a:solidFill>
                <a:latin typeface="Lucida Console" panose="020B0609040504020204" pitchFamily="49" charset="0"/>
              </a:rPr>
              <a:t>tables</a:t>
            </a:r>
            <a:r>
              <a:rPr lang="en-US" sz="2400" dirty="0">
                <a:solidFill>
                  <a:srgbClr val="000000"/>
                </a:solidFill>
                <a:latin typeface="Lucida Console" panose="020B0609040504020204" pitchFamily="49" charset="0"/>
              </a:rPr>
              <a:t> gender </a:t>
            </a:r>
            <a:r>
              <a:rPr lang="en-US" sz="2400" dirty="0" err="1">
                <a:solidFill>
                  <a:srgbClr val="000000"/>
                </a:solidFill>
                <a:latin typeface="Lucida Console" panose="020B0609040504020204" pitchFamily="49" charset="0"/>
              </a:rPr>
              <a:t>chd</a:t>
            </a:r>
            <a:r>
              <a:rPr lang="en-US" sz="2400" dirty="0">
                <a:solidFill>
                  <a:srgbClr val="000000"/>
                </a:solidFill>
                <a:latin typeface="Lucida Console" panose="020B0609040504020204" pitchFamily="49" charset="0"/>
              </a:rPr>
              <a:t> smoking </a:t>
            </a:r>
            <a:r>
              <a:rPr lang="en-US" sz="2400" dirty="0" err="1">
                <a:solidFill>
                  <a:srgbClr val="000000"/>
                </a:solidFill>
                <a:latin typeface="Lucida Console" panose="020B0609040504020204" pitchFamily="49" charset="0"/>
              </a:rPr>
              <a:t>diab</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22989913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C94EB-24A2-45B5-AD6F-5BCD1BC400FD}"/>
              </a:ext>
            </a:extLst>
          </p:cNvPr>
          <p:cNvSpPr>
            <a:spLocks noGrp="1"/>
          </p:cNvSpPr>
          <p:nvPr>
            <p:ph type="title"/>
          </p:nvPr>
        </p:nvSpPr>
        <p:spPr/>
        <p:txBody>
          <a:bodyPr/>
          <a:lstStyle/>
          <a:p>
            <a:r>
              <a:rPr lang="en-US" dirty="0"/>
              <a:t>If lots of char variables, an easier way using SQL</a:t>
            </a:r>
          </a:p>
        </p:txBody>
      </p:sp>
      <p:sp>
        <p:nvSpPr>
          <p:cNvPr id="4" name="Rectangle 3">
            <a:extLst>
              <a:ext uri="{FF2B5EF4-FFF2-40B4-BE49-F238E27FC236}">
                <a16:creationId xmlns:a16="http://schemas.microsoft.com/office/drawing/2014/main" id="{58F1D2C9-CE72-4DE7-A16F-523A196050DD}"/>
              </a:ext>
            </a:extLst>
          </p:cNvPr>
          <p:cNvSpPr/>
          <p:nvPr/>
        </p:nvSpPr>
        <p:spPr>
          <a:xfrm>
            <a:off x="111318" y="1595021"/>
            <a:ext cx="9072438" cy="5262979"/>
          </a:xfrm>
          <a:prstGeom prst="rect">
            <a:avLst/>
          </a:prstGeom>
        </p:spPr>
        <p:txBody>
          <a:bodyPr wrap="square">
            <a:spAutoFit/>
          </a:bodyPr>
          <a:lstStyle/>
          <a:p>
            <a:r>
              <a:rPr lang="en-US" sz="2400" dirty="0">
                <a:solidFill>
                  <a:srgbClr val="000000"/>
                </a:solidFill>
                <a:latin typeface="Lucida Console" panose="020B0609040504020204" pitchFamily="49" charset="0"/>
              </a:rPr>
              <a:t>%</a:t>
            </a:r>
            <a:r>
              <a:rPr lang="en-US" sz="2400" b="1" i="1" dirty="0" err="1">
                <a:solidFill>
                  <a:srgbClr val="000000"/>
                </a:solidFill>
                <a:latin typeface="Lucida Console" panose="020B0609040504020204" pitchFamily="49" charset="0"/>
              </a:rPr>
              <a:t>clearall</a:t>
            </a:r>
            <a:r>
              <a:rPr lang="en-US" sz="2400" dirty="0">
                <a:solidFill>
                  <a:srgbClr val="000000"/>
                </a:solidFill>
                <a:latin typeface="Lucida Console" panose="020B0609040504020204" pitchFamily="49" charset="0"/>
              </a:rPr>
              <a:t>;</a:t>
            </a:r>
          </a:p>
          <a:p>
            <a:endParaRPr lang="en-US" sz="2400" dirty="0">
              <a:solidFill>
                <a:srgbClr val="000000"/>
              </a:solidFill>
              <a:latin typeface="Lucida Console" panose="020B0609040504020204" pitchFamily="49" charset="0"/>
            </a:endParaRPr>
          </a:p>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name </a:t>
            </a:r>
            <a:r>
              <a:rPr lang="en-US" sz="2400" dirty="0">
                <a:solidFill>
                  <a:srgbClr val="0000FF"/>
                </a:solidFill>
                <a:latin typeface="Lucida Console" panose="020B0609040504020204" pitchFamily="49" charset="0"/>
              </a:rPr>
              <a:t>into</a:t>
            </a:r>
            <a:r>
              <a:rPr lang="en-US" sz="2400" dirty="0">
                <a:solidFill>
                  <a:srgbClr val="000000"/>
                </a:solidFill>
                <a:latin typeface="Lucida Console" panose="020B0609040504020204" pitchFamily="49" charset="0"/>
              </a:rPr>
              <a:t> : </a:t>
            </a:r>
            <a:r>
              <a:rPr lang="en-US" sz="2400" dirty="0" err="1">
                <a:solidFill>
                  <a:srgbClr val="000000"/>
                </a:solidFill>
                <a:latin typeface="Lucida Console" panose="020B0609040504020204" pitchFamily="49" charset="0"/>
              </a:rPr>
              <a:t>vars</a:t>
            </a:r>
            <a:r>
              <a:rPr lang="en-US" sz="2400" dirty="0">
                <a:solidFill>
                  <a:srgbClr val="000000"/>
                </a:solidFill>
                <a:latin typeface="Lucida Console" panose="020B0609040504020204" pitchFamily="49" charset="0"/>
              </a:rPr>
              <a:t> separated </a:t>
            </a:r>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 "</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dictionary.columns</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libname</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"A"</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memname</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"CHD2018_A"</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type=</a:t>
            </a:r>
            <a:r>
              <a:rPr lang="en-US" sz="2400" dirty="0">
                <a:solidFill>
                  <a:srgbClr val="800080"/>
                </a:solidFill>
                <a:latin typeface="Lucida Console" panose="020B0609040504020204" pitchFamily="49" charset="0"/>
              </a:rPr>
              <a:t>"char"</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%put</a:t>
            </a:r>
            <a:r>
              <a:rPr lang="en-US" sz="2400" dirty="0">
                <a:solidFill>
                  <a:srgbClr val="000000"/>
                </a:solidFill>
                <a:latin typeface="Lucida Console" panose="020B0609040504020204" pitchFamily="49" charset="0"/>
              </a:rPr>
              <a:t> &amp;</a:t>
            </a:r>
            <a:r>
              <a:rPr lang="en-US" sz="2400" dirty="0" err="1">
                <a:solidFill>
                  <a:srgbClr val="000000"/>
                </a:solidFill>
                <a:latin typeface="Lucida Console" panose="020B0609040504020204" pitchFamily="49" charset="0"/>
              </a:rPr>
              <a:t>vars</a:t>
            </a:r>
            <a:r>
              <a:rPr lang="en-US" sz="2400" dirty="0">
                <a:solidFill>
                  <a:srgbClr val="000000"/>
                </a:solidFill>
                <a:latin typeface="Lucida Console" panose="020B0609040504020204" pitchFamily="49" charset="0"/>
              </a:rPr>
              <a:t>;</a:t>
            </a:r>
          </a:p>
          <a:p>
            <a:endParaRPr lang="en-US" sz="2400" dirty="0">
              <a:solidFill>
                <a:srgbClr val="000000"/>
              </a:solidFill>
              <a:latin typeface="Lucida Console" panose="020B0609040504020204" pitchFamily="49" charset="0"/>
            </a:endParaRPr>
          </a:p>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freq</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=a.chd2018_a;</a:t>
            </a:r>
          </a:p>
          <a:p>
            <a:r>
              <a:rPr lang="en-US" sz="2400" dirty="0">
                <a:solidFill>
                  <a:srgbClr val="0000FF"/>
                </a:solidFill>
                <a:latin typeface="Lucida Console" panose="020B0609040504020204" pitchFamily="49" charset="0"/>
              </a:rPr>
              <a:t>tables</a:t>
            </a:r>
            <a:r>
              <a:rPr lang="en-US" sz="2400" dirty="0">
                <a:solidFill>
                  <a:srgbClr val="000000"/>
                </a:solidFill>
                <a:latin typeface="Lucida Console" panose="020B0609040504020204" pitchFamily="49" charset="0"/>
              </a:rPr>
              <a:t> &amp;</a:t>
            </a:r>
            <a:r>
              <a:rPr lang="en-US" sz="2400" dirty="0" err="1">
                <a:solidFill>
                  <a:srgbClr val="000000"/>
                </a:solidFill>
                <a:latin typeface="Lucida Console" panose="020B0609040504020204" pitchFamily="49" charset="0"/>
              </a:rPr>
              <a:t>vars</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6163220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B6C2A7-A9C1-4162-9F2F-CAFF8B329F19}"/>
              </a:ext>
            </a:extLst>
          </p:cNvPr>
          <p:cNvSpPr/>
          <p:nvPr/>
        </p:nvSpPr>
        <p:spPr>
          <a:xfrm>
            <a:off x="1342445" y="2540123"/>
            <a:ext cx="10056558" cy="721736"/>
          </a:xfrm>
          <a:prstGeom prst="rect">
            <a:avLst/>
          </a:prstGeom>
        </p:spPr>
        <p:txBody>
          <a:bodyPr wrap="square">
            <a:spAutoFit/>
          </a:bodyPr>
          <a:lstStyle/>
          <a:p>
            <a:pPr>
              <a:lnSpc>
                <a:spcPct val="107000"/>
              </a:lnSpc>
              <a:spcBef>
                <a:spcPts val="200"/>
              </a:spcBef>
            </a:pPr>
            <a:r>
              <a:rPr lang="en-US" sz="4000" b="1" dirty="0">
                <a:latin typeface="Calibri" panose="020F0502020204030204" pitchFamily="34" charset="0"/>
                <a:ea typeface="Times New Roman" panose="02020603050405020304" pitchFamily="18" charset="0"/>
                <a:cs typeface="Calibri" panose="020F0502020204030204" pitchFamily="34" charset="0"/>
              </a:rPr>
              <a:t>Change character to numeric variables</a:t>
            </a:r>
          </a:p>
        </p:txBody>
      </p:sp>
    </p:spTree>
    <p:extLst>
      <p:ext uri="{BB962C8B-B14F-4D97-AF65-F5344CB8AC3E}">
        <p14:creationId xmlns:p14="http://schemas.microsoft.com/office/powerpoint/2010/main" val="21850371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F5482CF-AC7F-43BE-B8BB-DF34DFC9F800}"/>
              </a:ext>
            </a:extLst>
          </p:cNvPr>
          <p:cNvSpPr>
            <a:spLocks noGrp="1"/>
          </p:cNvSpPr>
          <p:nvPr>
            <p:ph type="title"/>
          </p:nvPr>
        </p:nvSpPr>
        <p:spPr/>
        <p:txBody>
          <a:bodyPr/>
          <a:lstStyle/>
          <a:p>
            <a:r>
              <a:rPr lang="en-US" dirty="0"/>
              <a:t>Change character variables to numeric.</a:t>
            </a:r>
          </a:p>
        </p:txBody>
      </p:sp>
      <p:sp>
        <p:nvSpPr>
          <p:cNvPr id="4" name="Rectangle 3">
            <a:extLst>
              <a:ext uri="{FF2B5EF4-FFF2-40B4-BE49-F238E27FC236}">
                <a16:creationId xmlns:a16="http://schemas.microsoft.com/office/drawing/2014/main" id="{8C82787C-8154-4B28-9031-253B56989F39}"/>
              </a:ext>
            </a:extLst>
          </p:cNvPr>
          <p:cNvSpPr/>
          <p:nvPr/>
        </p:nvSpPr>
        <p:spPr>
          <a:xfrm>
            <a:off x="447924" y="1633866"/>
            <a:ext cx="12054177" cy="4770537"/>
          </a:xfrm>
          <a:prstGeom prst="rect">
            <a:avLst/>
          </a:prstGeom>
        </p:spPr>
        <p:txBody>
          <a:bodyPr wrap="square">
            <a:spAutoFit/>
          </a:bodyPr>
          <a:lstStyle/>
          <a:p>
            <a:r>
              <a:rPr lang="en-US" sz="1600" dirty="0">
                <a:solidFill>
                  <a:srgbClr val="000000"/>
                </a:solidFill>
                <a:latin typeface="Lucida Console" panose="020B0609040504020204" pitchFamily="49" charset="0"/>
              </a:rPr>
              <a:t>%</a:t>
            </a:r>
            <a:r>
              <a:rPr lang="en-US" sz="1600" b="1" i="1" dirty="0" err="1">
                <a:solidFill>
                  <a:srgbClr val="000000"/>
                </a:solidFill>
                <a:latin typeface="Lucida Console" panose="020B0609040504020204" pitchFamily="49" charset="0"/>
              </a:rPr>
              <a:t>clearall</a:t>
            </a:r>
            <a:r>
              <a:rPr lang="en-US" sz="1600" dirty="0">
                <a:solidFill>
                  <a:srgbClr val="000000"/>
                </a:solidFill>
                <a:latin typeface="Lucida Console" panose="020B0609040504020204" pitchFamily="49" charset="0"/>
              </a:rPr>
              <a:t>;</a:t>
            </a:r>
          </a:p>
          <a:p>
            <a:r>
              <a:rPr lang="en-US" sz="1600" dirty="0" err="1">
                <a:solidFill>
                  <a:srgbClr val="0000FF"/>
                </a:solidFill>
                <a:latin typeface="Lucida Console" panose="020B0609040504020204" pitchFamily="49" charset="0"/>
              </a:rPr>
              <a:t>libname</a:t>
            </a:r>
            <a:r>
              <a:rPr lang="en-US" sz="1600" dirty="0">
                <a:solidFill>
                  <a:srgbClr val="000000"/>
                </a:solidFill>
                <a:latin typeface="Lucida Console" panose="020B0609040504020204" pitchFamily="49" charset="0"/>
              </a:rPr>
              <a:t> a </a:t>
            </a:r>
            <a:r>
              <a:rPr lang="en-US" sz="1600" dirty="0">
                <a:solidFill>
                  <a:srgbClr val="800080"/>
                </a:solidFill>
                <a:latin typeface="Lucida Console" panose="020B0609040504020204" pitchFamily="49" charset="0"/>
              </a:rPr>
              <a:t>"d:\dropbox\chd2018\_data"</a:t>
            </a:r>
            <a:r>
              <a:rPr lang="en-US" sz="1600" dirty="0">
                <a:solidFill>
                  <a:srgbClr val="000000"/>
                </a:solidFill>
                <a:latin typeface="Lucida Console" panose="020B0609040504020204" pitchFamily="49" charset="0"/>
              </a:rPr>
              <a:t>;</a:t>
            </a:r>
          </a:p>
          <a:p>
            <a:r>
              <a:rPr lang="en-US" sz="1600" b="1" dirty="0">
                <a:solidFill>
                  <a:srgbClr val="000080"/>
                </a:solidFill>
                <a:latin typeface="Lucida Console" panose="020B0609040504020204" pitchFamily="49" charset="0"/>
              </a:rPr>
              <a:t>data</a:t>
            </a:r>
            <a:r>
              <a:rPr lang="en-US" sz="1600" dirty="0">
                <a:solidFill>
                  <a:srgbClr val="000000"/>
                </a:solidFill>
                <a:latin typeface="Lucida Console" panose="020B0609040504020204" pitchFamily="49" charset="0"/>
              </a:rPr>
              <a:t> a.chd2018_a (</a:t>
            </a:r>
            <a:r>
              <a:rPr lang="en-US" sz="1600" dirty="0">
                <a:solidFill>
                  <a:srgbClr val="0000FF"/>
                </a:solidFill>
                <a:latin typeface="Lucida Console" panose="020B0609040504020204" pitchFamily="49" charset="0"/>
              </a:rPr>
              <a:t>drop</a:t>
            </a:r>
            <a:r>
              <a:rPr lang="en-US" sz="1600" dirty="0">
                <a:solidFill>
                  <a:srgbClr val="000000"/>
                </a:solidFill>
                <a:latin typeface="Lucida Console" panose="020B0609040504020204" pitchFamily="49" charset="0"/>
              </a:rPr>
              <a:t>=</a:t>
            </a:r>
            <a:r>
              <a:rPr lang="en-US" sz="1600" dirty="0" err="1">
                <a:solidFill>
                  <a:srgbClr val="000000"/>
                </a:solidFill>
                <a:latin typeface="Lucida Console" panose="020B0609040504020204" pitchFamily="49" charset="0"/>
              </a:rPr>
              <a:t>c_chd</a:t>
            </a:r>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c_diab</a:t>
            </a:r>
            <a:r>
              <a:rPr lang="en-US" sz="1600" dirty="0">
                <a:solidFill>
                  <a:srgbClr val="000000"/>
                </a:solidFill>
                <a:latin typeface="Lucida Console" panose="020B0609040504020204" pitchFamily="49" charset="0"/>
              </a:rPr>
              <a:t> gender </a:t>
            </a:r>
            <a:r>
              <a:rPr lang="en-US" sz="1600" dirty="0" err="1">
                <a:solidFill>
                  <a:srgbClr val="000000"/>
                </a:solidFill>
                <a:latin typeface="Lucida Console" panose="020B0609040504020204" pitchFamily="49" charset="0"/>
              </a:rPr>
              <a:t>c_smoking</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set</a:t>
            </a:r>
            <a:r>
              <a:rPr lang="en-US" sz="1600" dirty="0">
                <a:solidFill>
                  <a:srgbClr val="000000"/>
                </a:solidFill>
                <a:latin typeface="Lucida Console" panose="020B0609040504020204" pitchFamily="49" charset="0"/>
              </a:rPr>
              <a:t> s5238.chd2018(</a:t>
            </a:r>
            <a:r>
              <a:rPr lang="en-US" sz="1600" dirty="0">
                <a:solidFill>
                  <a:srgbClr val="0000FF"/>
                </a:solidFill>
                <a:latin typeface="Lucida Console" panose="020B0609040504020204" pitchFamily="49" charset="0"/>
              </a:rPr>
              <a:t>rename</a:t>
            </a:r>
            <a:r>
              <a:rPr lang="en-US" sz="1600" dirty="0">
                <a:solidFill>
                  <a:srgbClr val="000000"/>
                </a:solidFill>
                <a:latin typeface="Lucida Console" panose="020B0609040504020204" pitchFamily="49" charset="0"/>
              </a:rPr>
              <a:t>=(</a:t>
            </a:r>
            <a:r>
              <a:rPr lang="en-US" sz="1600" dirty="0" err="1">
                <a:solidFill>
                  <a:srgbClr val="000000"/>
                </a:solidFill>
                <a:latin typeface="Lucida Console" panose="020B0609040504020204" pitchFamily="49" charset="0"/>
              </a:rPr>
              <a:t>chd</a:t>
            </a:r>
            <a:r>
              <a:rPr lang="en-US" sz="1600" dirty="0">
                <a:solidFill>
                  <a:srgbClr val="000000"/>
                </a:solidFill>
                <a:latin typeface="Lucida Console" panose="020B0609040504020204" pitchFamily="49" charset="0"/>
              </a:rPr>
              <a:t>=</a:t>
            </a:r>
            <a:r>
              <a:rPr lang="en-US" sz="1600" dirty="0" err="1">
                <a:solidFill>
                  <a:srgbClr val="000000"/>
                </a:solidFill>
                <a:latin typeface="Lucida Console" panose="020B0609040504020204" pitchFamily="49" charset="0"/>
              </a:rPr>
              <a:t>c_chd</a:t>
            </a:r>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diab</a:t>
            </a:r>
            <a:r>
              <a:rPr lang="en-US" sz="1600" dirty="0">
                <a:solidFill>
                  <a:srgbClr val="000000"/>
                </a:solidFill>
                <a:latin typeface="Lucida Console" panose="020B0609040504020204" pitchFamily="49" charset="0"/>
              </a:rPr>
              <a:t>=</a:t>
            </a:r>
            <a:r>
              <a:rPr lang="en-US" sz="1600" dirty="0" err="1">
                <a:solidFill>
                  <a:srgbClr val="000000"/>
                </a:solidFill>
                <a:latin typeface="Lucida Console" panose="020B0609040504020204" pitchFamily="49" charset="0"/>
              </a:rPr>
              <a:t>c_diab</a:t>
            </a:r>
            <a:r>
              <a:rPr lang="en-US" sz="1600" dirty="0">
                <a:solidFill>
                  <a:srgbClr val="000000"/>
                </a:solidFill>
                <a:latin typeface="Lucida Console" panose="020B0609040504020204" pitchFamily="49" charset="0"/>
              </a:rPr>
              <a:t> smoking=</a:t>
            </a:r>
            <a:r>
              <a:rPr lang="en-US" sz="1600" dirty="0" err="1">
                <a:solidFill>
                  <a:srgbClr val="000000"/>
                </a:solidFill>
                <a:latin typeface="Lucida Console" panose="020B0609040504020204" pitchFamily="49" charset="0"/>
              </a:rPr>
              <a:t>c_smoking</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chd</a:t>
            </a:r>
            <a:r>
              <a:rPr lang="en-US" sz="1600" dirty="0">
                <a:solidFill>
                  <a:srgbClr val="000000"/>
                </a:solidFill>
                <a:latin typeface="Lucida Console" panose="020B0609040504020204" pitchFamily="49" charset="0"/>
              </a:rPr>
              <a:t>=</a:t>
            </a:r>
            <a:r>
              <a:rPr lang="en-US" sz="1600" dirty="0" err="1">
                <a:solidFill>
                  <a:srgbClr val="000000"/>
                </a:solidFill>
                <a:latin typeface="Lucida Console" panose="020B0609040504020204" pitchFamily="49" charset="0"/>
              </a:rPr>
              <a:t>c_chd</a:t>
            </a:r>
            <a:r>
              <a:rPr lang="en-US" sz="1600" dirty="0">
                <a:solidFill>
                  <a:srgbClr val="000000"/>
                </a:solidFill>
                <a:latin typeface="Lucida Console" panose="020B0609040504020204" pitchFamily="49" charset="0"/>
              </a:rPr>
              <a:t>=</a:t>
            </a:r>
            <a:r>
              <a:rPr lang="en-US" sz="1600" dirty="0">
                <a:solidFill>
                  <a:srgbClr val="800080"/>
                </a:solidFill>
                <a:latin typeface="Lucida Console" panose="020B0609040504020204" pitchFamily="49" charset="0"/>
              </a:rPr>
              <a:t>"Developed </a:t>
            </a:r>
            <a:r>
              <a:rPr lang="en-US" sz="1600" dirty="0" err="1">
                <a:solidFill>
                  <a:srgbClr val="800080"/>
                </a:solidFill>
                <a:latin typeface="Lucida Console" panose="020B0609040504020204" pitchFamily="49" charset="0"/>
              </a:rPr>
              <a:t>Chd</a:t>
            </a:r>
            <a:r>
              <a:rPr lang="en-US" sz="1600" dirty="0">
                <a:solidFill>
                  <a:srgbClr val="800080"/>
                </a:solidFill>
                <a:latin typeface="Lucida Console" panose="020B0609040504020204" pitchFamily="49" charset="0"/>
              </a:rPr>
              <a:t>"</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diab</a:t>
            </a:r>
            <a:r>
              <a:rPr lang="en-US" sz="1600" dirty="0">
                <a:solidFill>
                  <a:srgbClr val="000000"/>
                </a:solidFill>
                <a:latin typeface="Lucida Console" panose="020B0609040504020204" pitchFamily="49" charset="0"/>
              </a:rPr>
              <a:t>=</a:t>
            </a:r>
            <a:r>
              <a:rPr lang="en-US" sz="1600" dirty="0" err="1">
                <a:solidFill>
                  <a:srgbClr val="000000"/>
                </a:solidFill>
                <a:latin typeface="Lucida Console" panose="020B0609040504020204" pitchFamily="49" charset="0"/>
              </a:rPr>
              <a:t>c_diab</a:t>
            </a:r>
            <a:r>
              <a:rPr lang="en-US" sz="1600" dirty="0">
                <a:solidFill>
                  <a:srgbClr val="000000"/>
                </a:solidFill>
                <a:latin typeface="Lucida Console" panose="020B0609040504020204" pitchFamily="49" charset="0"/>
              </a:rPr>
              <a:t>=</a:t>
            </a:r>
            <a:r>
              <a:rPr lang="en-US" sz="1600" dirty="0">
                <a:solidFill>
                  <a:srgbClr val="800080"/>
                </a:solidFill>
                <a:latin typeface="Lucida Console" panose="020B0609040504020204" pitchFamily="49" charset="0"/>
              </a:rPr>
              <a:t>"Diabetic"</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select</a:t>
            </a:r>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c_smoking</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when</a:t>
            </a:r>
            <a:r>
              <a:rPr lang="en-US" sz="1600" dirty="0">
                <a:solidFill>
                  <a:srgbClr val="000000"/>
                </a:solidFill>
                <a:latin typeface="Lucida Console" panose="020B0609040504020204" pitchFamily="49" charset="0"/>
              </a:rPr>
              <a:t> (</a:t>
            </a:r>
            <a:r>
              <a:rPr lang="en-US" sz="1600" dirty="0">
                <a:solidFill>
                  <a:srgbClr val="800080"/>
                </a:solidFill>
                <a:latin typeface="Lucida Console" panose="020B0609040504020204" pitchFamily="49" charset="0"/>
              </a:rPr>
              <a:t>"Never Smoked"</a:t>
            </a:r>
            <a:r>
              <a:rPr lang="en-US" sz="1600" dirty="0">
                <a:solidFill>
                  <a:srgbClr val="000000"/>
                </a:solidFill>
                <a:latin typeface="Lucida Console" panose="020B0609040504020204" pitchFamily="49" charset="0"/>
              </a:rPr>
              <a:t>)  smoking=</a:t>
            </a:r>
            <a:r>
              <a:rPr lang="en-US" sz="1600" b="1" dirty="0">
                <a:solidFill>
                  <a:srgbClr val="008080"/>
                </a:solidFill>
                <a:latin typeface="Lucida Console" panose="020B0609040504020204" pitchFamily="49" charset="0"/>
              </a:rPr>
              <a:t>0</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when</a:t>
            </a:r>
            <a:r>
              <a:rPr lang="en-US" sz="1600" dirty="0">
                <a:solidFill>
                  <a:srgbClr val="000000"/>
                </a:solidFill>
                <a:latin typeface="Lucida Console" panose="020B0609040504020204" pitchFamily="49" charset="0"/>
              </a:rPr>
              <a:t> (</a:t>
            </a:r>
            <a:r>
              <a:rPr lang="en-US" sz="1600" dirty="0">
                <a:solidFill>
                  <a:srgbClr val="800080"/>
                </a:solidFill>
                <a:latin typeface="Lucida Console" panose="020B0609040504020204" pitchFamily="49" charset="0"/>
              </a:rPr>
              <a:t>"Past Smoker"</a:t>
            </a:r>
            <a:r>
              <a:rPr lang="en-US" sz="1600" dirty="0">
                <a:solidFill>
                  <a:srgbClr val="000000"/>
                </a:solidFill>
                <a:latin typeface="Lucida Console" panose="020B0609040504020204" pitchFamily="49" charset="0"/>
              </a:rPr>
              <a:t>)  smoking=</a:t>
            </a:r>
            <a:r>
              <a:rPr lang="en-US" sz="1600" b="1" dirty="0">
                <a:solidFill>
                  <a:srgbClr val="008080"/>
                </a:solidFill>
                <a:latin typeface="Lucida Console" panose="020B0609040504020204" pitchFamily="49" charset="0"/>
              </a:rPr>
              <a:t>1</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when</a:t>
            </a:r>
            <a:r>
              <a:rPr lang="en-US" sz="1600" dirty="0">
                <a:solidFill>
                  <a:srgbClr val="000000"/>
                </a:solidFill>
                <a:latin typeface="Lucida Console" panose="020B0609040504020204" pitchFamily="49" charset="0"/>
              </a:rPr>
              <a:t> (</a:t>
            </a:r>
            <a:r>
              <a:rPr lang="en-US" sz="1600" dirty="0">
                <a:solidFill>
                  <a:srgbClr val="800080"/>
                </a:solidFill>
                <a:latin typeface="Lucida Console" panose="020B0609040504020204" pitchFamily="49" charset="0"/>
              </a:rPr>
              <a:t>"Current </a:t>
            </a:r>
            <a:r>
              <a:rPr lang="en-US" sz="1600" dirty="0" err="1">
                <a:solidFill>
                  <a:srgbClr val="800080"/>
                </a:solidFill>
                <a:latin typeface="Lucida Console" panose="020B0609040504020204" pitchFamily="49" charset="0"/>
              </a:rPr>
              <a:t>Smok</a:t>
            </a:r>
            <a:r>
              <a:rPr lang="en-US" sz="1600" dirty="0">
                <a:solidFill>
                  <a:srgbClr val="800080"/>
                </a:solidFill>
                <a:latin typeface="Lucida Console" panose="020B0609040504020204" pitchFamily="49" charset="0"/>
              </a:rPr>
              <a:t>"</a:t>
            </a:r>
            <a:r>
              <a:rPr lang="en-US" sz="1600" dirty="0">
                <a:solidFill>
                  <a:srgbClr val="000000"/>
                </a:solidFill>
                <a:latin typeface="Lucida Console" panose="020B0609040504020204" pitchFamily="49" charset="0"/>
              </a:rPr>
              <a:t>)  smoking=</a:t>
            </a:r>
            <a:r>
              <a:rPr lang="en-US" sz="1600" b="1" dirty="0">
                <a:solidFill>
                  <a:srgbClr val="008080"/>
                </a:solidFill>
                <a:latin typeface="Lucida Console" panose="020B0609040504020204" pitchFamily="49" charset="0"/>
              </a:rPr>
              <a:t>2</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otherwise</a:t>
            </a:r>
            <a:r>
              <a:rPr lang="en-US" sz="1600" dirty="0">
                <a:solidFill>
                  <a:srgbClr val="000000"/>
                </a:solidFill>
                <a:latin typeface="Lucida Console" panose="020B0609040504020204" pitchFamily="49" charset="0"/>
              </a:rPr>
              <a:t> smoking=</a:t>
            </a:r>
            <a:r>
              <a:rPr lang="en-US" sz="1600" b="1" dirty="0">
                <a:solidFill>
                  <a:srgbClr val="008080"/>
                </a:solidFill>
                <a:latin typeface="Lucida Console" panose="020B0609040504020204" pitchFamily="49" charset="0"/>
              </a:rPr>
              <a:t>.</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end</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male=gender=</a:t>
            </a:r>
            <a:r>
              <a:rPr lang="en-US" sz="1600" dirty="0">
                <a:solidFill>
                  <a:srgbClr val="800080"/>
                </a:solidFill>
                <a:latin typeface="Lucida Console" panose="020B0609040504020204" pitchFamily="49" charset="0"/>
              </a:rPr>
              <a:t>"Male"</a:t>
            </a:r>
            <a:r>
              <a:rPr lang="en-US" sz="1600" dirty="0">
                <a:solidFill>
                  <a:srgbClr val="000000"/>
                </a:solidFill>
                <a:latin typeface="Lucida Console" panose="020B0609040504020204" pitchFamily="49" charset="0"/>
              </a:rPr>
              <a:t>;</a:t>
            </a:r>
          </a:p>
          <a:p>
            <a:r>
              <a:rPr lang="en-US" sz="1600" b="1" dirty="0">
                <a:solidFill>
                  <a:srgbClr val="000080"/>
                </a:solidFill>
                <a:latin typeface="Lucida Console" panose="020B0609040504020204" pitchFamily="49" charset="0"/>
              </a:rPr>
              <a:t>run</a:t>
            </a:r>
            <a:r>
              <a:rPr lang="en-US" sz="1600" dirty="0">
                <a:solidFill>
                  <a:srgbClr val="000000"/>
                </a:solidFill>
                <a:latin typeface="Lucida Console" panose="020B0609040504020204" pitchFamily="49" charset="0"/>
              </a:rPr>
              <a:t>;</a:t>
            </a:r>
          </a:p>
          <a:p>
            <a:r>
              <a:rPr lang="en-US" sz="1600" b="1" dirty="0">
                <a:solidFill>
                  <a:srgbClr val="000080"/>
                </a:solidFill>
                <a:latin typeface="Lucida Console" panose="020B0609040504020204" pitchFamily="49" charset="0"/>
              </a:rPr>
              <a:t>proc</a:t>
            </a:r>
            <a:r>
              <a:rPr lang="en-US" sz="1600" dirty="0">
                <a:solidFill>
                  <a:srgbClr val="000000"/>
                </a:solidFill>
                <a:latin typeface="Lucida Console" panose="020B0609040504020204" pitchFamily="49" charset="0"/>
              </a:rPr>
              <a:t> </a:t>
            </a:r>
            <a:r>
              <a:rPr lang="en-US" sz="1600" b="1" dirty="0">
                <a:solidFill>
                  <a:srgbClr val="000080"/>
                </a:solidFill>
                <a:latin typeface="Lucida Console" panose="020B0609040504020204" pitchFamily="49" charset="0"/>
              </a:rPr>
              <a:t>contents</a:t>
            </a:r>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data</a:t>
            </a:r>
            <a:r>
              <a:rPr lang="en-US" sz="1600" dirty="0">
                <a:solidFill>
                  <a:srgbClr val="000000"/>
                </a:solidFill>
                <a:latin typeface="Lucida Console" panose="020B0609040504020204" pitchFamily="49" charset="0"/>
              </a:rPr>
              <a:t>=a.chd2018_a;</a:t>
            </a:r>
          </a:p>
          <a:p>
            <a:r>
              <a:rPr lang="en-US" sz="1600" b="1" dirty="0">
                <a:solidFill>
                  <a:srgbClr val="000080"/>
                </a:solidFill>
                <a:latin typeface="Lucida Console" panose="020B0609040504020204" pitchFamily="49" charset="0"/>
              </a:rPr>
              <a:t>run</a:t>
            </a:r>
            <a:r>
              <a:rPr lang="en-US" sz="1600" dirty="0">
                <a:solidFill>
                  <a:srgbClr val="000000"/>
                </a:solidFill>
                <a:latin typeface="Lucida Console" panose="020B0609040504020204" pitchFamily="49" charset="0"/>
              </a:rPr>
              <a:t>;</a:t>
            </a:r>
          </a:p>
          <a:p>
            <a:r>
              <a:rPr lang="en-US" sz="1600" b="1" dirty="0">
                <a:solidFill>
                  <a:srgbClr val="000080"/>
                </a:solidFill>
                <a:latin typeface="Lucida Console" panose="020B0609040504020204" pitchFamily="49" charset="0"/>
              </a:rPr>
              <a:t>proc</a:t>
            </a:r>
            <a:r>
              <a:rPr lang="en-US" sz="1600" dirty="0">
                <a:solidFill>
                  <a:srgbClr val="000000"/>
                </a:solidFill>
                <a:latin typeface="Lucida Console" panose="020B0609040504020204" pitchFamily="49" charset="0"/>
              </a:rPr>
              <a:t> </a:t>
            </a:r>
            <a:r>
              <a:rPr lang="en-US" sz="1600" b="1" dirty="0" err="1">
                <a:solidFill>
                  <a:srgbClr val="000080"/>
                </a:solidFill>
                <a:latin typeface="Lucida Console" panose="020B0609040504020204" pitchFamily="49" charset="0"/>
              </a:rPr>
              <a:t>freq</a:t>
            </a:r>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data</a:t>
            </a:r>
            <a:r>
              <a:rPr lang="en-US" sz="1600" dirty="0">
                <a:solidFill>
                  <a:srgbClr val="000000"/>
                </a:solidFill>
                <a:latin typeface="Lucida Console" panose="020B0609040504020204" pitchFamily="49" charset="0"/>
              </a:rPr>
              <a:t>=a.chd2018_a;</a:t>
            </a:r>
          </a:p>
          <a:p>
            <a:r>
              <a:rPr lang="en-US" sz="1600" dirty="0">
                <a:solidFill>
                  <a:srgbClr val="0000FF"/>
                </a:solidFill>
                <a:latin typeface="Lucida Console" panose="020B0609040504020204" pitchFamily="49" charset="0"/>
              </a:rPr>
              <a:t>tables</a:t>
            </a:r>
            <a:r>
              <a:rPr lang="en-US" sz="1600" dirty="0">
                <a:solidFill>
                  <a:srgbClr val="000000"/>
                </a:solidFill>
                <a:latin typeface="Lucida Console" panose="020B0609040504020204" pitchFamily="49" charset="0"/>
              </a:rPr>
              <a:t> male </a:t>
            </a:r>
            <a:r>
              <a:rPr lang="en-US" sz="1600" dirty="0" err="1">
                <a:solidFill>
                  <a:srgbClr val="000000"/>
                </a:solidFill>
                <a:latin typeface="Lucida Console" panose="020B0609040504020204" pitchFamily="49" charset="0"/>
              </a:rPr>
              <a:t>chd</a:t>
            </a:r>
            <a:r>
              <a:rPr lang="en-US" sz="1600" dirty="0">
                <a:solidFill>
                  <a:srgbClr val="000000"/>
                </a:solidFill>
                <a:latin typeface="Lucida Console" panose="020B0609040504020204" pitchFamily="49" charset="0"/>
              </a:rPr>
              <a:t> smoking </a:t>
            </a:r>
            <a:r>
              <a:rPr lang="en-US" sz="1600" dirty="0" err="1">
                <a:solidFill>
                  <a:srgbClr val="000000"/>
                </a:solidFill>
                <a:latin typeface="Lucida Console" panose="020B0609040504020204" pitchFamily="49" charset="0"/>
              </a:rPr>
              <a:t>diab</a:t>
            </a:r>
            <a:r>
              <a:rPr lang="en-US" sz="1600" dirty="0">
                <a:solidFill>
                  <a:srgbClr val="000000"/>
                </a:solidFill>
                <a:latin typeface="Lucida Console" panose="020B0609040504020204" pitchFamily="49" charset="0"/>
              </a:rPr>
              <a:t>;</a:t>
            </a:r>
          </a:p>
          <a:p>
            <a:r>
              <a:rPr lang="en-US" sz="1600" b="1" dirty="0">
                <a:solidFill>
                  <a:srgbClr val="000080"/>
                </a:solidFill>
                <a:latin typeface="Lucida Console" panose="020B0609040504020204" pitchFamily="49" charset="0"/>
              </a:rPr>
              <a:t>run</a:t>
            </a:r>
            <a:r>
              <a:rPr lang="en-US" sz="1600"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267048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B47C6-2529-4DB6-AEE6-F7145D819A97}"/>
              </a:ext>
            </a:extLst>
          </p:cNvPr>
          <p:cNvSpPr>
            <a:spLocks noGrp="1"/>
          </p:cNvSpPr>
          <p:nvPr>
            <p:ph type="title"/>
          </p:nvPr>
        </p:nvSpPr>
        <p:spPr>
          <a:xfrm>
            <a:off x="838200" y="1923581"/>
            <a:ext cx="10515600" cy="1325563"/>
          </a:xfrm>
        </p:spPr>
        <p:txBody>
          <a:bodyPr>
            <a:normAutofit fontScale="90000"/>
          </a:bodyPr>
          <a:lstStyle/>
          <a:p>
            <a:r>
              <a:rPr lang="en-US" dirty="0"/>
              <a:t>Changes in the original data are made:</a:t>
            </a:r>
            <a:br>
              <a:rPr lang="en-US" dirty="0"/>
            </a:br>
            <a:r>
              <a:rPr lang="en-US" dirty="0"/>
              <a:t>For statistical reasons</a:t>
            </a:r>
            <a:br>
              <a:rPr lang="en-US" dirty="0"/>
            </a:br>
            <a:r>
              <a:rPr lang="en-US" dirty="0"/>
              <a:t>For subject matter reasons.</a:t>
            </a:r>
          </a:p>
        </p:txBody>
      </p:sp>
    </p:spTree>
    <p:extLst>
      <p:ext uri="{BB962C8B-B14F-4D97-AF65-F5344CB8AC3E}">
        <p14:creationId xmlns:p14="http://schemas.microsoft.com/office/powerpoint/2010/main" val="23493921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12B53-D84F-42DC-87D7-71B34F0A6D0B}"/>
              </a:ext>
            </a:extLst>
          </p:cNvPr>
          <p:cNvSpPr>
            <a:spLocks noGrp="1"/>
          </p:cNvSpPr>
          <p:nvPr>
            <p:ph type="title"/>
          </p:nvPr>
        </p:nvSpPr>
        <p:spPr>
          <a:xfrm>
            <a:off x="2750157" y="0"/>
            <a:ext cx="6691685" cy="1325563"/>
          </a:xfrm>
        </p:spPr>
        <p:txBody>
          <a:bodyPr/>
          <a:lstStyle/>
          <a:p>
            <a:r>
              <a:rPr lang="en-US" dirty="0"/>
              <a:t>Intra-individual variability</a:t>
            </a:r>
          </a:p>
        </p:txBody>
      </p:sp>
      <p:sp>
        <p:nvSpPr>
          <p:cNvPr id="3" name="Title 1">
            <a:extLst>
              <a:ext uri="{FF2B5EF4-FFF2-40B4-BE49-F238E27FC236}">
                <a16:creationId xmlns:a16="http://schemas.microsoft.com/office/drawing/2014/main" id="{F93B44D4-44D3-47FF-A134-687128D0F685}"/>
              </a:ext>
            </a:extLst>
          </p:cNvPr>
          <p:cNvSpPr txBox="1">
            <a:spLocks/>
          </p:cNvSpPr>
          <p:nvPr/>
        </p:nvSpPr>
        <p:spPr>
          <a:xfrm>
            <a:off x="2846898" y="2394668"/>
            <a:ext cx="6691685"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chemeClr val="tx1"/>
                </a:solidFill>
                <a:latin typeface="+mn-lt"/>
                <a:ea typeface="+mj-ea"/>
                <a:cs typeface="+mj-cs"/>
              </a:defRPr>
            </a:lvl1pPr>
          </a:lstStyle>
          <a:p>
            <a:r>
              <a:rPr lang="en-US" dirty="0"/>
              <a:t>sbp1,sbp2,sbp3</a:t>
            </a:r>
          </a:p>
          <a:p>
            <a:r>
              <a:rPr lang="en-US" dirty="0"/>
              <a:t>dbp1,dbp2,dbp3</a:t>
            </a:r>
          </a:p>
        </p:txBody>
      </p:sp>
    </p:spTree>
    <p:extLst>
      <p:ext uri="{BB962C8B-B14F-4D97-AF65-F5344CB8AC3E}">
        <p14:creationId xmlns:p14="http://schemas.microsoft.com/office/powerpoint/2010/main" val="19603233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E5E7A8D-B8FF-42C4-9034-0D8A3E61B3BC}"/>
              </a:ext>
            </a:extLst>
          </p:cNvPr>
          <p:cNvSpPr/>
          <p:nvPr/>
        </p:nvSpPr>
        <p:spPr>
          <a:xfrm>
            <a:off x="1239864" y="1582341"/>
            <a:ext cx="7904136" cy="3693319"/>
          </a:xfrm>
          <a:prstGeom prst="rect">
            <a:avLst/>
          </a:prstGeom>
        </p:spPr>
        <p:txBody>
          <a:bodyPr wrap="square">
            <a:spAutoFit/>
          </a:bodyPr>
          <a:lstStyle/>
          <a:p>
            <a:r>
              <a:rPr lang="en-US" sz="2600" b="1" dirty="0">
                <a:solidFill>
                  <a:srgbClr val="000080"/>
                </a:solidFill>
                <a:latin typeface="Lucida Console" panose="020B0609040504020204" pitchFamily="49" charset="0"/>
              </a:rPr>
              <a:t>data</a:t>
            </a:r>
            <a:r>
              <a:rPr lang="en-US" sz="2600" dirty="0">
                <a:solidFill>
                  <a:srgbClr val="000000"/>
                </a:solidFill>
                <a:latin typeface="Lucida Console" panose="020B0609040504020204" pitchFamily="49" charset="0"/>
              </a:rPr>
              <a:t> </a:t>
            </a:r>
            <a:r>
              <a:rPr lang="en-US" sz="2600" dirty="0" err="1">
                <a:solidFill>
                  <a:srgbClr val="000000"/>
                </a:solidFill>
                <a:latin typeface="Lucida Console" panose="020B0609040504020204" pitchFamily="49" charset="0"/>
              </a:rPr>
              <a:t>tmp</a:t>
            </a:r>
            <a:r>
              <a:rPr lang="en-US" sz="2600" dirty="0">
                <a:solidFill>
                  <a:srgbClr val="000000"/>
                </a:solidFill>
                <a:latin typeface="Lucida Console" panose="020B0609040504020204" pitchFamily="49" charset="0"/>
              </a:rPr>
              <a:t>;</a:t>
            </a:r>
          </a:p>
          <a:p>
            <a:r>
              <a:rPr lang="en-US" sz="2600" dirty="0">
                <a:solidFill>
                  <a:srgbClr val="0000FF"/>
                </a:solidFill>
                <a:latin typeface="Lucida Console" panose="020B0609040504020204" pitchFamily="49" charset="0"/>
              </a:rPr>
              <a:t>set</a:t>
            </a:r>
            <a:r>
              <a:rPr lang="en-US" sz="2600" dirty="0">
                <a:solidFill>
                  <a:srgbClr val="000000"/>
                </a:solidFill>
                <a:latin typeface="Lucida Console" panose="020B0609040504020204" pitchFamily="49" charset="0"/>
              </a:rPr>
              <a:t> s5238.chd2018;</a:t>
            </a:r>
          </a:p>
          <a:p>
            <a:r>
              <a:rPr lang="en-US" sz="2600" dirty="0" err="1">
                <a:solidFill>
                  <a:srgbClr val="000000"/>
                </a:solidFill>
                <a:latin typeface="Lucida Console" panose="020B0609040504020204" pitchFamily="49" charset="0"/>
              </a:rPr>
              <a:t>sd_sbp</a:t>
            </a:r>
            <a:r>
              <a:rPr lang="en-US" sz="2600" dirty="0">
                <a:solidFill>
                  <a:srgbClr val="000000"/>
                </a:solidFill>
                <a:latin typeface="Lucida Console" panose="020B0609040504020204" pitchFamily="49" charset="0"/>
              </a:rPr>
              <a:t>=</a:t>
            </a:r>
            <a:r>
              <a:rPr lang="en-US" sz="2600" dirty="0" err="1">
                <a:solidFill>
                  <a:srgbClr val="000000"/>
                </a:solidFill>
                <a:latin typeface="Lucida Console" panose="020B0609040504020204" pitchFamily="49" charset="0"/>
              </a:rPr>
              <a:t>std</a:t>
            </a:r>
            <a:r>
              <a:rPr lang="en-US" sz="2600" dirty="0">
                <a:solidFill>
                  <a:srgbClr val="000000"/>
                </a:solidFill>
                <a:latin typeface="Lucida Console" panose="020B0609040504020204" pitchFamily="49" charset="0"/>
              </a:rPr>
              <a:t>(of sbp1-sbp3);</a:t>
            </a:r>
          </a:p>
          <a:p>
            <a:r>
              <a:rPr lang="en-US" sz="2600" b="1" dirty="0">
                <a:solidFill>
                  <a:srgbClr val="000080"/>
                </a:solidFill>
                <a:latin typeface="Lucida Console" panose="020B0609040504020204" pitchFamily="49" charset="0"/>
              </a:rPr>
              <a:t>run</a:t>
            </a:r>
            <a:r>
              <a:rPr lang="en-US" sz="2600" dirty="0">
                <a:solidFill>
                  <a:srgbClr val="000000"/>
                </a:solidFill>
                <a:latin typeface="Lucida Console" panose="020B0609040504020204" pitchFamily="49" charset="0"/>
              </a:rPr>
              <a:t>;</a:t>
            </a:r>
          </a:p>
          <a:p>
            <a:endParaRPr lang="en-US" sz="2600" dirty="0">
              <a:solidFill>
                <a:srgbClr val="000000"/>
              </a:solidFill>
              <a:latin typeface="Lucida Console" panose="020B0609040504020204" pitchFamily="49" charset="0"/>
            </a:endParaRPr>
          </a:p>
          <a:p>
            <a:r>
              <a:rPr lang="en-US" sz="2600" b="1" dirty="0">
                <a:solidFill>
                  <a:srgbClr val="000080"/>
                </a:solidFill>
                <a:latin typeface="Lucida Console" panose="020B0609040504020204" pitchFamily="49" charset="0"/>
              </a:rPr>
              <a:t>proc</a:t>
            </a:r>
            <a:r>
              <a:rPr lang="en-US" sz="2600" dirty="0">
                <a:solidFill>
                  <a:srgbClr val="000000"/>
                </a:solidFill>
                <a:latin typeface="Lucida Console" panose="020B0609040504020204" pitchFamily="49" charset="0"/>
              </a:rPr>
              <a:t> </a:t>
            </a:r>
            <a:r>
              <a:rPr lang="en-US" sz="2600" b="1" dirty="0">
                <a:solidFill>
                  <a:srgbClr val="000080"/>
                </a:solidFill>
                <a:latin typeface="Lucida Console" panose="020B0609040504020204" pitchFamily="49" charset="0"/>
              </a:rPr>
              <a:t>univariate</a:t>
            </a:r>
            <a:r>
              <a:rPr lang="en-US" sz="2600" dirty="0">
                <a:solidFill>
                  <a:srgbClr val="000000"/>
                </a:solidFill>
                <a:latin typeface="Lucida Console" panose="020B0609040504020204" pitchFamily="49" charset="0"/>
              </a:rPr>
              <a:t> </a:t>
            </a:r>
            <a:r>
              <a:rPr lang="en-US" sz="2600" dirty="0">
                <a:solidFill>
                  <a:srgbClr val="0000FF"/>
                </a:solidFill>
                <a:latin typeface="Lucida Console" panose="020B0609040504020204" pitchFamily="49" charset="0"/>
              </a:rPr>
              <a:t>data</a:t>
            </a:r>
            <a:r>
              <a:rPr lang="en-US" sz="2600" dirty="0">
                <a:solidFill>
                  <a:srgbClr val="000000"/>
                </a:solidFill>
                <a:latin typeface="Lucida Console" panose="020B0609040504020204" pitchFamily="49" charset="0"/>
              </a:rPr>
              <a:t>=</a:t>
            </a:r>
            <a:r>
              <a:rPr lang="en-US" sz="2600" dirty="0" err="1">
                <a:solidFill>
                  <a:srgbClr val="000000"/>
                </a:solidFill>
                <a:latin typeface="Lucida Console" panose="020B0609040504020204" pitchFamily="49" charset="0"/>
              </a:rPr>
              <a:t>tmp</a:t>
            </a:r>
            <a:r>
              <a:rPr lang="en-US" sz="2600" dirty="0">
                <a:solidFill>
                  <a:srgbClr val="000000"/>
                </a:solidFill>
                <a:latin typeface="Lucida Console" panose="020B0609040504020204" pitchFamily="49" charset="0"/>
              </a:rPr>
              <a:t>;</a:t>
            </a:r>
          </a:p>
          <a:p>
            <a:r>
              <a:rPr lang="en-US" sz="2600" dirty="0" err="1">
                <a:solidFill>
                  <a:srgbClr val="0000FF"/>
                </a:solidFill>
                <a:latin typeface="Lucida Console" panose="020B0609040504020204" pitchFamily="49" charset="0"/>
              </a:rPr>
              <a:t>var</a:t>
            </a:r>
            <a:r>
              <a:rPr lang="en-US" sz="2600" dirty="0">
                <a:solidFill>
                  <a:srgbClr val="000000"/>
                </a:solidFill>
                <a:latin typeface="Lucida Console" panose="020B0609040504020204" pitchFamily="49" charset="0"/>
              </a:rPr>
              <a:t> </a:t>
            </a:r>
            <a:r>
              <a:rPr lang="en-US" sz="2600" dirty="0" err="1">
                <a:solidFill>
                  <a:srgbClr val="000000"/>
                </a:solidFill>
                <a:latin typeface="Lucida Console" panose="020B0609040504020204" pitchFamily="49" charset="0"/>
              </a:rPr>
              <a:t>sd_sbp</a:t>
            </a:r>
            <a:r>
              <a:rPr lang="en-US" sz="2600" dirty="0">
                <a:solidFill>
                  <a:srgbClr val="000000"/>
                </a:solidFill>
                <a:latin typeface="Lucida Console" panose="020B0609040504020204" pitchFamily="49" charset="0"/>
              </a:rPr>
              <a:t>;</a:t>
            </a:r>
          </a:p>
          <a:p>
            <a:r>
              <a:rPr lang="en-US" sz="2600" dirty="0">
                <a:solidFill>
                  <a:srgbClr val="0000FF"/>
                </a:solidFill>
                <a:latin typeface="Lucida Console" panose="020B0609040504020204" pitchFamily="49" charset="0"/>
              </a:rPr>
              <a:t>histogram</a:t>
            </a:r>
            <a:r>
              <a:rPr lang="en-US" sz="2600" dirty="0">
                <a:solidFill>
                  <a:srgbClr val="000000"/>
                </a:solidFill>
                <a:latin typeface="Lucida Console" panose="020B0609040504020204" pitchFamily="49" charset="0"/>
              </a:rPr>
              <a:t> </a:t>
            </a:r>
            <a:r>
              <a:rPr lang="en-US" sz="2600" dirty="0" err="1">
                <a:solidFill>
                  <a:srgbClr val="000000"/>
                </a:solidFill>
                <a:latin typeface="Lucida Console" panose="020B0609040504020204" pitchFamily="49" charset="0"/>
              </a:rPr>
              <a:t>sd_sbp</a:t>
            </a:r>
            <a:r>
              <a:rPr lang="en-US" sz="2600" dirty="0">
                <a:solidFill>
                  <a:srgbClr val="000000"/>
                </a:solidFill>
                <a:latin typeface="Lucida Console" panose="020B0609040504020204" pitchFamily="49" charset="0"/>
              </a:rPr>
              <a:t>;</a:t>
            </a:r>
          </a:p>
          <a:p>
            <a:r>
              <a:rPr lang="en-US" sz="2600" b="1" dirty="0">
                <a:solidFill>
                  <a:srgbClr val="000080"/>
                </a:solidFill>
                <a:latin typeface="Lucida Console" panose="020B0609040504020204" pitchFamily="49" charset="0"/>
              </a:rPr>
              <a:t>run</a:t>
            </a:r>
            <a:r>
              <a:rPr lang="en-US" sz="2600"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2418682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492D407-9C2B-4BC5-A97D-A5EDF75D24E3}"/>
              </a:ext>
            </a:extLst>
          </p:cNvPr>
          <p:cNvSpPr/>
          <p:nvPr/>
        </p:nvSpPr>
        <p:spPr>
          <a:xfrm>
            <a:off x="294198" y="149836"/>
            <a:ext cx="12048877" cy="6555641"/>
          </a:xfrm>
          <a:prstGeom prst="rect">
            <a:avLst/>
          </a:prstGeom>
        </p:spPr>
        <p:txBody>
          <a:bodyPr wrap="square">
            <a:spAutoFit/>
          </a:bodyPr>
          <a:lstStyle/>
          <a:p>
            <a:r>
              <a:rPr lang="en-US" sz="2000" dirty="0">
                <a:solidFill>
                  <a:srgbClr val="000000"/>
                </a:solidFill>
                <a:latin typeface="Lucida Console" panose="020B0609040504020204" pitchFamily="49" charset="0"/>
              </a:rPr>
              <a:t>%</a:t>
            </a:r>
            <a:r>
              <a:rPr lang="en-US" sz="2000" b="1" i="1" dirty="0" err="1">
                <a:solidFill>
                  <a:srgbClr val="000000"/>
                </a:solidFill>
                <a:latin typeface="Lucida Console" panose="020B0609040504020204" pitchFamily="49" charset="0"/>
              </a:rPr>
              <a:t>clearall</a:t>
            </a:r>
            <a:r>
              <a:rPr lang="en-US" sz="2000" dirty="0">
                <a:solidFill>
                  <a:srgbClr val="000000"/>
                </a:solidFill>
                <a:latin typeface="Lucida Console" panose="020B0609040504020204" pitchFamily="49" charset="0"/>
              </a:rPr>
              <a:t>;</a:t>
            </a:r>
          </a:p>
          <a:p>
            <a:r>
              <a:rPr lang="en-US" sz="2000" dirty="0" err="1">
                <a:solidFill>
                  <a:srgbClr val="0000FF"/>
                </a:solidFill>
                <a:latin typeface="Lucida Console" panose="020B0609040504020204" pitchFamily="49" charset="0"/>
              </a:rPr>
              <a:t>libname</a:t>
            </a:r>
            <a:r>
              <a:rPr lang="en-US" sz="2000" dirty="0">
                <a:solidFill>
                  <a:srgbClr val="000000"/>
                </a:solidFill>
                <a:latin typeface="Lucida Console" panose="020B0609040504020204" pitchFamily="49" charset="0"/>
              </a:rPr>
              <a:t> a </a:t>
            </a:r>
            <a:r>
              <a:rPr lang="en-US" sz="2000" dirty="0">
                <a:solidFill>
                  <a:srgbClr val="800080"/>
                </a:solidFill>
                <a:latin typeface="Lucida Console" panose="020B0609040504020204" pitchFamily="49" charset="0"/>
              </a:rPr>
              <a:t>"d:\dropbox\chd2018\_data"</a:t>
            </a:r>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data</a:t>
            </a:r>
            <a:r>
              <a:rPr lang="en-US" sz="2000" dirty="0">
                <a:solidFill>
                  <a:srgbClr val="000000"/>
                </a:solidFill>
                <a:latin typeface="Lucida Console" panose="020B0609040504020204" pitchFamily="49" charset="0"/>
              </a:rPr>
              <a:t> a.chd2018_a (</a:t>
            </a:r>
            <a:r>
              <a:rPr lang="en-US" sz="2000" dirty="0">
                <a:solidFill>
                  <a:srgbClr val="0000FF"/>
                </a:solidFill>
                <a:latin typeface="Lucida Console" panose="020B0609040504020204" pitchFamily="49" charset="0"/>
              </a:rPr>
              <a:t>drop</a:t>
            </a:r>
            <a:r>
              <a:rPr lang="en-US" sz="2000" dirty="0">
                <a:solidFill>
                  <a:srgbClr val="000000"/>
                </a:solidFill>
                <a:latin typeface="Lucida Console" panose="020B0609040504020204" pitchFamily="49" charset="0"/>
              </a:rPr>
              <a:t>=</a:t>
            </a:r>
            <a:r>
              <a:rPr lang="en-US" sz="2000" dirty="0" err="1">
                <a:solidFill>
                  <a:srgbClr val="000000"/>
                </a:solidFill>
                <a:latin typeface="Lucida Console" panose="020B0609040504020204" pitchFamily="49" charset="0"/>
              </a:rPr>
              <a:t>c_chd</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c_diab</a:t>
            </a:r>
            <a:r>
              <a:rPr lang="en-US" sz="2000" dirty="0">
                <a:solidFill>
                  <a:srgbClr val="000000"/>
                </a:solidFill>
                <a:latin typeface="Lucida Console" panose="020B0609040504020204" pitchFamily="49" charset="0"/>
              </a:rPr>
              <a:t> gender </a:t>
            </a:r>
            <a:r>
              <a:rPr lang="en-US" sz="2000" dirty="0" err="1">
                <a:solidFill>
                  <a:srgbClr val="000000"/>
                </a:solidFill>
                <a:latin typeface="Lucida Console" panose="020B0609040504020204" pitchFamily="49" charset="0"/>
              </a:rPr>
              <a:t>c_smoking</a:t>
            </a:r>
            <a:r>
              <a:rPr lang="en-US" sz="2000" dirty="0">
                <a:solidFill>
                  <a:srgbClr val="000000"/>
                </a:solidFill>
                <a:latin typeface="Lucida Console" panose="020B0609040504020204" pitchFamily="49" charset="0"/>
              </a:rPr>
              <a:t> sbp1-sbp3 dbp1-dbp3);</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set</a:t>
            </a:r>
            <a:r>
              <a:rPr lang="en-US" sz="2000" dirty="0">
                <a:solidFill>
                  <a:srgbClr val="000000"/>
                </a:solidFill>
                <a:latin typeface="Lucida Console" panose="020B0609040504020204" pitchFamily="49" charset="0"/>
              </a:rPr>
              <a:t> s5238.chd2018(</a:t>
            </a:r>
            <a:r>
              <a:rPr lang="en-US" sz="2000" dirty="0">
                <a:solidFill>
                  <a:srgbClr val="0000FF"/>
                </a:solidFill>
                <a:latin typeface="Lucida Console" panose="020B0609040504020204" pitchFamily="49" charset="0"/>
              </a:rPr>
              <a:t>rename</a:t>
            </a:r>
            <a:r>
              <a:rPr lang="en-US" sz="2000" dirty="0">
                <a:solidFill>
                  <a:srgbClr val="000000"/>
                </a:solidFill>
                <a:latin typeface="Lucida Console" panose="020B0609040504020204" pitchFamily="49" charset="0"/>
              </a:rPr>
              <a:t>=(</a:t>
            </a:r>
            <a:r>
              <a:rPr lang="en-US" sz="2000" dirty="0" err="1">
                <a:solidFill>
                  <a:srgbClr val="000000"/>
                </a:solidFill>
                <a:latin typeface="Lucida Console" panose="020B0609040504020204" pitchFamily="49" charset="0"/>
              </a:rPr>
              <a:t>chd</a:t>
            </a:r>
            <a:r>
              <a:rPr lang="en-US" sz="2000" dirty="0">
                <a:solidFill>
                  <a:srgbClr val="000000"/>
                </a:solidFill>
                <a:latin typeface="Lucida Console" panose="020B0609040504020204" pitchFamily="49" charset="0"/>
              </a:rPr>
              <a:t>=</a:t>
            </a:r>
            <a:r>
              <a:rPr lang="en-US" sz="2000" dirty="0" err="1">
                <a:solidFill>
                  <a:srgbClr val="000000"/>
                </a:solidFill>
                <a:latin typeface="Lucida Console" panose="020B0609040504020204" pitchFamily="49" charset="0"/>
              </a:rPr>
              <a:t>c_chd</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diab</a:t>
            </a:r>
            <a:r>
              <a:rPr lang="en-US" sz="2000" dirty="0">
                <a:solidFill>
                  <a:srgbClr val="000000"/>
                </a:solidFill>
                <a:latin typeface="Lucida Console" panose="020B0609040504020204" pitchFamily="49" charset="0"/>
              </a:rPr>
              <a:t>=</a:t>
            </a:r>
            <a:r>
              <a:rPr lang="en-US" sz="2000" dirty="0" err="1">
                <a:solidFill>
                  <a:srgbClr val="000000"/>
                </a:solidFill>
                <a:latin typeface="Lucida Console" panose="020B0609040504020204" pitchFamily="49" charset="0"/>
              </a:rPr>
              <a:t>c_diab</a:t>
            </a:r>
            <a:r>
              <a:rPr lang="en-US" sz="2000" dirty="0">
                <a:solidFill>
                  <a:srgbClr val="000000"/>
                </a:solidFill>
                <a:latin typeface="Lucida Console" panose="020B0609040504020204" pitchFamily="49" charset="0"/>
              </a:rPr>
              <a:t> smoking=</a:t>
            </a:r>
            <a:r>
              <a:rPr lang="en-US" sz="2000" dirty="0" err="1">
                <a:solidFill>
                  <a:srgbClr val="000000"/>
                </a:solidFill>
                <a:latin typeface="Lucida Console" panose="020B0609040504020204" pitchFamily="49" charset="0"/>
              </a:rPr>
              <a:t>c_smoking</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chd</a:t>
            </a:r>
            <a:r>
              <a:rPr lang="en-US" sz="2000" dirty="0">
                <a:solidFill>
                  <a:srgbClr val="000000"/>
                </a:solidFill>
                <a:latin typeface="Lucida Console" panose="020B0609040504020204" pitchFamily="49" charset="0"/>
              </a:rPr>
              <a:t>=</a:t>
            </a:r>
            <a:r>
              <a:rPr lang="en-US" sz="2000" dirty="0" err="1">
                <a:solidFill>
                  <a:srgbClr val="000000"/>
                </a:solidFill>
                <a:latin typeface="Lucida Console" panose="020B0609040504020204" pitchFamily="49" charset="0"/>
              </a:rPr>
              <a:t>c_chd</a:t>
            </a:r>
            <a:r>
              <a:rPr lang="en-US" sz="2000" dirty="0">
                <a:solidFill>
                  <a:srgbClr val="000000"/>
                </a:solidFill>
                <a:latin typeface="Lucida Console" panose="020B0609040504020204" pitchFamily="49" charset="0"/>
              </a:rPr>
              <a:t>=</a:t>
            </a:r>
            <a:r>
              <a:rPr lang="en-US" sz="2000" dirty="0">
                <a:solidFill>
                  <a:srgbClr val="800080"/>
                </a:solidFill>
                <a:latin typeface="Lucida Console" panose="020B0609040504020204" pitchFamily="49" charset="0"/>
              </a:rPr>
              <a:t>"Developed </a:t>
            </a:r>
            <a:r>
              <a:rPr lang="en-US" sz="2000" dirty="0" err="1">
                <a:solidFill>
                  <a:srgbClr val="800080"/>
                </a:solidFill>
                <a:latin typeface="Lucida Console" panose="020B0609040504020204" pitchFamily="49" charset="0"/>
              </a:rPr>
              <a:t>Chd</a:t>
            </a:r>
            <a:r>
              <a:rPr lang="en-US" sz="2000" dirty="0">
                <a:solidFill>
                  <a:srgbClr val="800080"/>
                </a:solidFill>
                <a:latin typeface="Lucida Console" panose="020B0609040504020204" pitchFamily="49" charset="0"/>
              </a:rPr>
              <a:t>"</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diab</a:t>
            </a:r>
            <a:r>
              <a:rPr lang="en-US" sz="2000" dirty="0">
                <a:solidFill>
                  <a:srgbClr val="000000"/>
                </a:solidFill>
                <a:latin typeface="Lucida Console" panose="020B0609040504020204" pitchFamily="49" charset="0"/>
              </a:rPr>
              <a:t>=</a:t>
            </a:r>
            <a:r>
              <a:rPr lang="en-US" sz="2000" dirty="0" err="1">
                <a:solidFill>
                  <a:srgbClr val="000000"/>
                </a:solidFill>
                <a:latin typeface="Lucida Console" panose="020B0609040504020204" pitchFamily="49" charset="0"/>
              </a:rPr>
              <a:t>c_diab</a:t>
            </a:r>
            <a:r>
              <a:rPr lang="en-US" sz="2000" dirty="0">
                <a:solidFill>
                  <a:srgbClr val="000000"/>
                </a:solidFill>
                <a:latin typeface="Lucida Console" panose="020B0609040504020204" pitchFamily="49" charset="0"/>
              </a:rPr>
              <a:t>=</a:t>
            </a:r>
            <a:r>
              <a:rPr lang="en-US" sz="2000" dirty="0">
                <a:solidFill>
                  <a:srgbClr val="800080"/>
                </a:solidFill>
                <a:latin typeface="Lucida Console" panose="020B0609040504020204" pitchFamily="49" charset="0"/>
              </a:rPr>
              <a:t>"Diabetic"</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select</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c_smoking</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when</a:t>
            </a:r>
            <a:r>
              <a:rPr lang="en-US" sz="2000" dirty="0">
                <a:solidFill>
                  <a:srgbClr val="000000"/>
                </a:solidFill>
                <a:latin typeface="Lucida Console" panose="020B0609040504020204" pitchFamily="49" charset="0"/>
              </a:rPr>
              <a:t> (</a:t>
            </a:r>
            <a:r>
              <a:rPr lang="en-US" sz="2000" dirty="0">
                <a:solidFill>
                  <a:srgbClr val="800080"/>
                </a:solidFill>
                <a:latin typeface="Lucida Console" panose="020B0609040504020204" pitchFamily="49" charset="0"/>
              </a:rPr>
              <a:t>"Never Smoked"</a:t>
            </a:r>
            <a:r>
              <a:rPr lang="en-US" sz="2000" dirty="0">
                <a:solidFill>
                  <a:srgbClr val="000000"/>
                </a:solidFill>
                <a:latin typeface="Lucida Console" panose="020B0609040504020204" pitchFamily="49" charset="0"/>
              </a:rPr>
              <a:t>)  smoking=</a:t>
            </a:r>
            <a:r>
              <a:rPr lang="en-US" sz="2000" b="1" dirty="0">
                <a:solidFill>
                  <a:srgbClr val="008080"/>
                </a:solidFill>
                <a:latin typeface="Lucida Console" panose="020B0609040504020204" pitchFamily="49" charset="0"/>
              </a:rPr>
              <a:t>0</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when</a:t>
            </a:r>
            <a:r>
              <a:rPr lang="en-US" sz="2000" dirty="0">
                <a:solidFill>
                  <a:srgbClr val="000000"/>
                </a:solidFill>
                <a:latin typeface="Lucida Console" panose="020B0609040504020204" pitchFamily="49" charset="0"/>
              </a:rPr>
              <a:t> (</a:t>
            </a:r>
            <a:r>
              <a:rPr lang="en-US" sz="2000" dirty="0">
                <a:solidFill>
                  <a:srgbClr val="800080"/>
                </a:solidFill>
                <a:latin typeface="Lucida Console" panose="020B0609040504020204" pitchFamily="49" charset="0"/>
              </a:rPr>
              <a:t>"Past Smoker"</a:t>
            </a:r>
            <a:r>
              <a:rPr lang="en-US" sz="2000" dirty="0">
                <a:solidFill>
                  <a:srgbClr val="000000"/>
                </a:solidFill>
                <a:latin typeface="Lucida Console" panose="020B0609040504020204" pitchFamily="49" charset="0"/>
              </a:rPr>
              <a:t>)  smoking=</a:t>
            </a:r>
            <a:r>
              <a:rPr lang="en-US" sz="2000" b="1" dirty="0">
                <a:solidFill>
                  <a:srgbClr val="008080"/>
                </a:solidFill>
                <a:latin typeface="Lucida Console" panose="020B0609040504020204" pitchFamily="49" charset="0"/>
              </a:rPr>
              <a:t>1</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when</a:t>
            </a:r>
            <a:r>
              <a:rPr lang="en-US" sz="2000" dirty="0">
                <a:solidFill>
                  <a:srgbClr val="000000"/>
                </a:solidFill>
                <a:latin typeface="Lucida Console" panose="020B0609040504020204" pitchFamily="49" charset="0"/>
              </a:rPr>
              <a:t> (</a:t>
            </a:r>
            <a:r>
              <a:rPr lang="en-US" sz="2000" dirty="0">
                <a:solidFill>
                  <a:srgbClr val="800080"/>
                </a:solidFill>
                <a:latin typeface="Lucida Console" panose="020B0609040504020204" pitchFamily="49" charset="0"/>
              </a:rPr>
              <a:t>"Current </a:t>
            </a:r>
            <a:r>
              <a:rPr lang="en-US" sz="2000" dirty="0" err="1">
                <a:solidFill>
                  <a:srgbClr val="800080"/>
                </a:solidFill>
                <a:latin typeface="Lucida Console" panose="020B0609040504020204" pitchFamily="49" charset="0"/>
              </a:rPr>
              <a:t>Smok</a:t>
            </a:r>
            <a:r>
              <a:rPr lang="en-US" sz="2000" dirty="0">
                <a:solidFill>
                  <a:srgbClr val="800080"/>
                </a:solidFill>
                <a:latin typeface="Lucida Console" panose="020B0609040504020204" pitchFamily="49" charset="0"/>
              </a:rPr>
              <a:t>"</a:t>
            </a:r>
            <a:r>
              <a:rPr lang="en-US" sz="2000" dirty="0">
                <a:solidFill>
                  <a:srgbClr val="000000"/>
                </a:solidFill>
                <a:latin typeface="Lucida Console" panose="020B0609040504020204" pitchFamily="49" charset="0"/>
              </a:rPr>
              <a:t>)  smoking=</a:t>
            </a:r>
            <a:r>
              <a:rPr lang="en-US" sz="2000" b="1" dirty="0">
                <a:solidFill>
                  <a:srgbClr val="008080"/>
                </a:solidFill>
                <a:latin typeface="Lucida Console" panose="020B0609040504020204" pitchFamily="49" charset="0"/>
              </a:rPr>
              <a:t>2</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otherwise</a:t>
            </a:r>
            <a:r>
              <a:rPr lang="en-US" sz="2000" dirty="0">
                <a:solidFill>
                  <a:srgbClr val="000000"/>
                </a:solidFill>
                <a:latin typeface="Lucida Console" panose="020B0609040504020204" pitchFamily="49" charset="0"/>
              </a:rPr>
              <a:t> smoking=</a:t>
            </a:r>
            <a:r>
              <a:rPr lang="en-US" sz="2000" b="1" dirty="0">
                <a:solidFill>
                  <a:srgbClr val="008080"/>
                </a:solidFill>
                <a:latin typeface="Lucida Console" panose="020B0609040504020204" pitchFamily="49" charset="0"/>
              </a:rPr>
              <a:t>.</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end</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male=gender=</a:t>
            </a:r>
            <a:r>
              <a:rPr lang="en-US" sz="2000" dirty="0">
                <a:solidFill>
                  <a:srgbClr val="800080"/>
                </a:solidFill>
                <a:latin typeface="Lucida Console" panose="020B0609040504020204" pitchFamily="49" charset="0"/>
              </a:rPr>
              <a:t>"Male"</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sbp</a:t>
            </a:r>
            <a:r>
              <a:rPr lang="en-US" sz="2000" dirty="0">
                <a:solidFill>
                  <a:srgbClr val="000000"/>
                </a:solidFill>
                <a:latin typeface="Lucida Console" panose="020B0609040504020204" pitchFamily="49" charset="0"/>
              </a:rPr>
              <a:t>=mean(of sbp1-sbp3);</a:t>
            </a:r>
          </a:p>
          <a:p>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dbp</a:t>
            </a:r>
            <a:r>
              <a:rPr lang="en-US" sz="2000" dirty="0">
                <a:solidFill>
                  <a:srgbClr val="000000"/>
                </a:solidFill>
                <a:latin typeface="Lucida Console" panose="020B0609040504020204" pitchFamily="49" charset="0"/>
              </a:rPr>
              <a:t>=mean(of dbp1-dbp3);</a:t>
            </a:r>
          </a:p>
          <a:p>
            <a:r>
              <a:rPr lang="en-US" sz="2000" b="1" dirty="0">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proc</a:t>
            </a:r>
            <a:r>
              <a:rPr lang="en-US" sz="2000" dirty="0">
                <a:solidFill>
                  <a:srgbClr val="000000"/>
                </a:solidFill>
                <a:latin typeface="Lucida Console" panose="020B0609040504020204" pitchFamily="49" charset="0"/>
              </a:rPr>
              <a:t> </a:t>
            </a:r>
            <a:r>
              <a:rPr lang="en-US" sz="2000" b="1" dirty="0">
                <a:solidFill>
                  <a:srgbClr val="000080"/>
                </a:solidFill>
                <a:latin typeface="Lucida Console" panose="020B0609040504020204" pitchFamily="49" charset="0"/>
              </a:rPr>
              <a:t>contents</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data</a:t>
            </a:r>
            <a:r>
              <a:rPr lang="en-US" sz="2000" dirty="0">
                <a:solidFill>
                  <a:srgbClr val="000000"/>
                </a:solidFill>
                <a:latin typeface="Lucida Console" panose="020B0609040504020204" pitchFamily="49" charset="0"/>
              </a:rPr>
              <a:t>=a.chd2018_a;</a:t>
            </a:r>
          </a:p>
          <a:p>
            <a:r>
              <a:rPr lang="en-US" sz="2000" b="1" dirty="0">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proc</a:t>
            </a:r>
            <a:r>
              <a:rPr lang="en-US" sz="2000" dirty="0">
                <a:solidFill>
                  <a:srgbClr val="000000"/>
                </a:solidFill>
                <a:latin typeface="Lucida Console" panose="020B0609040504020204" pitchFamily="49" charset="0"/>
              </a:rPr>
              <a:t> </a:t>
            </a:r>
            <a:r>
              <a:rPr lang="en-US" sz="2000" b="1" dirty="0">
                <a:solidFill>
                  <a:srgbClr val="000080"/>
                </a:solidFill>
                <a:latin typeface="Lucida Console" panose="020B0609040504020204" pitchFamily="49" charset="0"/>
              </a:rPr>
              <a:t>means</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data</a:t>
            </a:r>
            <a:r>
              <a:rPr lang="en-US" sz="2000" dirty="0">
                <a:solidFill>
                  <a:srgbClr val="000000"/>
                </a:solidFill>
                <a:latin typeface="Lucida Console" panose="020B0609040504020204" pitchFamily="49" charset="0"/>
              </a:rPr>
              <a:t>=a.chd2018_a;</a:t>
            </a:r>
          </a:p>
          <a:p>
            <a:r>
              <a:rPr lang="en-US" sz="2000" dirty="0" err="1">
                <a:solidFill>
                  <a:srgbClr val="0000FF"/>
                </a:solidFill>
                <a:latin typeface="Lucida Console" panose="020B0609040504020204" pitchFamily="49" charset="0"/>
              </a:rPr>
              <a:t>var</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sbp</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dbp</a:t>
            </a:r>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2098717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0369C69-3F11-459A-81EC-CDB9580999E9}"/>
              </a:ext>
            </a:extLst>
          </p:cNvPr>
          <p:cNvSpPr>
            <a:spLocks noGrp="1"/>
          </p:cNvSpPr>
          <p:nvPr>
            <p:ph type="title"/>
          </p:nvPr>
        </p:nvSpPr>
        <p:spPr>
          <a:xfrm>
            <a:off x="2142213" y="2400659"/>
            <a:ext cx="7733306" cy="1325563"/>
          </a:xfrm>
        </p:spPr>
        <p:txBody>
          <a:bodyPr/>
          <a:lstStyle/>
          <a:p>
            <a:r>
              <a:rPr lang="en-US" dirty="0"/>
              <a:t>Data wrangling</a:t>
            </a:r>
            <a:r>
              <a:rPr lang="en-US" b="0" dirty="0"/>
              <a:t>, </a:t>
            </a:r>
            <a:r>
              <a:rPr lang="en-US" dirty="0"/>
              <a:t>data munging</a:t>
            </a:r>
            <a:br>
              <a:rPr lang="en-US" dirty="0"/>
            </a:br>
            <a:endParaRPr lang="en-US" dirty="0"/>
          </a:p>
        </p:txBody>
      </p:sp>
    </p:spTree>
    <p:extLst>
      <p:ext uri="{BB962C8B-B14F-4D97-AF65-F5344CB8AC3E}">
        <p14:creationId xmlns:p14="http://schemas.microsoft.com/office/powerpoint/2010/main" val="32950268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10C8E-560E-4BE5-A238-42370FA91E8F}"/>
              </a:ext>
            </a:extLst>
          </p:cNvPr>
          <p:cNvSpPr>
            <a:spLocks noGrp="1"/>
          </p:cNvSpPr>
          <p:nvPr>
            <p:ph type="title"/>
          </p:nvPr>
        </p:nvSpPr>
        <p:spPr>
          <a:xfrm>
            <a:off x="973372" y="0"/>
            <a:ext cx="10515600" cy="1325563"/>
          </a:xfrm>
        </p:spPr>
        <p:txBody>
          <a:bodyPr/>
          <a:lstStyle/>
          <a:p>
            <a:r>
              <a:rPr lang="en-US" dirty="0"/>
              <a:t>The problem of standardizing for height.</a:t>
            </a:r>
          </a:p>
        </p:txBody>
      </p:sp>
      <p:sp>
        <p:nvSpPr>
          <p:cNvPr id="3" name="Rectangle 2">
            <a:extLst>
              <a:ext uri="{FF2B5EF4-FFF2-40B4-BE49-F238E27FC236}">
                <a16:creationId xmlns:a16="http://schemas.microsoft.com/office/drawing/2014/main" id="{35E61FAE-E7BF-4B6B-9ACC-32490F0D06DE}"/>
              </a:ext>
            </a:extLst>
          </p:cNvPr>
          <p:cNvSpPr/>
          <p:nvPr/>
        </p:nvSpPr>
        <p:spPr>
          <a:xfrm>
            <a:off x="829586" y="1594108"/>
            <a:ext cx="10437412" cy="2092881"/>
          </a:xfrm>
          <a:prstGeom prst="rect">
            <a:avLst/>
          </a:prstGeom>
        </p:spPr>
        <p:txBody>
          <a:bodyPr wrap="square">
            <a:spAutoFit/>
          </a:bodyPr>
          <a:lstStyle/>
          <a:p>
            <a:r>
              <a:rPr lang="en-US" sz="2600" dirty="0">
                <a:solidFill>
                  <a:srgbClr val="008000"/>
                </a:solidFill>
                <a:latin typeface="Lucida Console" panose="020B0609040504020204" pitchFamily="49" charset="0"/>
              </a:rPr>
              <a:t>/* the problem of height*/</a:t>
            </a:r>
            <a:endParaRPr lang="en-US" sz="2600" dirty="0">
              <a:solidFill>
                <a:srgbClr val="000000"/>
              </a:solidFill>
              <a:latin typeface="Lucida Console" panose="020B0609040504020204" pitchFamily="49" charset="0"/>
            </a:endParaRPr>
          </a:p>
          <a:p>
            <a:r>
              <a:rPr lang="en-US" sz="2600" b="1" dirty="0">
                <a:solidFill>
                  <a:srgbClr val="000080"/>
                </a:solidFill>
                <a:latin typeface="Lucida Console" panose="020B0609040504020204" pitchFamily="49" charset="0"/>
              </a:rPr>
              <a:t>proc</a:t>
            </a:r>
            <a:r>
              <a:rPr lang="en-US" sz="2600" dirty="0">
                <a:solidFill>
                  <a:srgbClr val="000000"/>
                </a:solidFill>
                <a:latin typeface="Lucida Console" panose="020B0609040504020204" pitchFamily="49" charset="0"/>
              </a:rPr>
              <a:t> </a:t>
            </a:r>
            <a:r>
              <a:rPr lang="en-US" sz="2600" b="1" dirty="0" err="1">
                <a:solidFill>
                  <a:srgbClr val="000080"/>
                </a:solidFill>
                <a:latin typeface="Lucida Console" panose="020B0609040504020204" pitchFamily="49" charset="0"/>
              </a:rPr>
              <a:t>corr</a:t>
            </a:r>
            <a:r>
              <a:rPr lang="en-US" sz="2600" dirty="0">
                <a:solidFill>
                  <a:srgbClr val="000000"/>
                </a:solidFill>
                <a:latin typeface="Lucida Console" panose="020B0609040504020204" pitchFamily="49" charset="0"/>
              </a:rPr>
              <a:t> </a:t>
            </a:r>
            <a:r>
              <a:rPr lang="en-US" sz="2600" dirty="0">
                <a:solidFill>
                  <a:srgbClr val="0000FF"/>
                </a:solidFill>
                <a:latin typeface="Lucida Console" panose="020B0609040504020204" pitchFamily="49" charset="0"/>
              </a:rPr>
              <a:t>data</a:t>
            </a:r>
            <a:r>
              <a:rPr lang="en-US" sz="2600" dirty="0">
                <a:solidFill>
                  <a:srgbClr val="000000"/>
                </a:solidFill>
                <a:latin typeface="Lucida Console" panose="020B0609040504020204" pitchFamily="49" charset="0"/>
              </a:rPr>
              <a:t>=a.chd2018_a </a:t>
            </a:r>
            <a:r>
              <a:rPr lang="en-US" sz="2600" dirty="0" err="1">
                <a:solidFill>
                  <a:srgbClr val="0000FF"/>
                </a:solidFill>
                <a:latin typeface="Lucida Console" panose="020B0609040504020204" pitchFamily="49" charset="0"/>
              </a:rPr>
              <a:t>nosimple</a:t>
            </a:r>
            <a:r>
              <a:rPr lang="en-US" sz="2600" dirty="0">
                <a:solidFill>
                  <a:srgbClr val="000000"/>
                </a:solidFill>
                <a:latin typeface="Lucida Console" panose="020B0609040504020204" pitchFamily="49" charset="0"/>
              </a:rPr>
              <a:t>;</a:t>
            </a:r>
          </a:p>
          <a:p>
            <a:r>
              <a:rPr lang="en-US" sz="2600" dirty="0" err="1">
                <a:solidFill>
                  <a:srgbClr val="0000FF"/>
                </a:solidFill>
                <a:latin typeface="Lucida Console" panose="020B0609040504020204" pitchFamily="49" charset="0"/>
              </a:rPr>
              <a:t>var</a:t>
            </a:r>
            <a:r>
              <a:rPr lang="en-US" sz="2600" dirty="0">
                <a:solidFill>
                  <a:srgbClr val="000000"/>
                </a:solidFill>
                <a:latin typeface="Lucida Console" panose="020B0609040504020204" pitchFamily="49" charset="0"/>
              </a:rPr>
              <a:t> weight </a:t>
            </a:r>
            <a:r>
              <a:rPr lang="en-US" sz="2600" dirty="0" err="1">
                <a:solidFill>
                  <a:srgbClr val="000000"/>
                </a:solidFill>
                <a:latin typeface="Lucida Console" panose="020B0609040504020204" pitchFamily="49" charset="0"/>
              </a:rPr>
              <a:t>fvc</a:t>
            </a:r>
            <a:r>
              <a:rPr lang="en-US" sz="2600" dirty="0">
                <a:solidFill>
                  <a:srgbClr val="000000"/>
                </a:solidFill>
                <a:latin typeface="Lucida Console" panose="020B0609040504020204" pitchFamily="49" charset="0"/>
              </a:rPr>
              <a:t>;</a:t>
            </a:r>
          </a:p>
          <a:p>
            <a:r>
              <a:rPr lang="en-US" sz="2600" dirty="0">
                <a:solidFill>
                  <a:srgbClr val="0000FF"/>
                </a:solidFill>
                <a:latin typeface="Lucida Console" panose="020B0609040504020204" pitchFamily="49" charset="0"/>
              </a:rPr>
              <a:t>with</a:t>
            </a:r>
            <a:r>
              <a:rPr lang="en-US" sz="2600" dirty="0">
                <a:solidFill>
                  <a:srgbClr val="000000"/>
                </a:solidFill>
                <a:latin typeface="Lucida Console" panose="020B0609040504020204" pitchFamily="49" charset="0"/>
              </a:rPr>
              <a:t> height;</a:t>
            </a:r>
          </a:p>
          <a:p>
            <a:r>
              <a:rPr lang="en-US" sz="2600" b="1" dirty="0">
                <a:solidFill>
                  <a:srgbClr val="000080"/>
                </a:solidFill>
                <a:latin typeface="Lucida Console" panose="020B0609040504020204" pitchFamily="49" charset="0"/>
              </a:rPr>
              <a:t>run</a:t>
            </a:r>
            <a:r>
              <a:rPr lang="en-US" sz="2600" dirty="0">
                <a:solidFill>
                  <a:srgbClr val="000000"/>
                </a:solidFill>
                <a:latin typeface="Lucida Console" panose="020B0609040504020204" pitchFamily="49" charset="0"/>
              </a:rPr>
              <a:t>;</a:t>
            </a:r>
            <a:endParaRPr lang="en-US" dirty="0"/>
          </a:p>
        </p:txBody>
      </p:sp>
    </p:spTree>
    <p:extLst>
      <p:ext uri="{BB962C8B-B14F-4D97-AF65-F5344CB8AC3E}">
        <p14:creationId xmlns:p14="http://schemas.microsoft.com/office/powerpoint/2010/main" val="27618078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0AF58-8DA8-405B-BFDE-612B1B6FA182}"/>
              </a:ext>
            </a:extLst>
          </p:cNvPr>
          <p:cNvSpPr>
            <a:spLocks noGrp="1"/>
          </p:cNvSpPr>
          <p:nvPr>
            <p:ph type="title"/>
          </p:nvPr>
        </p:nvSpPr>
        <p:spPr/>
        <p:txBody>
          <a:bodyPr/>
          <a:lstStyle/>
          <a:p>
            <a:r>
              <a:rPr lang="en-US" dirty="0"/>
              <a:t>Weight and height are usually combined into a single measure: body mass index</a:t>
            </a:r>
          </a:p>
        </p:txBody>
      </p:sp>
      <p:graphicFrame>
        <p:nvGraphicFramePr>
          <p:cNvPr id="3" name="Object 2">
            <a:extLst>
              <a:ext uri="{FF2B5EF4-FFF2-40B4-BE49-F238E27FC236}">
                <a16:creationId xmlns:a16="http://schemas.microsoft.com/office/drawing/2014/main" id="{39803512-D6DE-4078-82A4-0037CAA6A763}"/>
              </a:ext>
            </a:extLst>
          </p:cNvPr>
          <p:cNvGraphicFramePr>
            <a:graphicFrameLocks noChangeAspect="1"/>
          </p:cNvGraphicFramePr>
          <p:nvPr>
            <p:extLst>
              <p:ext uri="{D42A27DB-BD31-4B8C-83A1-F6EECF244321}">
                <p14:modId xmlns:p14="http://schemas.microsoft.com/office/powerpoint/2010/main" val="1304578162"/>
              </p:ext>
            </p:extLst>
          </p:nvPr>
        </p:nvGraphicFramePr>
        <p:xfrm>
          <a:off x="1877961" y="2743200"/>
          <a:ext cx="7315200" cy="1371600"/>
        </p:xfrm>
        <a:graphic>
          <a:graphicData uri="http://schemas.openxmlformats.org/presentationml/2006/ole">
            <mc:AlternateContent xmlns:mc="http://schemas.openxmlformats.org/markup-compatibility/2006">
              <mc:Choice xmlns:v="urn:schemas-microsoft-com:vml" Requires="v">
                <p:oleObj spid="_x0000_s1048" name="Equation" r:id="rId3" imgW="2234880" imgH="419040" progId="Equation.DSMT4">
                  <p:embed/>
                </p:oleObj>
              </mc:Choice>
              <mc:Fallback>
                <p:oleObj name="Equation" r:id="rId3" imgW="2234880" imgH="419040" progId="Equation.DSMT4">
                  <p:embed/>
                  <p:pic>
                    <p:nvPicPr>
                      <p:cNvPr id="0" name=""/>
                      <p:cNvPicPr/>
                      <p:nvPr/>
                    </p:nvPicPr>
                    <p:blipFill>
                      <a:blip r:embed="rId4"/>
                      <a:stretch>
                        <a:fillRect/>
                      </a:stretch>
                    </p:blipFill>
                    <p:spPr>
                      <a:xfrm>
                        <a:off x="1877961" y="2743200"/>
                        <a:ext cx="7315200" cy="1371600"/>
                      </a:xfrm>
                      <a:prstGeom prst="rect">
                        <a:avLst/>
                      </a:prstGeom>
                    </p:spPr>
                  </p:pic>
                </p:oleObj>
              </mc:Fallback>
            </mc:AlternateContent>
          </a:graphicData>
        </a:graphic>
      </p:graphicFrame>
    </p:spTree>
    <p:extLst>
      <p:ext uri="{BB962C8B-B14F-4D97-AF65-F5344CB8AC3E}">
        <p14:creationId xmlns:p14="http://schemas.microsoft.com/office/powerpoint/2010/main" val="9524748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E67012B-6762-4CDF-8E4D-CC97BC04E0CD}"/>
              </a:ext>
            </a:extLst>
          </p:cNvPr>
          <p:cNvSpPr/>
          <p:nvPr/>
        </p:nvSpPr>
        <p:spPr>
          <a:xfrm>
            <a:off x="238540" y="219763"/>
            <a:ext cx="12192000" cy="6463308"/>
          </a:xfrm>
          <a:prstGeom prst="rect">
            <a:avLst/>
          </a:prstGeom>
        </p:spPr>
        <p:txBody>
          <a:bodyPr wrap="square">
            <a:spAutoFit/>
          </a:bodyPr>
          <a:lstStyle/>
          <a:p>
            <a:r>
              <a:rPr lang="en-US" dirty="0">
                <a:solidFill>
                  <a:srgbClr val="000000"/>
                </a:solidFill>
                <a:latin typeface="Lucida Console" panose="020B0609040504020204" pitchFamily="49" charset="0"/>
              </a:rPr>
              <a:t>%</a:t>
            </a:r>
            <a:r>
              <a:rPr lang="en-US" b="1" i="1" dirty="0" err="1">
                <a:solidFill>
                  <a:srgbClr val="000000"/>
                </a:solidFill>
                <a:latin typeface="Lucida Console" panose="020B0609040504020204" pitchFamily="49" charset="0"/>
              </a:rPr>
              <a:t>clearall</a:t>
            </a:r>
            <a:r>
              <a:rPr lang="en-US" dirty="0">
                <a:solidFill>
                  <a:srgbClr val="000000"/>
                </a:solidFill>
                <a:latin typeface="Lucida Console" panose="020B0609040504020204" pitchFamily="49" charset="0"/>
              </a:rPr>
              <a:t>;</a:t>
            </a:r>
          </a:p>
          <a:p>
            <a:r>
              <a:rPr lang="en-US" dirty="0" err="1">
                <a:solidFill>
                  <a:srgbClr val="0000FF"/>
                </a:solidFill>
                <a:latin typeface="Lucida Console" panose="020B0609040504020204" pitchFamily="49" charset="0"/>
              </a:rPr>
              <a:t>libname</a:t>
            </a:r>
            <a:r>
              <a:rPr lang="en-US" dirty="0">
                <a:solidFill>
                  <a:srgbClr val="000000"/>
                </a:solidFill>
                <a:latin typeface="Lucida Console" panose="020B0609040504020204" pitchFamily="49" charset="0"/>
              </a:rPr>
              <a:t> a </a:t>
            </a:r>
            <a:r>
              <a:rPr lang="en-US" dirty="0">
                <a:solidFill>
                  <a:srgbClr val="800080"/>
                </a:solidFill>
                <a:latin typeface="Lucida Console" panose="020B0609040504020204" pitchFamily="49" charset="0"/>
              </a:rPr>
              <a:t>"d:\dropbox\chd2018\_data"</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data</a:t>
            </a:r>
            <a:r>
              <a:rPr lang="en-US" dirty="0">
                <a:solidFill>
                  <a:srgbClr val="000000"/>
                </a:solidFill>
                <a:latin typeface="Lucida Console" panose="020B0609040504020204" pitchFamily="49" charset="0"/>
              </a:rPr>
              <a:t> a.chd2018_a (</a:t>
            </a:r>
            <a:r>
              <a:rPr lang="en-US" dirty="0">
                <a:solidFill>
                  <a:srgbClr val="0000FF"/>
                </a:solidFill>
                <a:latin typeface="Lucida Console" panose="020B0609040504020204" pitchFamily="49" charset="0"/>
              </a:rPr>
              <a:t>drop</a:t>
            </a:r>
            <a:r>
              <a:rPr lang="en-US" dirty="0">
                <a:solidFill>
                  <a:srgbClr val="000000"/>
                </a:solidFill>
                <a:latin typeface="Lucida Console" panose="020B0609040504020204" pitchFamily="49" charset="0"/>
              </a:rPr>
              <a:t>=</a:t>
            </a:r>
            <a:r>
              <a:rPr lang="en-US" dirty="0" err="1">
                <a:solidFill>
                  <a:srgbClr val="000000"/>
                </a:solidFill>
                <a:latin typeface="Lucida Console" panose="020B0609040504020204" pitchFamily="49" charset="0"/>
              </a:rPr>
              <a:t>c_chd</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c_diab</a:t>
            </a:r>
            <a:r>
              <a:rPr lang="en-US" dirty="0">
                <a:solidFill>
                  <a:srgbClr val="000000"/>
                </a:solidFill>
                <a:latin typeface="Lucida Console" panose="020B0609040504020204" pitchFamily="49" charset="0"/>
              </a:rPr>
              <a:t> gender </a:t>
            </a:r>
            <a:r>
              <a:rPr lang="en-US" dirty="0" err="1">
                <a:solidFill>
                  <a:srgbClr val="000000"/>
                </a:solidFill>
                <a:latin typeface="Lucida Console" panose="020B0609040504020204" pitchFamily="49" charset="0"/>
              </a:rPr>
              <a:t>c_smoking</a:t>
            </a:r>
            <a:r>
              <a:rPr lang="en-US" dirty="0">
                <a:solidFill>
                  <a:srgbClr val="000000"/>
                </a:solidFill>
                <a:latin typeface="Lucida Console" panose="020B0609040504020204" pitchFamily="49" charset="0"/>
              </a:rPr>
              <a:t> </a:t>
            </a:r>
          </a:p>
          <a:p>
            <a:r>
              <a:rPr lang="en-US" dirty="0">
                <a:solidFill>
                  <a:srgbClr val="000000"/>
                </a:solidFill>
                <a:latin typeface="Lucida Console" panose="020B0609040504020204" pitchFamily="49" charset="0"/>
              </a:rPr>
              <a:t>          sbp1-sbp3 dbp1-dbp3 height weight);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set</a:t>
            </a:r>
            <a:r>
              <a:rPr lang="en-US" dirty="0">
                <a:solidFill>
                  <a:srgbClr val="000000"/>
                </a:solidFill>
                <a:latin typeface="Lucida Console" panose="020B0609040504020204" pitchFamily="49" charset="0"/>
              </a:rPr>
              <a:t> s5238.chd2018(</a:t>
            </a:r>
            <a:r>
              <a:rPr lang="en-US" dirty="0">
                <a:solidFill>
                  <a:srgbClr val="0000FF"/>
                </a:solidFill>
                <a:latin typeface="Lucida Console" panose="020B0609040504020204" pitchFamily="49" charset="0"/>
              </a:rPr>
              <a:t>rename</a:t>
            </a:r>
            <a:r>
              <a:rPr lang="en-US" dirty="0">
                <a:solidFill>
                  <a:srgbClr val="000000"/>
                </a:solidFill>
                <a:latin typeface="Lucida Console" panose="020B0609040504020204" pitchFamily="49" charset="0"/>
              </a:rPr>
              <a:t>=(</a:t>
            </a:r>
            <a:r>
              <a:rPr lang="en-US" dirty="0" err="1">
                <a:solidFill>
                  <a:srgbClr val="000000"/>
                </a:solidFill>
                <a:latin typeface="Lucida Console" panose="020B0609040504020204" pitchFamily="49" charset="0"/>
              </a:rPr>
              <a:t>chd</a:t>
            </a:r>
            <a:r>
              <a:rPr lang="en-US" dirty="0">
                <a:solidFill>
                  <a:srgbClr val="000000"/>
                </a:solidFill>
                <a:latin typeface="Lucida Console" panose="020B0609040504020204" pitchFamily="49" charset="0"/>
              </a:rPr>
              <a:t>=</a:t>
            </a:r>
            <a:r>
              <a:rPr lang="en-US" dirty="0" err="1">
                <a:solidFill>
                  <a:srgbClr val="000000"/>
                </a:solidFill>
                <a:latin typeface="Lucida Console" panose="020B0609040504020204" pitchFamily="49" charset="0"/>
              </a:rPr>
              <a:t>c_chd</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diab</a:t>
            </a:r>
            <a:r>
              <a:rPr lang="en-US" dirty="0">
                <a:solidFill>
                  <a:srgbClr val="000000"/>
                </a:solidFill>
                <a:latin typeface="Lucida Console" panose="020B0609040504020204" pitchFamily="49" charset="0"/>
              </a:rPr>
              <a:t>=</a:t>
            </a:r>
            <a:r>
              <a:rPr lang="en-US" dirty="0" err="1">
                <a:solidFill>
                  <a:srgbClr val="000000"/>
                </a:solidFill>
                <a:latin typeface="Lucida Console" panose="020B0609040504020204" pitchFamily="49" charset="0"/>
              </a:rPr>
              <a:t>c_diab</a:t>
            </a:r>
            <a:r>
              <a:rPr lang="en-US" dirty="0">
                <a:solidFill>
                  <a:srgbClr val="000000"/>
                </a:solidFill>
                <a:latin typeface="Lucida Console" panose="020B0609040504020204" pitchFamily="49" charset="0"/>
              </a:rPr>
              <a:t> smoking=</a:t>
            </a:r>
            <a:r>
              <a:rPr lang="en-US" dirty="0" err="1">
                <a:solidFill>
                  <a:srgbClr val="000000"/>
                </a:solidFill>
                <a:latin typeface="Lucida Console" panose="020B0609040504020204" pitchFamily="49" charset="0"/>
              </a:rPr>
              <a:t>c_smoking</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chd</a:t>
            </a:r>
            <a:r>
              <a:rPr lang="en-US" dirty="0">
                <a:solidFill>
                  <a:srgbClr val="000000"/>
                </a:solidFill>
                <a:latin typeface="Lucida Console" panose="020B0609040504020204" pitchFamily="49" charset="0"/>
              </a:rPr>
              <a:t>=</a:t>
            </a:r>
            <a:r>
              <a:rPr lang="en-US" dirty="0" err="1">
                <a:solidFill>
                  <a:srgbClr val="000000"/>
                </a:solidFill>
                <a:latin typeface="Lucida Console" panose="020B0609040504020204" pitchFamily="49" charset="0"/>
              </a:rPr>
              <a:t>c_chd</a:t>
            </a:r>
            <a:r>
              <a:rPr lang="en-US" dirty="0">
                <a:solidFill>
                  <a:srgbClr val="000000"/>
                </a:solidFill>
                <a:latin typeface="Lucida Console" panose="020B0609040504020204" pitchFamily="49" charset="0"/>
              </a:rPr>
              <a:t>=</a:t>
            </a:r>
            <a:r>
              <a:rPr lang="en-US" dirty="0">
                <a:solidFill>
                  <a:srgbClr val="800080"/>
                </a:solidFill>
                <a:latin typeface="Lucida Console" panose="020B0609040504020204" pitchFamily="49" charset="0"/>
              </a:rPr>
              <a:t>"Developed </a:t>
            </a:r>
            <a:r>
              <a:rPr lang="en-US" dirty="0" err="1">
                <a:solidFill>
                  <a:srgbClr val="800080"/>
                </a:solidFill>
                <a:latin typeface="Lucida Console" panose="020B0609040504020204" pitchFamily="49" charset="0"/>
              </a:rPr>
              <a:t>Chd</a:t>
            </a:r>
            <a:r>
              <a:rPr lang="en-US" dirty="0">
                <a:solidFill>
                  <a:srgbClr val="800080"/>
                </a:solidFill>
                <a:latin typeface="Lucida Console" panose="020B0609040504020204" pitchFamily="49" charset="0"/>
              </a:rPr>
              <a:t>"</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diab</a:t>
            </a:r>
            <a:r>
              <a:rPr lang="en-US" dirty="0">
                <a:solidFill>
                  <a:srgbClr val="000000"/>
                </a:solidFill>
                <a:latin typeface="Lucida Console" panose="020B0609040504020204" pitchFamily="49" charset="0"/>
              </a:rPr>
              <a:t>=</a:t>
            </a:r>
            <a:r>
              <a:rPr lang="en-US" dirty="0" err="1">
                <a:solidFill>
                  <a:srgbClr val="000000"/>
                </a:solidFill>
                <a:latin typeface="Lucida Console" panose="020B0609040504020204" pitchFamily="49" charset="0"/>
              </a:rPr>
              <a:t>c_diab</a:t>
            </a:r>
            <a:r>
              <a:rPr lang="en-US" dirty="0">
                <a:solidFill>
                  <a:srgbClr val="000000"/>
                </a:solidFill>
                <a:latin typeface="Lucida Console" panose="020B0609040504020204" pitchFamily="49" charset="0"/>
              </a:rPr>
              <a:t>=</a:t>
            </a:r>
            <a:r>
              <a:rPr lang="en-US" dirty="0">
                <a:solidFill>
                  <a:srgbClr val="800080"/>
                </a:solidFill>
                <a:latin typeface="Lucida Console" panose="020B0609040504020204" pitchFamily="49" charset="0"/>
              </a:rPr>
              <a:t>"Diabetic"</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select</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c_smoking</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when</a:t>
            </a:r>
            <a:r>
              <a:rPr lang="en-US" dirty="0">
                <a:solidFill>
                  <a:srgbClr val="000000"/>
                </a:solidFill>
                <a:latin typeface="Lucida Console" panose="020B0609040504020204" pitchFamily="49" charset="0"/>
              </a:rPr>
              <a:t> (</a:t>
            </a:r>
            <a:r>
              <a:rPr lang="en-US" dirty="0">
                <a:solidFill>
                  <a:srgbClr val="800080"/>
                </a:solidFill>
                <a:latin typeface="Lucida Console" panose="020B0609040504020204" pitchFamily="49" charset="0"/>
              </a:rPr>
              <a:t>"Never Smoked"</a:t>
            </a:r>
            <a:r>
              <a:rPr lang="en-US" dirty="0">
                <a:solidFill>
                  <a:srgbClr val="000000"/>
                </a:solidFill>
                <a:latin typeface="Lucida Console" panose="020B0609040504020204" pitchFamily="49" charset="0"/>
              </a:rPr>
              <a:t>)  smoking=</a:t>
            </a:r>
            <a:r>
              <a:rPr lang="en-US" b="1" dirty="0">
                <a:solidFill>
                  <a:srgbClr val="008080"/>
                </a:solidFill>
                <a:latin typeface="Lucida Console" panose="020B0609040504020204" pitchFamily="49" charset="0"/>
              </a:rPr>
              <a:t>0</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when</a:t>
            </a:r>
            <a:r>
              <a:rPr lang="en-US" dirty="0">
                <a:solidFill>
                  <a:srgbClr val="000000"/>
                </a:solidFill>
                <a:latin typeface="Lucida Console" panose="020B0609040504020204" pitchFamily="49" charset="0"/>
              </a:rPr>
              <a:t> (</a:t>
            </a:r>
            <a:r>
              <a:rPr lang="en-US" dirty="0">
                <a:solidFill>
                  <a:srgbClr val="800080"/>
                </a:solidFill>
                <a:latin typeface="Lucida Console" panose="020B0609040504020204" pitchFamily="49" charset="0"/>
              </a:rPr>
              <a:t>"Past Smoker"</a:t>
            </a:r>
            <a:r>
              <a:rPr lang="en-US" dirty="0">
                <a:solidFill>
                  <a:srgbClr val="000000"/>
                </a:solidFill>
                <a:latin typeface="Lucida Console" panose="020B0609040504020204" pitchFamily="49" charset="0"/>
              </a:rPr>
              <a:t>)  smoking=</a:t>
            </a:r>
            <a:r>
              <a:rPr lang="en-US" b="1" dirty="0">
                <a:solidFill>
                  <a:srgbClr val="008080"/>
                </a:solidFill>
                <a:latin typeface="Lucida Console" panose="020B0609040504020204" pitchFamily="49" charset="0"/>
              </a:rPr>
              <a:t>1</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when</a:t>
            </a:r>
            <a:r>
              <a:rPr lang="en-US" dirty="0">
                <a:solidFill>
                  <a:srgbClr val="000000"/>
                </a:solidFill>
                <a:latin typeface="Lucida Console" panose="020B0609040504020204" pitchFamily="49" charset="0"/>
              </a:rPr>
              <a:t> (</a:t>
            </a:r>
            <a:r>
              <a:rPr lang="en-US" dirty="0">
                <a:solidFill>
                  <a:srgbClr val="800080"/>
                </a:solidFill>
                <a:latin typeface="Lucida Console" panose="020B0609040504020204" pitchFamily="49" charset="0"/>
              </a:rPr>
              <a:t>"Current </a:t>
            </a:r>
            <a:r>
              <a:rPr lang="en-US" dirty="0" err="1">
                <a:solidFill>
                  <a:srgbClr val="800080"/>
                </a:solidFill>
                <a:latin typeface="Lucida Console" panose="020B0609040504020204" pitchFamily="49" charset="0"/>
              </a:rPr>
              <a:t>Smok</a:t>
            </a:r>
            <a:r>
              <a:rPr lang="en-US" dirty="0">
                <a:solidFill>
                  <a:srgbClr val="800080"/>
                </a:solidFill>
                <a:latin typeface="Lucida Console" panose="020B0609040504020204" pitchFamily="49" charset="0"/>
              </a:rPr>
              <a:t>"</a:t>
            </a:r>
            <a:r>
              <a:rPr lang="en-US" dirty="0">
                <a:solidFill>
                  <a:srgbClr val="000000"/>
                </a:solidFill>
                <a:latin typeface="Lucida Console" panose="020B0609040504020204" pitchFamily="49" charset="0"/>
              </a:rPr>
              <a:t>)  smoking=</a:t>
            </a:r>
            <a:r>
              <a:rPr lang="en-US" b="1" dirty="0">
                <a:solidFill>
                  <a:srgbClr val="008080"/>
                </a:solidFill>
                <a:latin typeface="Lucida Console" panose="020B0609040504020204" pitchFamily="49" charset="0"/>
              </a:rPr>
              <a:t>2</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otherwise</a:t>
            </a:r>
            <a:r>
              <a:rPr lang="en-US" dirty="0">
                <a:solidFill>
                  <a:srgbClr val="000000"/>
                </a:solidFill>
                <a:latin typeface="Lucida Console" panose="020B0609040504020204" pitchFamily="49" charset="0"/>
              </a:rPr>
              <a:t> smoking=</a:t>
            </a:r>
            <a:r>
              <a:rPr lang="en-US" b="1" dirty="0">
                <a:solidFill>
                  <a:srgbClr val="008080"/>
                </a:solidFill>
                <a:latin typeface="Lucida Console" panose="020B0609040504020204" pitchFamily="49" charset="0"/>
              </a:rPr>
              <a:t>.</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end</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male=gender=</a:t>
            </a:r>
            <a:r>
              <a:rPr lang="en-US" dirty="0">
                <a:solidFill>
                  <a:srgbClr val="800080"/>
                </a:solidFill>
                <a:latin typeface="Lucida Console" panose="020B0609040504020204" pitchFamily="49" charset="0"/>
              </a:rPr>
              <a:t>"Male"</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sbp</a:t>
            </a:r>
            <a:r>
              <a:rPr lang="en-US" dirty="0">
                <a:solidFill>
                  <a:srgbClr val="000000"/>
                </a:solidFill>
                <a:latin typeface="Lucida Console" panose="020B0609040504020204" pitchFamily="49" charset="0"/>
              </a:rPr>
              <a:t>=mean(of sbp1-sbp3);</a:t>
            </a:r>
          </a:p>
          <a:p>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dbp</a:t>
            </a:r>
            <a:r>
              <a:rPr lang="en-US" dirty="0">
                <a:solidFill>
                  <a:srgbClr val="000000"/>
                </a:solidFill>
                <a:latin typeface="Lucida Console" panose="020B0609040504020204" pitchFamily="49" charset="0"/>
              </a:rPr>
              <a:t>=mean(of dbp1-dbp3);</a:t>
            </a:r>
          </a:p>
          <a:p>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bmi</a:t>
            </a:r>
            <a:r>
              <a:rPr lang="en-US" dirty="0">
                <a:solidFill>
                  <a:srgbClr val="000000"/>
                </a:solidFill>
                <a:latin typeface="Lucida Console" panose="020B0609040504020204" pitchFamily="49" charset="0"/>
              </a:rPr>
              <a:t>=(weight/height**</a:t>
            </a:r>
            <a:r>
              <a:rPr lang="en-US" b="1" dirty="0">
                <a:solidFill>
                  <a:srgbClr val="008080"/>
                </a:solidFill>
                <a:latin typeface="Lucida Console" panose="020B0609040504020204" pitchFamily="49" charset="0"/>
              </a:rPr>
              <a:t>2</a:t>
            </a:r>
            <a:r>
              <a:rPr lang="en-US" dirty="0">
                <a:solidFill>
                  <a:srgbClr val="000000"/>
                </a:solidFill>
                <a:latin typeface="Lucida Console" panose="020B0609040504020204" pitchFamily="49" charset="0"/>
              </a:rPr>
              <a:t>)*</a:t>
            </a:r>
            <a:r>
              <a:rPr lang="en-US" b="1" dirty="0">
                <a:solidFill>
                  <a:srgbClr val="008080"/>
                </a:solidFill>
                <a:latin typeface="Lucida Console" panose="020B0609040504020204" pitchFamily="49" charset="0"/>
              </a:rPr>
              <a:t>703</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contents</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data</a:t>
            </a:r>
            <a:r>
              <a:rPr lang="en-US" dirty="0">
                <a:solidFill>
                  <a:srgbClr val="000000"/>
                </a:solidFill>
                <a:latin typeface="Lucida Console" panose="020B0609040504020204" pitchFamily="49" charset="0"/>
              </a:rPr>
              <a:t>=a.chd2018_a;</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means</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data</a:t>
            </a:r>
            <a:r>
              <a:rPr lang="en-US" dirty="0">
                <a:solidFill>
                  <a:srgbClr val="000000"/>
                </a:solidFill>
                <a:latin typeface="Lucida Console" panose="020B0609040504020204" pitchFamily="49" charset="0"/>
              </a:rPr>
              <a:t>=a.chd2018_a;</a:t>
            </a:r>
          </a:p>
          <a:p>
            <a:r>
              <a:rPr lang="en-US" dirty="0" err="1">
                <a:solidFill>
                  <a:srgbClr val="0000FF"/>
                </a:solidFill>
                <a:latin typeface="Lucida Console" panose="020B0609040504020204" pitchFamily="49" charset="0"/>
              </a:rPr>
              <a:t>var</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bmi</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4541739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DC5EB-C26F-4748-8977-431B67D4911F}"/>
              </a:ext>
            </a:extLst>
          </p:cNvPr>
          <p:cNvSpPr>
            <a:spLocks noGrp="1"/>
          </p:cNvSpPr>
          <p:nvPr>
            <p:ph type="title"/>
          </p:nvPr>
        </p:nvSpPr>
        <p:spPr>
          <a:xfrm>
            <a:off x="2534793" y="2332495"/>
            <a:ext cx="6158948" cy="1325563"/>
          </a:xfrm>
        </p:spPr>
        <p:txBody>
          <a:bodyPr/>
          <a:lstStyle/>
          <a:p>
            <a:r>
              <a:rPr lang="en-US" dirty="0"/>
              <a:t>Create a standardized </a:t>
            </a:r>
            <a:r>
              <a:rPr lang="en-US" dirty="0" err="1"/>
              <a:t>fvc</a:t>
            </a:r>
            <a:endParaRPr lang="en-US" dirty="0"/>
          </a:p>
        </p:txBody>
      </p:sp>
    </p:spTree>
    <p:extLst>
      <p:ext uri="{BB962C8B-B14F-4D97-AF65-F5344CB8AC3E}">
        <p14:creationId xmlns:p14="http://schemas.microsoft.com/office/powerpoint/2010/main" val="5959879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660CA26-068D-40CB-AC31-276EE1E6BEC4}"/>
              </a:ext>
            </a:extLst>
          </p:cNvPr>
          <p:cNvSpPr/>
          <p:nvPr/>
        </p:nvSpPr>
        <p:spPr>
          <a:xfrm>
            <a:off x="54244" y="117693"/>
            <a:ext cx="12192000" cy="6740307"/>
          </a:xfrm>
          <a:prstGeom prst="rect">
            <a:avLst/>
          </a:prstGeom>
        </p:spPr>
        <p:txBody>
          <a:bodyPr wrap="square">
            <a:spAutoFit/>
          </a:bodyPr>
          <a:lstStyle/>
          <a:p>
            <a:r>
              <a:rPr lang="en-US" dirty="0">
                <a:solidFill>
                  <a:srgbClr val="000000"/>
                </a:solidFill>
                <a:latin typeface="Lucida Console" panose="020B0609040504020204" pitchFamily="49" charset="0"/>
              </a:rPr>
              <a:t>%</a:t>
            </a:r>
            <a:r>
              <a:rPr lang="en-US" b="1" i="1" dirty="0" err="1">
                <a:solidFill>
                  <a:srgbClr val="000000"/>
                </a:solidFill>
                <a:latin typeface="Lucida Console" panose="020B0609040504020204" pitchFamily="49" charset="0"/>
              </a:rPr>
              <a:t>clearall</a:t>
            </a:r>
            <a:r>
              <a:rPr lang="en-US" dirty="0">
                <a:solidFill>
                  <a:srgbClr val="000000"/>
                </a:solidFill>
                <a:latin typeface="Lucida Console" panose="020B0609040504020204" pitchFamily="49" charset="0"/>
              </a:rPr>
              <a:t>;</a:t>
            </a:r>
          </a:p>
          <a:p>
            <a:r>
              <a:rPr lang="en-US" dirty="0" err="1">
                <a:solidFill>
                  <a:srgbClr val="0000FF"/>
                </a:solidFill>
                <a:latin typeface="Lucida Console" panose="020B0609040504020204" pitchFamily="49" charset="0"/>
              </a:rPr>
              <a:t>libname</a:t>
            </a:r>
            <a:r>
              <a:rPr lang="en-US" dirty="0">
                <a:solidFill>
                  <a:srgbClr val="000000"/>
                </a:solidFill>
                <a:latin typeface="Lucida Console" panose="020B0609040504020204" pitchFamily="49" charset="0"/>
              </a:rPr>
              <a:t> a </a:t>
            </a:r>
            <a:r>
              <a:rPr lang="en-US" dirty="0">
                <a:solidFill>
                  <a:srgbClr val="800080"/>
                </a:solidFill>
                <a:latin typeface="Lucida Console" panose="020B0609040504020204" pitchFamily="49" charset="0"/>
              </a:rPr>
              <a:t>"d:\dropbox\chd2018\_data"</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data</a:t>
            </a:r>
            <a:r>
              <a:rPr lang="en-US" dirty="0">
                <a:solidFill>
                  <a:srgbClr val="000000"/>
                </a:solidFill>
                <a:latin typeface="Lucida Console" panose="020B0609040504020204" pitchFamily="49" charset="0"/>
              </a:rPr>
              <a:t> a.chd2018_a (</a:t>
            </a:r>
            <a:r>
              <a:rPr lang="en-US" dirty="0">
                <a:solidFill>
                  <a:srgbClr val="0000FF"/>
                </a:solidFill>
                <a:latin typeface="Lucida Console" panose="020B0609040504020204" pitchFamily="49" charset="0"/>
              </a:rPr>
              <a:t>drop</a:t>
            </a:r>
            <a:r>
              <a:rPr lang="en-US" dirty="0">
                <a:solidFill>
                  <a:srgbClr val="000000"/>
                </a:solidFill>
                <a:latin typeface="Lucida Console" panose="020B0609040504020204" pitchFamily="49" charset="0"/>
              </a:rPr>
              <a:t>=</a:t>
            </a:r>
            <a:r>
              <a:rPr lang="en-US" dirty="0" err="1">
                <a:solidFill>
                  <a:srgbClr val="000000"/>
                </a:solidFill>
                <a:latin typeface="Lucida Console" panose="020B0609040504020204" pitchFamily="49" charset="0"/>
              </a:rPr>
              <a:t>c_chd</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c_diab</a:t>
            </a:r>
            <a:r>
              <a:rPr lang="en-US" dirty="0">
                <a:solidFill>
                  <a:srgbClr val="000000"/>
                </a:solidFill>
                <a:latin typeface="Lucida Console" panose="020B0609040504020204" pitchFamily="49" charset="0"/>
              </a:rPr>
              <a:t> gender </a:t>
            </a:r>
            <a:r>
              <a:rPr lang="en-US" dirty="0" err="1">
                <a:solidFill>
                  <a:srgbClr val="000000"/>
                </a:solidFill>
                <a:latin typeface="Lucida Console" panose="020B0609040504020204" pitchFamily="49" charset="0"/>
              </a:rPr>
              <a:t>c_smoking</a:t>
            </a:r>
            <a:r>
              <a:rPr lang="en-US" dirty="0">
                <a:solidFill>
                  <a:srgbClr val="000000"/>
                </a:solidFill>
                <a:latin typeface="Lucida Console" panose="020B0609040504020204" pitchFamily="49" charset="0"/>
              </a:rPr>
              <a:t> </a:t>
            </a:r>
          </a:p>
          <a:p>
            <a:r>
              <a:rPr lang="en-US" dirty="0">
                <a:solidFill>
                  <a:srgbClr val="000000"/>
                </a:solidFill>
                <a:latin typeface="Lucida Console" panose="020B0609040504020204" pitchFamily="49" charset="0"/>
              </a:rPr>
              <a:t>          sbp1-sbp3 dbp1-dbp3 weight height);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set</a:t>
            </a:r>
            <a:r>
              <a:rPr lang="en-US" dirty="0">
                <a:solidFill>
                  <a:srgbClr val="000000"/>
                </a:solidFill>
                <a:latin typeface="Lucida Console" panose="020B0609040504020204" pitchFamily="49" charset="0"/>
              </a:rPr>
              <a:t> s5238.chd2018(</a:t>
            </a:r>
            <a:r>
              <a:rPr lang="en-US" dirty="0">
                <a:solidFill>
                  <a:srgbClr val="0000FF"/>
                </a:solidFill>
                <a:latin typeface="Lucida Console" panose="020B0609040504020204" pitchFamily="49" charset="0"/>
              </a:rPr>
              <a:t>rename</a:t>
            </a:r>
            <a:r>
              <a:rPr lang="en-US" dirty="0">
                <a:solidFill>
                  <a:srgbClr val="000000"/>
                </a:solidFill>
                <a:latin typeface="Lucida Console" panose="020B0609040504020204" pitchFamily="49" charset="0"/>
              </a:rPr>
              <a:t>=(</a:t>
            </a:r>
            <a:r>
              <a:rPr lang="en-US" dirty="0" err="1">
                <a:solidFill>
                  <a:srgbClr val="000000"/>
                </a:solidFill>
                <a:latin typeface="Lucida Console" panose="020B0609040504020204" pitchFamily="49" charset="0"/>
              </a:rPr>
              <a:t>chd</a:t>
            </a:r>
            <a:r>
              <a:rPr lang="en-US" dirty="0">
                <a:solidFill>
                  <a:srgbClr val="000000"/>
                </a:solidFill>
                <a:latin typeface="Lucida Console" panose="020B0609040504020204" pitchFamily="49" charset="0"/>
              </a:rPr>
              <a:t>=</a:t>
            </a:r>
            <a:r>
              <a:rPr lang="en-US" dirty="0" err="1">
                <a:solidFill>
                  <a:srgbClr val="000000"/>
                </a:solidFill>
                <a:latin typeface="Lucida Console" panose="020B0609040504020204" pitchFamily="49" charset="0"/>
              </a:rPr>
              <a:t>c_chd</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diab</a:t>
            </a:r>
            <a:r>
              <a:rPr lang="en-US" dirty="0">
                <a:solidFill>
                  <a:srgbClr val="000000"/>
                </a:solidFill>
                <a:latin typeface="Lucida Console" panose="020B0609040504020204" pitchFamily="49" charset="0"/>
              </a:rPr>
              <a:t>=</a:t>
            </a:r>
            <a:r>
              <a:rPr lang="en-US" dirty="0" err="1">
                <a:solidFill>
                  <a:srgbClr val="000000"/>
                </a:solidFill>
                <a:latin typeface="Lucida Console" panose="020B0609040504020204" pitchFamily="49" charset="0"/>
              </a:rPr>
              <a:t>c_diab</a:t>
            </a:r>
            <a:r>
              <a:rPr lang="en-US" dirty="0">
                <a:solidFill>
                  <a:srgbClr val="000000"/>
                </a:solidFill>
                <a:latin typeface="Lucida Console" panose="020B0609040504020204" pitchFamily="49" charset="0"/>
              </a:rPr>
              <a:t> smoking=</a:t>
            </a:r>
            <a:r>
              <a:rPr lang="en-US" dirty="0" err="1">
                <a:solidFill>
                  <a:srgbClr val="000000"/>
                </a:solidFill>
                <a:latin typeface="Lucida Console" panose="020B0609040504020204" pitchFamily="49" charset="0"/>
              </a:rPr>
              <a:t>c_smoking</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chd</a:t>
            </a:r>
            <a:r>
              <a:rPr lang="en-US" dirty="0">
                <a:solidFill>
                  <a:srgbClr val="000000"/>
                </a:solidFill>
                <a:latin typeface="Lucida Console" panose="020B0609040504020204" pitchFamily="49" charset="0"/>
              </a:rPr>
              <a:t>=</a:t>
            </a:r>
            <a:r>
              <a:rPr lang="en-US" dirty="0" err="1">
                <a:solidFill>
                  <a:srgbClr val="000000"/>
                </a:solidFill>
                <a:latin typeface="Lucida Console" panose="020B0609040504020204" pitchFamily="49" charset="0"/>
              </a:rPr>
              <a:t>c_chd</a:t>
            </a:r>
            <a:r>
              <a:rPr lang="en-US" dirty="0">
                <a:solidFill>
                  <a:srgbClr val="000000"/>
                </a:solidFill>
                <a:latin typeface="Lucida Console" panose="020B0609040504020204" pitchFamily="49" charset="0"/>
              </a:rPr>
              <a:t>=</a:t>
            </a:r>
            <a:r>
              <a:rPr lang="en-US" dirty="0">
                <a:solidFill>
                  <a:srgbClr val="800080"/>
                </a:solidFill>
                <a:latin typeface="Lucida Console" panose="020B0609040504020204" pitchFamily="49" charset="0"/>
              </a:rPr>
              <a:t>"Developed </a:t>
            </a:r>
            <a:r>
              <a:rPr lang="en-US" dirty="0" err="1">
                <a:solidFill>
                  <a:srgbClr val="800080"/>
                </a:solidFill>
                <a:latin typeface="Lucida Console" panose="020B0609040504020204" pitchFamily="49" charset="0"/>
              </a:rPr>
              <a:t>Chd</a:t>
            </a:r>
            <a:r>
              <a:rPr lang="en-US" dirty="0">
                <a:solidFill>
                  <a:srgbClr val="800080"/>
                </a:solidFill>
                <a:latin typeface="Lucida Console" panose="020B0609040504020204" pitchFamily="49" charset="0"/>
              </a:rPr>
              <a:t>"</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diab</a:t>
            </a:r>
            <a:r>
              <a:rPr lang="en-US" dirty="0">
                <a:solidFill>
                  <a:srgbClr val="000000"/>
                </a:solidFill>
                <a:latin typeface="Lucida Console" panose="020B0609040504020204" pitchFamily="49" charset="0"/>
              </a:rPr>
              <a:t>=</a:t>
            </a:r>
            <a:r>
              <a:rPr lang="en-US" dirty="0" err="1">
                <a:solidFill>
                  <a:srgbClr val="000000"/>
                </a:solidFill>
                <a:latin typeface="Lucida Console" panose="020B0609040504020204" pitchFamily="49" charset="0"/>
              </a:rPr>
              <a:t>c_diab</a:t>
            </a:r>
            <a:r>
              <a:rPr lang="en-US" dirty="0">
                <a:solidFill>
                  <a:srgbClr val="000000"/>
                </a:solidFill>
                <a:latin typeface="Lucida Console" panose="020B0609040504020204" pitchFamily="49" charset="0"/>
              </a:rPr>
              <a:t>=</a:t>
            </a:r>
            <a:r>
              <a:rPr lang="en-US" dirty="0">
                <a:solidFill>
                  <a:srgbClr val="800080"/>
                </a:solidFill>
                <a:latin typeface="Lucida Console" panose="020B0609040504020204" pitchFamily="49" charset="0"/>
              </a:rPr>
              <a:t>"Diabetic"</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select</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c_smoking</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when</a:t>
            </a:r>
            <a:r>
              <a:rPr lang="en-US" dirty="0">
                <a:solidFill>
                  <a:srgbClr val="000000"/>
                </a:solidFill>
                <a:latin typeface="Lucida Console" panose="020B0609040504020204" pitchFamily="49" charset="0"/>
              </a:rPr>
              <a:t> (</a:t>
            </a:r>
            <a:r>
              <a:rPr lang="en-US" dirty="0">
                <a:solidFill>
                  <a:srgbClr val="800080"/>
                </a:solidFill>
                <a:latin typeface="Lucida Console" panose="020B0609040504020204" pitchFamily="49" charset="0"/>
              </a:rPr>
              <a:t>"Never Smoked"</a:t>
            </a:r>
            <a:r>
              <a:rPr lang="en-US" dirty="0">
                <a:solidFill>
                  <a:srgbClr val="000000"/>
                </a:solidFill>
                <a:latin typeface="Lucida Console" panose="020B0609040504020204" pitchFamily="49" charset="0"/>
              </a:rPr>
              <a:t>)  smoking=</a:t>
            </a:r>
            <a:r>
              <a:rPr lang="en-US" b="1" dirty="0">
                <a:solidFill>
                  <a:srgbClr val="008080"/>
                </a:solidFill>
                <a:latin typeface="Lucida Console" panose="020B0609040504020204" pitchFamily="49" charset="0"/>
              </a:rPr>
              <a:t>0</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when</a:t>
            </a:r>
            <a:r>
              <a:rPr lang="en-US" dirty="0">
                <a:solidFill>
                  <a:srgbClr val="000000"/>
                </a:solidFill>
                <a:latin typeface="Lucida Console" panose="020B0609040504020204" pitchFamily="49" charset="0"/>
              </a:rPr>
              <a:t> (</a:t>
            </a:r>
            <a:r>
              <a:rPr lang="en-US" dirty="0">
                <a:solidFill>
                  <a:srgbClr val="800080"/>
                </a:solidFill>
                <a:latin typeface="Lucida Console" panose="020B0609040504020204" pitchFamily="49" charset="0"/>
              </a:rPr>
              <a:t>"Past Smoker"</a:t>
            </a:r>
            <a:r>
              <a:rPr lang="en-US" dirty="0">
                <a:solidFill>
                  <a:srgbClr val="000000"/>
                </a:solidFill>
                <a:latin typeface="Lucida Console" panose="020B0609040504020204" pitchFamily="49" charset="0"/>
              </a:rPr>
              <a:t>)  smoking=</a:t>
            </a:r>
            <a:r>
              <a:rPr lang="en-US" b="1" dirty="0">
                <a:solidFill>
                  <a:srgbClr val="008080"/>
                </a:solidFill>
                <a:latin typeface="Lucida Console" panose="020B0609040504020204" pitchFamily="49" charset="0"/>
              </a:rPr>
              <a:t>1</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when</a:t>
            </a:r>
            <a:r>
              <a:rPr lang="en-US" dirty="0">
                <a:solidFill>
                  <a:srgbClr val="000000"/>
                </a:solidFill>
                <a:latin typeface="Lucida Console" panose="020B0609040504020204" pitchFamily="49" charset="0"/>
              </a:rPr>
              <a:t> (</a:t>
            </a:r>
            <a:r>
              <a:rPr lang="en-US" dirty="0">
                <a:solidFill>
                  <a:srgbClr val="800080"/>
                </a:solidFill>
                <a:latin typeface="Lucida Console" panose="020B0609040504020204" pitchFamily="49" charset="0"/>
              </a:rPr>
              <a:t>"Current </a:t>
            </a:r>
            <a:r>
              <a:rPr lang="en-US" dirty="0" err="1">
                <a:solidFill>
                  <a:srgbClr val="800080"/>
                </a:solidFill>
                <a:latin typeface="Lucida Console" panose="020B0609040504020204" pitchFamily="49" charset="0"/>
              </a:rPr>
              <a:t>Smok</a:t>
            </a:r>
            <a:r>
              <a:rPr lang="en-US" dirty="0">
                <a:solidFill>
                  <a:srgbClr val="800080"/>
                </a:solidFill>
                <a:latin typeface="Lucida Console" panose="020B0609040504020204" pitchFamily="49" charset="0"/>
              </a:rPr>
              <a:t>"</a:t>
            </a:r>
            <a:r>
              <a:rPr lang="en-US" dirty="0">
                <a:solidFill>
                  <a:srgbClr val="000000"/>
                </a:solidFill>
                <a:latin typeface="Lucida Console" panose="020B0609040504020204" pitchFamily="49" charset="0"/>
              </a:rPr>
              <a:t>)  smoking=</a:t>
            </a:r>
            <a:r>
              <a:rPr lang="en-US" b="1" dirty="0">
                <a:solidFill>
                  <a:srgbClr val="008080"/>
                </a:solidFill>
                <a:latin typeface="Lucida Console" panose="020B0609040504020204" pitchFamily="49" charset="0"/>
              </a:rPr>
              <a:t>2</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otherwise</a:t>
            </a:r>
            <a:r>
              <a:rPr lang="en-US" dirty="0">
                <a:solidFill>
                  <a:srgbClr val="000000"/>
                </a:solidFill>
                <a:latin typeface="Lucida Console" panose="020B0609040504020204" pitchFamily="49" charset="0"/>
              </a:rPr>
              <a:t> smoking=</a:t>
            </a:r>
            <a:r>
              <a:rPr lang="en-US" b="1" dirty="0">
                <a:solidFill>
                  <a:srgbClr val="008080"/>
                </a:solidFill>
                <a:latin typeface="Lucida Console" panose="020B0609040504020204" pitchFamily="49" charset="0"/>
              </a:rPr>
              <a:t>.</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end</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male=gender=</a:t>
            </a:r>
            <a:r>
              <a:rPr lang="en-US" dirty="0">
                <a:solidFill>
                  <a:srgbClr val="800080"/>
                </a:solidFill>
                <a:latin typeface="Lucida Console" panose="020B0609040504020204" pitchFamily="49" charset="0"/>
              </a:rPr>
              <a:t>"Male"</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sbp</a:t>
            </a:r>
            <a:r>
              <a:rPr lang="en-US" dirty="0">
                <a:solidFill>
                  <a:srgbClr val="000000"/>
                </a:solidFill>
                <a:latin typeface="Lucida Console" panose="020B0609040504020204" pitchFamily="49" charset="0"/>
              </a:rPr>
              <a:t>=mean(of sbp1-sbp3);</a:t>
            </a:r>
          </a:p>
          <a:p>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dbp</a:t>
            </a:r>
            <a:r>
              <a:rPr lang="en-US" dirty="0">
                <a:solidFill>
                  <a:srgbClr val="000000"/>
                </a:solidFill>
                <a:latin typeface="Lucida Console" panose="020B0609040504020204" pitchFamily="49" charset="0"/>
              </a:rPr>
              <a:t>=mean(of dbp1-dbp3);</a:t>
            </a:r>
          </a:p>
          <a:p>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bmi</a:t>
            </a:r>
            <a:r>
              <a:rPr lang="en-US" dirty="0">
                <a:solidFill>
                  <a:srgbClr val="000000"/>
                </a:solidFill>
                <a:latin typeface="Lucida Console" panose="020B0609040504020204" pitchFamily="49" charset="0"/>
              </a:rPr>
              <a:t>=(weight/height**</a:t>
            </a:r>
            <a:r>
              <a:rPr lang="en-US" b="1" dirty="0">
                <a:solidFill>
                  <a:srgbClr val="008080"/>
                </a:solidFill>
                <a:latin typeface="Lucida Console" panose="020B0609040504020204" pitchFamily="49" charset="0"/>
              </a:rPr>
              <a:t>2</a:t>
            </a:r>
            <a:r>
              <a:rPr lang="en-US" dirty="0">
                <a:solidFill>
                  <a:srgbClr val="000000"/>
                </a:solidFill>
                <a:latin typeface="Lucida Console" panose="020B0609040504020204" pitchFamily="49" charset="0"/>
              </a:rPr>
              <a:t>)*</a:t>
            </a:r>
            <a:r>
              <a:rPr lang="en-US" b="1" dirty="0">
                <a:solidFill>
                  <a:srgbClr val="008080"/>
                </a:solidFill>
                <a:latin typeface="Lucida Console" panose="020B0609040504020204" pitchFamily="49" charset="0"/>
              </a:rPr>
              <a:t>703</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fvcht</a:t>
            </a:r>
            <a:r>
              <a:rPr lang="en-US" dirty="0">
                <a:solidFill>
                  <a:srgbClr val="000000"/>
                </a:solidFill>
                <a:latin typeface="Lucida Console" panose="020B0609040504020204" pitchFamily="49" charset="0"/>
              </a:rPr>
              <a:t>=</a:t>
            </a:r>
            <a:r>
              <a:rPr lang="en-US" dirty="0" err="1">
                <a:solidFill>
                  <a:srgbClr val="000000"/>
                </a:solidFill>
                <a:latin typeface="Lucida Console" panose="020B0609040504020204" pitchFamily="49" charset="0"/>
              </a:rPr>
              <a:t>fvc</a:t>
            </a:r>
            <a:r>
              <a:rPr lang="en-US" dirty="0">
                <a:solidFill>
                  <a:srgbClr val="000000"/>
                </a:solidFill>
                <a:latin typeface="Lucida Console" panose="020B0609040504020204" pitchFamily="49" charset="0"/>
              </a:rPr>
              <a:t>/height;</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contents</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data</a:t>
            </a:r>
            <a:r>
              <a:rPr lang="en-US" dirty="0">
                <a:solidFill>
                  <a:srgbClr val="000000"/>
                </a:solidFill>
                <a:latin typeface="Lucida Console" panose="020B0609040504020204" pitchFamily="49" charset="0"/>
              </a:rPr>
              <a:t>=a.chd2018_a;</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means</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data</a:t>
            </a:r>
            <a:r>
              <a:rPr lang="en-US" dirty="0">
                <a:solidFill>
                  <a:srgbClr val="000000"/>
                </a:solidFill>
                <a:latin typeface="Lucida Console" panose="020B0609040504020204" pitchFamily="49" charset="0"/>
              </a:rPr>
              <a:t>=a.chd2018_a;</a:t>
            </a:r>
          </a:p>
          <a:p>
            <a:r>
              <a:rPr lang="en-US" dirty="0" err="1">
                <a:solidFill>
                  <a:srgbClr val="0000FF"/>
                </a:solidFill>
                <a:latin typeface="Lucida Console" panose="020B0609040504020204" pitchFamily="49" charset="0"/>
              </a:rPr>
              <a:t>var</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fvcht</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3016646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7209B-C3AC-46F2-AB3B-0230B3EE95E7}"/>
              </a:ext>
            </a:extLst>
          </p:cNvPr>
          <p:cNvSpPr>
            <a:spLocks noGrp="1"/>
          </p:cNvSpPr>
          <p:nvPr>
            <p:ph type="title"/>
          </p:nvPr>
        </p:nvSpPr>
        <p:spPr>
          <a:xfrm>
            <a:off x="799455" y="2891349"/>
            <a:ext cx="10515600" cy="1325563"/>
          </a:xfrm>
        </p:spPr>
        <p:txBody>
          <a:bodyPr>
            <a:normAutofit fontScale="90000"/>
          </a:bodyPr>
          <a:lstStyle/>
          <a:p>
            <a:r>
              <a:rPr lang="en-US" dirty="0"/>
              <a:t>Data wrangling</a:t>
            </a:r>
            <a:r>
              <a:rPr lang="en-US" b="0" dirty="0"/>
              <a:t>, sometimes referred to as </a:t>
            </a:r>
            <a:r>
              <a:rPr lang="en-US" dirty="0"/>
              <a:t>data munging</a:t>
            </a:r>
            <a:r>
              <a:rPr lang="en-US" b="0" dirty="0"/>
              <a:t>, is the process of transforming and mapping </a:t>
            </a:r>
            <a:r>
              <a:rPr lang="en-US" dirty="0"/>
              <a:t>data</a:t>
            </a:r>
            <a:r>
              <a:rPr lang="en-US" b="0" dirty="0"/>
              <a:t> from one "raw" </a:t>
            </a:r>
            <a:r>
              <a:rPr lang="en-US" dirty="0"/>
              <a:t>data</a:t>
            </a:r>
            <a:r>
              <a:rPr lang="en-US" b="0" dirty="0"/>
              <a:t> form into another format with the intent of making it more appropriate and valuable for a variety of downstream purposes such as analytics.</a:t>
            </a:r>
            <a:endParaRPr lang="en-US" dirty="0"/>
          </a:p>
        </p:txBody>
      </p:sp>
      <p:sp>
        <p:nvSpPr>
          <p:cNvPr id="3" name="Title 1">
            <a:extLst>
              <a:ext uri="{FF2B5EF4-FFF2-40B4-BE49-F238E27FC236}">
                <a16:creationId xmlns:a16="http://schemas.microsoft.com/office/drawing/2014/main" id="{98883E7D-8092-47F9-9C1E-75AB0DA77B93}"/>
              </a:ext>
            </a:extLst>
          </p:cNvPr>
          <p:cNvSpPr txBox="1">
            <a:spLocks/>
          </p:cNvSpPr>
          <p:nvPr/>
        </p:nvSpPr>
        <p:spPr>
          <a:xfrm>
            <a:off x="4286571" y="101654"/>
            <a:ext cx="4686947"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chemeClr val="tx1"/>
                </a:solidFill>
                <a:latin typeface="+mn-lt"/>
                <a:ea typeface="+mj-ea"/>
                <a:cs typeface="+mj-cs"/>
              </a:defRPr>
            </a:lvl1pPr>
          </a:lstStyle>
          <a:p>
            <a:r>
              <a:rPr lang="en-US" dirty="0"/>
              <a:t>From Wikipedia</a:t>
            </a:r>
          </a:p>
        </p:txBody>
      </p:sp>
    </p:spTree>
    <p:extLst>
      <p:ext uri="{BB962C8B-B14F-4D97-AF65-F5344CB8AC3E}">
        <p14:creationId xmlns:p14="http://schemas.microsoft.com/office/powerpoint/2010/main" val="714480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Slide Number Placeholder 2">
            <a:extLst>
              <a:ext uri="{FF2B5EF4-FFF2-40B4-BE49-F238E27FC236}">
                <a16:creationId xmlns:a16="http://schemas.microsoft.com/office/drawing/2014/main" id="{DA8376C6-3EC1-4912-A7CF-E495288E05A0}"/>
              </a:ext>
            </a:extLst>
          </p:cNvPr>
          <p:cNvSpPr>
            <a:spLocks noGrp="1"/>
          </p:cNvSpPr>
          <p:nvPr>
            <p:ph type="sldNum" sz="quarter" idx="10"/>
          </p:nvPr>
        </p:nvSpPr>
        <p:spPr/>
        <p:txBody>
          <a:bodyPr/>
          <a:lstStyle/>
          <a:p>
            <a:fld id="{876002FA-577D-48FD-A4DF-560FD8CDF8E0}" type="slidenum">
              <a:rPr lang="en-US" altLang="en-US"/>
              <a:pPr/>
              <a:t>5</a:t>
            </a:fld>
            <a:endParaRPr lang="en-US" altLang="en-US" b="0">
              <a:latin typeface="Times New Roman" panose="02020603050405020304" pitchFamily="18" charset="0"/>
            </a:endParaRPr>
          </a:p>
        </p:txBody>
      </p:sp>
      <p:sp>
        <p:nvSpPr>
          <p:cNvPr id="8196" name="Rectangle 4">
            <a:extLst>
              <a:ext uri="{FF2B5EF4-FFF2-40B4-BE49-F238E27FC236}">
                <a16:creationId xmlns:a16="http://schemas.microsoft.com/office/drawing/2014/main" id="{A7DC7BD3-2DE1-4EF0-BE51-D96B51A32F95}"/>
              </a:ext>
            </a:extLst>
          </p:cNvPr>
          <p:cNvSpPr>
            <a:spLocks noGrp="1" noChangeArrowheads="1"/>
          </p:cNvSpPr>
          <p:nvPr>
            <p:ph type="title"/>
          </p:nvPr>
        </p:nvSpPr>
        <p:spPr/>
        <p:txBody>
          <a:bodyPr/>
          <a:lstStyle/>
          <a:p>
            <a:r>
              <a:rPr lang="en-US" altLang="en-US"/>
              <a:t>Analysis Time Line</a:t>
            </a:r>
          </a:p>
        </p:txBody>
      </p:sp>
      <p:sp>
        <p:nvSpPr>
          <p:cNvPr id="8197" name="Line 5">
            <a:extLst>
              <a:ext uri="{FF2B5EF4-FFF2-40B4-BE49-F238E27FC236}">
                <a16:creationId xmlns:a16="http://schemas.microsoft.com/office/drawing/2014/main" id="{666E29AA-5803-4339-87BB-E6EB47585739}"/>
              </a:ext>
            </a:extLst>
          </p:cNvPr>
          <p:cNvSpPr>
            <a:spLocks noChangeShapeType="1"/>
          </p:cNvSpPr>
          <p:nvPr/>
        </p:nvSpPr>
        <p:spPr bwMode="auto">
          <a:xfrm>
            <a:off x="6705600" y="2012950"/>
            <a:ext cx="0" cy="3321050"/>
          </a:xfrm>
          <a:prstGeom prst="line">
            <a:avLst/>
          </a:prstGeom>
          <a:noFill/>
          <a:ln w="19050">
            <a:solidFill>
              <a:schemeClr val="tx1"/>
            </a:solidFill>
            <a:prstDash val="dash"/>
            <a:round/>
            <a:headEnd/>
            <a:tailEnd type="none"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8" name="Line 6">
            <a:extLst>
              <a:ext uri="{FF2B5EF4-FFF2-40B4-BE49-F238E27FC236}">
                <a16:creationId xmlns:a16="http://schemas.microsoft.com/office/drawing/2014/main" id="{017B941D-455E-4D59-960F-E19011D295FB}"/>
              </a:ext>
            </a:extLst>
          </p:cNvPr>
          <p:cNvSpPr>
            <a:spLocks noChangeShapeType="1"/>
          </p:cNvSpPr>
          <p:nvPr/>
        </p:nvSpPr>
        <p:spPr bwMode="auto">
          <a:xfrm flipH="1">
            <a:off x="3048000" y="2133600"/>
            <a:ext cx="3657600" cy="0"/>
          </a:xfrm>
          <a:prstGeom prst="line">
            <a:avLst/>
          </a:prstGeom>
          <a:noFill/>
          <a:ln w="152400">
            <a:solidFill>
              <a:schemeClr val="tx2"/>
            </a:solidFill>
            <a:round/>
            <a:headEnd/>
            <a:tailEnd type="none"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9" name="Line 7">
            <a:extLst>
              <a:ext uri="{FF2B5EF4-FFF2-40B4-BE49-F238E27FC236}">
                <a16:creationId xmlns:a16="http://schemas.microsoft.com/office/drawing/2014/main" id="{1E90ADDC-C6F7-43D6-A1D9-3570B583D02B}"/>
              </a:ext>
            </a:extLst>
          </p:cNvPr>
          <p:cNvSpPr>
            <a:spLocks noChangeShapeType="1"/>
          </p:cNvSpPr>
          <p:nvPr/>
        </p:nvSpPr>
        <p:spPr bwMode="auto">
          <a:xfrm>
            <a:off x="2590800" y="2133600"/>
            <a:ext cx="457200" cy="0"/>
          </a:xfrm>
          <a:prstGeom prst="line">
            <a:avLst/>
          </a:prstGeom>
          <a:noFill/>
          <a:ln w="152400">
            <a:solidFill>
              <a:schemeClr val="accent1"/>
            </a:solidFill>
            <a:round/>
            <a:headEnd/>
            <a:tailEnd type="none"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0" name="Line 8">
            <a:extLst>
              <a:ext uri="{FF2B5EF4-FFF2-40B4-BE49-F238E27FC236}">
                <a16:creationId xmlns:a16="http://schemas.microsoft.com/office/drawing/2014/main" id="{ADF32778-1673-4F42-9AB0-DF281909C7FE}"/>
              </a:ext>
            </a:extLst>
          </p:cNvPr>
          <p:cNvSpPr>
            <a:spLocks noChangeShapeType="1"/>
          </p:cNvSpPr>
          <p:nvPr/>
        </p:nvSpPr>
        <p:spPr bwMode="auto">
          <a:xfrm flipH="1">
            <a:off x="2590800" y="3124200"/>
            <a:ext cx="3657600" cy="0"/>
          </a:xfrm>
          <a:prstGeom prst="line">
            <a:avLst/>
          </a:prstGeom>
          <a:noFill/>
          <a:ln w="152400">
            <a:solidFill>
              <a:schemeClr val="accent1"/>
            </a:solidFill>
            <a:round/>
            <a:headEnd/>
            <a:tailEnd type="none"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1" name="Line 9">
            <a:extLst>
              <a:ext uri="{FF2B5EF4-FFF2-40B4-BE49-F238E27FC236}">
                <a16:creationId xmlns:a16="http://schemas.microsoft.com/office/drawing/2014/main" id="{01BDAEAF-3820-45D5-A3E6-70A2A85862A7}"/>
              </a:ext>
            </a:extLst>
          </p:cNvPr>
          <p:cNvSpPr>
            <a:spLocks noChangeShapeType="1"/>
          </p:cNvSpPr>
          <p:nvPr/>
        </p:nvSpPr>
        <p:spPr bwMode="auto">
          <a:xfrm>
            <a:off x="6248400" y="3124200"/>
            <a:ext cx="457200" cy="0"/>
          </a:xfrm>
          <a:prstGeom prst="line">
            <a:avLst/>
          </a:prstGeom>
          <a:noFill/>
          <a:ln w="152400">
            <a:solidFill>
              <a:schemeClr val="tx2"/>
            </a:solidFill>
            <a:round/>
            <a:headEnd/>
            <a:tailEnd type="none"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2" name="Line 10">
            <a:extLst>
              <a:ext uri="{FF2B5EF4-FFF2-40B4-BE49-F238E27FC236}">
                <a16:creationId xmlns:a16="http://schemas.microsoft.com/office/drawing/2014/main" id="{5BA65144-A42D-42B5-9262-22EDE6F7AE6C}"/>
              </a:ext>
            </a:extLst>
          </p:cNvPr>
          <p:cNvSpPr>
            <a:spLocks noChangeShapeType="1"/>
          </p:cNvSpPr>
          <p:nvPr/>
        </p:nvSpPr>
        <p:spPr bwMode="auto">
          <a:xfrm flipH="1">
            <a:off x="6248400" y="5334000"/>
            <a:ext cx="3657600" cy="0"/>
          </a:xfrm>
          <a:prstGeom prst="line">
            <a:avLst/>
          </a:prstGeom>
          <a:noFill/>
          <a:ln w="152400">
            <a:solidFill>
              <a:schemeClr val="tx2"/>
            </a:solidFill>
            <a:round/>
            <a:headEnd/>
            <a:tailEnd type="none"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3" name="Line 11">
            <a:extLst>
              <a:ext uri="{FF2B5EF4-FFF2-40B4-BE49-F238E27FC236}">
                <a16:creationId xmlns:a16="http://schemas.microsoft.com/office/drawing/2014/main" id="{B30713F6-457A-4A4F-9A3E-25864E0006A5}"/>
              </a:ext>
            </a:extLst>
          </p:cNvPr>
          <p:cNvSpPr>
            <a:spLocks noChangeShapeType="1"/>
          </p:cNvSpPr>
          <p:nvPr/>
        </p:nvSpPr>
        <p:spPr bwMode="auto">
          <a:xfrm flipH="1">
            <a:off x="2590800" y="5334000"/>
            <a:ext cx="3657600" cy="0"/>
          </a:xfrm>
          <a:prstGeom prst="line">
            <a:avLst/>
          </a:prstGeom>
          <a:noFill/>
          <a:ln w="152400">
            <a:solidFill>
              <a:schemeClr val="accent1"/>
            </a:solidFill>
            <a:round/>
            <a:headEnd/>
            <a:tailEnd type="none"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4" name="Line 12">
            <a:extLst>
              <a:ext uri="{FF2B5EF4-FFF2-40B4-BE49-F238E27FC236}">
                <a16:creationId xmlns:a16="http://schemas.microsoft.com/office/drawing/2014/main" id="{DAC0F35F-405E-42A1-87C5-A5EF7AD2FB3F}"/>
              </a:ext>
            </a:extLst>
          </p:cNvPr>
          <p:cNvSpPr>
            <a:spLocks noChangeShapeType="1"/>
          </p:cNvSpPr>
          <p:nvPr/>
        </p:nvSpPr>
        <p:spPr bwMode="auto">
          <a:xfrm>
            <a:off x="5791200" y="4038600"/>
            <a:ext cx="457200" cy="0"/>
          </a:xfrm>
          <a:prstGeom prst="line">
            <a:avLst/>
          </a:prstGeom>
          <a:noFill/>
          <a:ln w="152400">
            <a:solidFill>
              <a:schemeClr val="accent1"/>
            </a:solidFill>
            <a:round/>
            <a:headEnd/>
            <a:tailEnd type="none"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5" name="Line 13">
            <a:extLst>
              <a:ext uri="{FF2B5EF4-FFF2-40B4-BE49-F238E27FC236}">
                <a16:creationId xmlns:a16="http://schemas.microsoft.com/office/drawing/2014/main" id="{724F3783-50EC-410B-98C4-2F916C843C1B}"/>
              </a:ext>
            </a:extLst>
          </p:cNvPr>
          <p:cNvSpPr>
            <a:spLocks noChangeShapeType="1"/>
          </p:cNvSpPr>
          <p:nvPr/>
        </p:nvSpPr>
        <p:spPr bwMode="auto">
          <a:xfrm flipH="1">
            <a:off x="2590800" y="4038600"/>
            <a:ext cx="3200400" cy="0"/>
          </a:xfrm>
          <a:prstGeom prst="line">
            <a:avLst/>
          </a:prstGeom>
          <a:noFill/>
          <a:ln w="152400">
            <a:solidFill>
              <a:schemeClr val="bg2"/>
            </a:solidFill>
            <a:round/>
            <a:headEnd/>
            <a:tailEnd type="none"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6" name="Line 14">
            <a:extLst>
              <a:ext uri="{FF2B5EF4-FFF2-40B4-BE49-F238E27FC236}">
                <a16:creationId xmlns:a16="http://schemas.microsoft.com/office/drawing/2014/main" id="{9E246625-7FDD-4DF6-A4F2-3A262B47C257}"/>
              </a:ext>
            </a:extLst>
          </p:cNvPr>
          <p:cNvSpPr>
            <a:spLocks noChangeShapeType="1"/>
          </p:cNvSpPr>
          <p:nvPr/>
        </p:nvSpPr>
        <p:spPr bwMode="auto">
          <a:xfrm>
            <a:off x="6248400" y="4038600"/>
            <a:ext cx="457200" cy="0"/>
          </a:xfrm>
          <a:prstGeom prst="line">
            <a:avLst/>
          </a:prstGeom>
          <a:noFill/>
          <a:ln w="152400">
            <a:solidFill>
              <a:schemeClr val="tx2"/>
            </a:solidFill>
            <a:round/>
            <a:headEnd/>
            <a:tailEnd type="none"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7" name="Text Box 15">
            <a:extLst>
              <a:ext uri="{FF2B5EF4-FFF2-40B4-BE49-F238E27FC236}">
                <a16:creationId xmlns:a16="http://schemas.microsoft.com/office/drawing/2014/main" id="{743CCDB7-080F-432D-9552-3AA23EE2BDB7}"/>
              </a:ext>
            </a:extLst>
          </p:cNvPr>
          <p:cNvSpPr txBox="1">
            <a:spLocks noChangeArrowheads="1"/>
          </p:cNvSpPr>
          <p:nvPr/>
        </p:nvSpPr>
        <p:spPr bwMode="auto">
          <a:xfrm>
            <a:off x="2144714" y="1531938"/>
            <a:ext cx="114345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solidFill>
                  <a:schemeClr val="tx2"/>
                </a:solidFill>
              </a:rPr>
              <a:t>Projected:</a:t>
            </a:r>
          </a:p>
        </p:txBody>
      </p:sp>
      <p:sp>
        <p:nvSpPr>
          <p:cNvPr id="8208" name="Text Box 16">
            <a:extLst>
              <a:ext uri="{FF2B5EF4-FFF2-40B4-BE49-F238E27FC236}">
                <a16:creationId xmlns:a16="http://schemas.microsoft.com/office/drawing/2014/main" id="{2EEC170A-5916-4DC5-B1BF-9919252D6532}"/>
              </a:ext>
            </a:extLst>
          </p:cNvPr>
          <p:cNvSpPr txBox="1">
            <a:spLocks noChangeArrowheads="1"/>
          </p:cNvSpPr>
          <p:nvPr/>
        </p:nvSpPr>
        <p:spPr bwMode="auto">
          <a:xfrm>
            <a:off x="2144714" y="2522538"/>
            <a:ext cx="84029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solidFill>
                  <a:schemeClr val="tx2"/>
                </a:solidFill>
              </a:rPr>
              <a:t>Actual:</a:t>
            </a:r>
          </a:p>
        </p:txBody>
      </p:sp>
      <p:sp>
        <p:nvSpPr>
          <p:cNvPr id="8209" name="Text Box 17">
            <a:extLst>
              <a:ext uri="{FF2B5EF4-FFF2-40B4-BE49-F238E27FC236}">
                <a16:creationId xmlns:a16="http://schemas.microsoft.com/office/drawing/2014/main" id="{E22A58E7-68EE-4AE6-A4DD-5EEBD0F30FC0}"/>
              </a:ext>
            </a:extLst>
          </p:cNvPr>
          <p:cNvSpPr txBox="1">
            <a:spLocks noChangeArrowheads="1"/>
          </p:cNvSpPr>
          <p:nvPr/>
        </p:nvSpPr>
        <p:spPr bwMode="auto">
          <a:xfrm>
            <a:off x="2144714" y="3436938"/>
            <a:ext cx="105208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solidFill>
                  <a:schemeClr val="tx2"/>
                </a:solidFill>
              </a:rPr>
              <a:t>Dreaded:</a:t>
            </a:r>
          </a:p>
        </p:txBody>
      </p:sp>
      <p:sp>
        <p:nvSpPr>
          <p:cNvPr id="8210" name="Text Box 18">
            <a:extLst>
              <a:ext uri="{FF2B5EF4-FFF2-40B4-BE49-F238E27FC236}">
                <a16:creationId xmlns:a16="http://schemas.microsoft.com/office/drawing/2014/main" id="{7A1A5491-7B75-4345-9D1F-0094A34C8C87}"/>
              </a:ext>
            </a:extLst>
          </p:cNvPr>
          <p:cNvSpPr txBox="1">
            <a:spLocks noChangeArrowheads="1"/>
          </p:cNvSpPr>
          <p:nvPr/>
        </p:nvSpPr>
        <p:spPr bwMode="auto">
          <a:xfrm>
            <a:off x="2144714" y="4732338"/>
            <a:ext cx="98616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solidFill>
                  <a:schemeClr val="tx2"/>
                </a:solidFill>
              </a:rPr>
              <a:t>Needed:</a:t>
            </a:r>
          </a:p>
        </p:txBody>
      </p:sp>
      <p:sp>
        <p:nvSpPr>
          <p:cNvPr id="8211" name="Text Box 19">
            <a:extLst>
              <a:ext uri="{FF2B5EF4-FFF2-40B4-BE49-F238E27FC236}">
                <a16:creationId xmlns:a16="http://schemas.microsoft.com/office/drawing/2014/main" id="{16D01E55-F542-4704-8548-E2E01A5B201F}"/>
              </a:ext>
            </a:extLst>
          </p:cNvPr>
          <p:cNvSpPr txBox="1">
            <a:spLocks noChangeArrowheads="1"/>
          </p:cNvSpPr>
          <p:nvPr/>
        </p:nvSpPr>
        <p:spPr bwMode="auto">
          <a:xfrm>
            <a:off x="3090863" y="5570538"/>
            <a:ext cx="181363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solidFill>
                  <a:schemeClr val="accent1"/>
                </a:solidFill>
              </a:rPr>
              <a:t>Data Preparation</a:t>
            </a:r>
          </a:p>
        </p:txBody>
      </p:sp>
      <p:sp>
        <p:nvSpPr>
          <p:cNvPr id="8212" name="Text Box 20">
            <a:extLst>
              <a:ext uri="{FF2B5EF4-FFF2-40B4-BE49-F238E27FC236}">
                <a16:creationId xmlns:a16="http://schemas.microsoft.com/office/drawing/2014/main" id="{2E0032A1-DE12-47CC-A3F2-A38804EBB96A}"/>
              </a:ext>
            </a:extLst>
          </p:cNvPr>
          <p:cNvSpPr txBox="1">
            <a:spLocks noChangeArrowheads="1"/>
          </p:cNvSpPr>
          <p:nvPr/>
        </p:nvSpPr>
        <p:spPr bwMode="auto">
          <a:xfrm>
            <a:off x="7010400" y="5570538"/>
            <a:ext cx="146604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solidFill>
                  <a:schemeClr val="tx2"/>
                </a:solidFill>
              </a:rPr>
              <a:t>Data Analysis</a:t>
            </a:r>
          </a:p>
        </p:txBody>
      </p:sp>
      <p:sp>
        <p:nvSpPr>
          <p:cNvPr id="8213" name="Text Box 21">
            <a:extLst>
              <a:ext uri="{FF2B5EF4-FFF2-40B4-BE49-F238E27FC236}">
                <a16:creationId xmlns:a16="http://schemas.microsoft.com/office/drawing/2014/main" id="{4E189B04-4D1F-4936-ACDE-ACB819AAEA81}"/>
              </a:ext>
            </a:extLst>
          </p:cNvPr>
          <p:cNvSpPr txBox="1">
            <a:spLocks noChangeArrowheads="1"/>
          </p:cNvSpPr>
          <p:nvPr/>
        </p:nvSpPr>
        <p:spPr bwMode="auto">
          <a:xfrm>
            <a:off x="7086601" y="1227138"/>
            <a:ext cx="14321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i="1">
                <a:solidFill>
                  <a:schemeClr val="tx2"/>
                </a:solidFill>
              </a:rPr>
              <a:t>Allotted Time</a:t>
            </a:r>
          </a:p>
        </p:txBody>
      </p:sp>
      <p:cxnSp>
        <p:nvCxnSpPr>
          <p:cNvPr id="8214" name="AutoShape 22">
            <a:extLst>
              <a:ext uri="{FF2B5EF4-FFF2-40B4-BE49-F238E27FC236}">
                <a16:creationId xmlns:a16="http://schemas.microsoft.com/office/drawing/2014/main" id="{AB7A2488-3841-4769-B647-A21EA6E808D1}"/>
              </a:ext>
            </a:extLst>
          </p:cNvPr>
          <p:cNvCxnSpPr>
            <a:cxnSpLocks noChangeShapeType="1"/>
            <a:stCxn id="8213" idx="1"/>
            <a:endCxn id="8197" idx="0"/>
          </p:cNvCxnSpPr>
          <p:nvPr/>
        </p:nvCxnSpPr>
        <p:spPr bwMode="auto">
          <a:xfrm rot="10800000" flipV="1">
            <a:off x="6705600" y="1411804"/>
            <a:ext cx="381000" cy="601146"/>
          </a:xfrm>
          <a:prstGeom prst="curvedConnector4">
            <a:avLst>
              <a:gd name="adj1" fmla="val 50000"/>
              <a:gd name="adj2" fmla="val 690481"/>
            </a:avLst>
          </a:prstGeom>
          <a:noFill/>
          <a:ln w="19050">
            <a:solidFill>
              <a:schemeClr val="tx1"/>
            </a:solidFill>
            <a:prstDash val="dash"/>
            <a:round/>
            <a:headEnd/>
            <a:tailEnd type="triangle"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215" name="Text Box 23">
            <a:extLst>
              <a:ext uri="{FF2B5EF4-FFF2-40B4-BE49-F238E27FC236}">
                <a16:creationId xmlns:a16="http://schemas.microsoft.com/office/drawing/2014/main" id="{515BC7D4-3906-40A9-A112-35526D796CF3}"/>
              </a:ext>
            </a:extLst>
          </p:cNvPr>
          <p:cNvSpPr txBox="1">
            <a:spLocks noChangeArrowheads="1"/>
          </p:cNvSpPr>
          <p:nvPr/>
        </p:nvSpPr>
        <p:spPr bwMode="auto">
          <a:xfrm>
            <a:off x="2894014" y="4122738"/>
            <a:ext cx="185807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solidFill>
                  <a:schemeClr val="bg2"/>
                </a:solidFill>
              </a:rPr>
              <a:t>(Data Acquisition)</a:t>
            </a:r>
          </a:p>
        </p:txBody>
      </p:sp>
    </p:spTree>
    <p:extLst>
      <p:ext uri="{BB962C8B-B14F-4D97-AF65-F5344CB8AC3E}">
        <p14:creationId xmlns:p14="http://schemas.microsoft.com/office/powerpoint/2010/main" val="1924118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F1ECD-CD51-40F5-BED8-39B3A3E30D6F}"/>
              </a:ext>
            </a:extLst>
          </p:cNvPr>
          <p:cNvSpPr>
            <a:spLocks noGrp="1"/>
          </p:cNvSpPr>
          <p:nvPr>
            <p:ph type="title"/>
          </p:nvPr>
        </p:nvSpPr>
        <p:spPr>
          <a:xfrm>
            <a:off x="4015353" y="0"/>
            <a:ext cx="2044485" cy="1325563"/>
          </a:xfrm>
        </p:spPr>
        <p:txBody>
          <a:bodyPr/>
          <a:lstStyle/>
          <a:p>
            <a:r>
              <a:rPr lang="en-US" dirty="0"/>
              <a:t>Part 1:</a:t>
            </a:r>
          </a:p>
        </p:txBody>
      </p:sp>
      <p:sp>
        <p:nvSpPr>
          <p:cNvPr id="3" name="Title 1">
            <a:extLst>
              <a:ext uri="{FF2B5EF4-FFF2-40B4-BE49-F238E27FC236}">
                <a16:creationId xmlns:a16="http://schemas.microsoft.com/office/drawing/2014/main" id="{B6ACC307-AFC0-4A96-9950-582682EA475C}"/>
              </a:ext>
            </a:extLst>
          </p:cNvPr>
          <p:cNvSpPr txBox="1">
            <a:spLocks/>
          </p:cNvSpPr>
          <p:nvPr/>
        </p:nvSpPr>
        <p:spPr>
          <a:xfrm>
            <a:off x="705173" y="2480187"/>
            <a:ext cx="10159139"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1"/>
                </a:solidFill>
                <a:latin typeface="+mn-lt"/>
                <a:ea typeface="+mj-ea"/>
                <a:cs typeface="+mj-cs"/>
              </a:defRPr>
            </a:lvl1pPr>
          </a:lstStyle>
          <a:p>
            <a:r>
              <a:rPr lang="en-US" sz="2800" dirty="0"/>
              <a:t>Make a direct copy of data. </a:t>
            </a:r>
          </a:p>
          <a:p>
            <a:endParaRPr lang="en-US" sz="2800" dirty="0"/>
          </a:p>
          <a:p>
            <a:r>
              <a:rPr lang="en-US" sz="2800" dirty="0"/>
              <a:t>Examine contents.</a:t>
            </a:r>
          </a:p>
          <a:p>
            <a:endParaRPr lang="en-US" sz="2800" dirty="0"/>
          </a:p>
          <a:p>
            <a:r>
              <a:rPr lang="en-US" sz="2800" dirty="0"/>
              <a:t>Transform all character variables to numeric.</a:t>
            </a:r>
          </a:p>
          <a:p>
            <a:endParaRPr lang="en-US" sz="2800" dirty="0"/>
          </a:p>
          <a:p>
            <a:r>
              <a:rPr lang="en-US" sz="2800" dirty="0"/>
              <a:t>Modify or transform variables based on subject matter knowledge.</a:t>
            </a:r>
          </a:p>
          <a:p>
            <a:endParaRPr lang="en-US" sz="2800" dirty="0"/>
          </a:p>
          <a:p>
            <a:r>
              <a:rPr lang="en-US" sz="2800" dirty="0"/>
              <a:t>Drop variables no longer needed.</a:t>
            </a:r>
          </a:p>
          <a:p>
            <a:endParaRPr lang="en-US" sz="2800" dirty="0"/>
          </a:p>
        </p:txBody>
      </p:sp>
    </p:spTree>
    <p:extLst>
      <p:ext uri="{BB962C8B-B14F-4D97-AF65-F5344CB8AC3E}">
        <p14:creationId xmlns:p14="http://schemas.microsoft.com/office/powerpoint/2010/main" val="3577647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66D82-C9BD-4B9D-9ED9-1995D203BE55}"/>
              </a:ext>
            </a:extLst>
          </p:cNvPr>
          <p:cNvSpPr>
            <a:spLocks noGrp="1"/>
          </p:cNvSpPr>
          <p:nvPr>
            <p:ph type="title"/>
          </p:nvPr>
        </p:nvSpPr>
        <p:spPr/>
        <p:txBody>
          <a:bodyPr/>
          <a:lstStyle/>
          <a:p>
            <a:r>
              <a:rPr lang="en-US" dirty="0"/>
              <a:t>Create a copy of the data set as a first step in creating an analytic file.</a:t>
            </a:r>
          </a:p>
        </p:txBody>
      </p:sp>
      <p:sp>
        <p:nvSpPr>
          <p:cNvPr id="4" name="Rectangle 3">
            <a:extLst>
              <a:ext uri="{FF2B5EF4-FFF2-40B4-BE49-F238E27FC236}">
                <a16:creationId xmlns:a16="http://schemas.microsoft.com/office/drawing/2014/main" id="{1FB6B13E-5109-4226-82C4-08749FB1CBE8}"/>
              </a:ext>
            </a:extLst>
          </p:cNvPr>
          <p:cNvSpPr/>
          <p:nvPr/>
        </p:nvSpPr>
        <p:spPr>
          <a:xfrm>
            <a:off x="612250" y="2039700"/>
            <a:ext cx="10527527" cy="3693319"/>
          </a:xfrm>
          <a:prstGeom prst="rect">
            <a:avLst/>
          </a:prstGeom>
        </p:spPr>
        <p:txBody>
          <a:bodyPr wrap="square">
            <a:spAutoFit/>
          </a:bodyPr>
          <a:lstStyle/>
          <a:p>
            <a:r>
              <a:rPr lang="en-US" sz="2600" dirty="0">
                <a:solidFill>
                  <a:srgbClr val="008000"/>
                </a:solidFill>
                <a:latin typeface="Lucida Console" panose="020B0609040504020204" pitchFamily="49" charset="0"/>
              </a:rPr>
              <a:t>/*</a:t>
            </a:r>
          </a:p>
          <a:p>
            <a:r>
              <a:rPr lang="en-US" sz="2600" dirty="0">
                <a:solidFill>
                  <a:srgbClr val="008000"/>
                </a:solidFill>
                <a:latin typeface="Lucida Console" panose="020B0609040504020204" pitchFamily="49" charset="0"/>
              </a:rPr>
              <a:t>create a new data set chd2018_a</a:t>
            </a:r>
          </a:p>
          <a:p>
            <a:r>
              <a:rPr lang="en-US" sz="2600" dirty="0">
                <a:solidFill>
                  <a:srgbClr val="008000"/>
                </a:solidFill>
                <a:latin typeface="Lucida Console" panose="020B0609040504020204" pitchFamily="49" charset="0"/>
              </a:rPr>
              <a:t>This will eventually be the file used </a:t>
            </a:r>
          </a:p>
          <a:p>
            <a:r>
              <a:rPr lang="en-US" sz="2600" dirty="0">
                <a:solidFill>
                  <a:srgbClr val="008000"/>
                </a:solidFill>
                <a:latin typeface="Lucida Console" panose="020B0609040504020204" pitchFamily="49" charset="0"/>
              </a:rPr>
              <a:t>in analysis</a:t>
            </a:r>
          </a:p>
          <a:p>
            <a:r>
              <a:rPr lang="en-US" sz="2600" dirty="0">
                <a:solidFill>
                  <a:srgbClr val="008000"/>
                </a:solidFill>
                <a:latin typeface="Lucida Console" panose="020B0609040504020204" pitchFamily="49" charset="0"/>
              </a:rPr>
              <a:t>*/</a:t>
            </a:r>
            <a:endParaRPr lang="en-US" sz="2600" dirty="0">
              <a:solidFill>
                <a:srgbClr val="000000"/>
              </a:solidFill>
              <a:latin typeface="Lucida Console" panose="020B0609040504020204" pitchFamily="49" charset="0"/>
            </a:endParaRPr>
          </a:p>
          <a:p>
            <a:r>
              <a:rPr lang="en-US" sz="2600" dirty="0" err="1">
                <a:solidFill>
                  <a:srgbClr val="0000FF"/>
                </a:solidFill>
                <a:latin typeface="Lucida Console" panose="020B0609040504020204" pitchFamily="49" charset="0"/>
              </a:rPr>
              <a:t>libname</a:t>
            </a:r>
            <a:r>
              <a:rPr lang="en-US" sz="2600" dirty="0">
                <a:solidFill>
                  <a:srgbClr val="000000"/>
                </a:solidFill>
                <a:latin typeface="Lucida Console" panose="020B0609040504020204" pitchFamily="49" charset="0"/>
              </a:rPr>
              <a:t> a </a:t>
            </a:r>
            <a:r>
              <a:rPr lang="en-US" sz="2600" dirty="0">
                <a:solidFill>
                  <a:srgbClr val="800080"/>
                </a:solidFill>
                <a:latin typeface="Lucida Console" panose="020B0609040504020204" pitchFamily="49" charset="0"/>
              </a:rPr>
              <a:t>"d:\dropbox\chd2018\_data"</a:t>
            </a:r>
            <a:r>
              <a:rPr lang="en-US" sz="2600" dirty="0">
                <a:solidFill>
                  <a:srgbClr val="000000"/>
                </a:solidFill>
                <a:latin typeface="Lucida Console" panose="020B0609040504020204" pitchFamily="49" charset="0"/>
              </a:rPr>
              <a:t>;</a:t>
            </a:r>
          </a:p>
          <a:p>
            <a:r>
              <a:rPr lang="en-US" sz="2600" b="1" dirty="0">
                <a:solidFill>
                  <a:srgbClr val="000080"/>
                </a:solidFill>
                <a:latin typeface="Lucida Console" panose="020B0609040504020204" pitchFamily="49" charset="0"/>
              </a:rPr>
              <a:t>data</a:t>
            </a:r>
            <a:r>
              <a:rPr lang="en-US" sz="2600" dirty="0">
                <a:solidFill>
                  <a:srgbClr val="000000"/>
                </a:solidFill>
                <a:latin typeface="Lucida Console" panose="020B0609040504020204" pitchFamily="49" charset="0"/>
              </a:rPr>
              <a:t> a.chd2018_a;</a:t>
            </a:r>
          </a:p>
          <a:p>
            <a:r>
              <a:rPr lang="en-US" sz="2600" dirty="0">
                <a:solidFill>
                  <a:srgbClr val="000000"/>
                </a:solidFill>
                <a:latin typeface="Lucida Console" panose="020B0609040504020204" pitchFamily="49" charset="0"/>
              </a:rPr>
              <a:t>	</a:t>
            </a:r>
            <a:r>
              <a:rPr lang="en-US" sz="2600" dirty="0">
                <a:solidFill>
                  <a:srgbClr val="0000FF"/>
                </a:solidFill>
                <a:latin typeface="Lucida Console" panose="020B0609040504020204" pitchFamily="49" charset="0"/>
              </a:rPr>
              <a:t>set</a:t>
            </a:r>
            <a:r>
              <a:rPr lang="en-US" sz="2600" dirty="0">
                <a:solidFill>
                  <a:srgbClr val="000000"/>
                </a:solidFill>
                <a:latin typeface="Lucida Console" panose="020B0609040504020204" pitchFamily="49" charset="0"/>
              </a:rPr>
              <a:t> s5238.chd2018;</a:t>
            </a:r>
          </a:p>
          <a:p>
            <a:r>
              <a:rPr lang="en-US" sz="2600" b="1" dirty="0">
                <a:solidFill>
                  <a:srgbClr val="000080"/>
                </a:solidFill>
                <a:latin typeface="Lucida Console" panose="020B0609040504020204" pitchFamily="49" charset="0"/>
              </a:rPr>
              <a:t>run</a:t>
            </a:r>
            <a:r>
              <a:rPr lang="en-US" sz="2600" dirty="0">
                <a:solidFill>
                  <a:srgbClr val="000000"/>
                </a:solidFill>
                <a:latin typeface="Lucida Console" panose="020B0609040504020204" pitchFamily="49" charset="0"/>
              </a:rPr>
              <a:t>;</a:t>
            </a:r>
            <a:endParaRPr lang="en-US" dirty="0"/>
          </a:p>
        </p:txBody>
      </p:sp>
    </p:spTree>
    <p:extLst>
      <p:ext uri="{BB962C8B-B14F-4D97-AF65-F5344CB8AC3E}">
        <p14:creationId xmlns:p14="http://schemas.microsoft.com/office/powerpoint/2010/main" val="3904687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823F3-C0C8-4A4A-BCA5-0526BB3CA2F0}"/>
              </a:ext>
            </a:extLst>
          </p:cNvPr>
          <p:cNvSpPr>
            <a:spLocks noGrp="1"/>
          </p:cNvSpPr>
          <p:nvPr>
            <p:ph type="title"/>
          </p:nvPr>
        </p:nvSpPr>
        <p:spPr>
          <a:xfrm>
            <a:off x="487725" y="2700450"/>
            <a:ext cx="11178871" cy="1325563"/>
          </a:xfrm>
        </p:spPr>
        <p:txBody>
          <a:bodyPr>
            <a:normAutofit fontScale="90000"/>
          </a:bodyPr>
          <a:lstStyle/>
          <a:p>
            <a:r>
              <a:rPr lang="en-US" dirty="0"/>
              <a:t>What is on the data set?</a:t>
            </a:r>
            <a:br>
              <a:rPr lang="en-US" dirty="0"/>
            </a:br>
            <a:r>
              <a:rPr lang="en-US" dirty="0"/>
              <a:t>What is the dependent (target) variable?</a:t>
            </a:r>
            <a:br>
              <a:rPr lang="en-US" dirty="0"/>
            </a:br>
            <a:r>
              <a:rPr lang="en-US" dirty="0"/>
              <a:t>What are the initial candidate independent variables?</a:t>
            </a:r>
          </a:p>
        </p:txBody>
      </p:sp>
    </p:spTree>
    <p:extLst>
      <p:ext uri="{BB962C8B-B14F-4D97-AF65-F5344CB8AC3E}">
        <p14:creationId xmlns:p14="http://schemas.microsoft.com/office/powerpoint/2010/main" val="558661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EA513-DD4A-4487-8081-813C745ACEBE}"/>
              </a:ext>
            </a:extLst>
          </p:cNvPr>
          <p:cNvSpPr>
            <a:spLocks noGrp="1"/>
          </p:cNvSpPr>
          <p:nvPr>
            <p:ph type="title"/>
          </p:nvPr>
        </p:nvSpPr>
        <p:spPr>
          <a:xfrm>
            <a:off x="644471" y="3154820"/>
            <a:ext cx="10515600" cy="1325563"/>
          </a:xfrm>
        </p:spPr>
        <p:txBody>
          <a:bodyPr>
            <a:normAutofit fontScale="90000"/>
          </a:bodyPr>
          <a:lstStyle/>
          <a:p>
            <a:r>
              <a:rPr lang="en-US" dirty="0"/>
              <a:t>Proc Contents</a:t>
            </a:r>
            <a:br>
              <a:rPr lang="en-US" dirty="0"/>
            </a:br>
            <a:r>
              <a:rPr lang="en-US" dirty="0"/>
              <a:t>Proc </a:t>
            </a:r>
            <a:r>
              <a:rPr lang="en-US" dirty="0" err="1"/>
              <a:t>freq</a:t>
            </a:r>
            <a:r>
              <a:rPr lang="en-US" dirty="0"/>
              <a:t> with </a:t>
            </a:r>
            <a:r>
              <a:rPr lang="en-US" dirty="0" err="1"/>
              <a:t>nlevels</a:t>
            </a:r>
            <a:r>
              <a:rPr lang="en-US" dirty="0"/>
              <a:t> and tables with </a:t>
            </a:r>
            <a:r>
              <a:rPr lang="en-US" dirty="0" err="1"/>
              <a:t>noprint</a:t>
            </a:r>
            <a:r>
              <a:rPr lang="en-US" dirty="0"/>
              <a:t>;</a:t>
            </a:r>
            <a:br>
              <a:rPr lang="en-US" dirty="0"/>
            </a:br>
            <a:r>
              <a:rPr lang="en-US" dirty="0"/>
              <a:t>Proc means for numeric variables</a:t>
            </a:r>
            <a:br>
              <a:rPr lang="en-US" dirty="0"/>
            </a:br>
            <a:r>
              <a:rPr lang="en-US" dirty="0"/>
              <a:t>Proc </a:t>
            </a:r>
            <a:r>
              <a:rPr lang="en-US" dirty="0" err="1"/>
              <a:t>freq</a:t>
            </a:r>
            <a:r>
              <a:rPr lang="en-US" dirty="0"/>
              <a:t> for character variables</a:t>
            </a:r>
            <a:br>
              <a:rPr lang="en-US" dirty="0"/>
            </a:br>
            <a:endParaRPr lang="en-US" dirty="0"/>
          </a:p>
        </p:txBody>
      </p:sp>
      <p:sp>
        <p:nvSpPr>
          <p:cNvPr id="3" name="Title 1">
            <a:extLst>
              <a:ext uri="{FF2B5EF4-FFF2-40B4-BE49-F238E27FC236}">
                <a16:creationId xmlns:a16="http://schemas.microsoft.com/office/drawing/2014/main" id="{E1B02AA9-1562-4A96-A580-F7231D01EB06}"/>
              </a:ext>
            </a:extLst>
          </p:cNvPr>
          <p:cNvSpPr txBox="1">
            <a:spLocks/>
          </p:cNvSpPr>
          <p:nvPr/>
        </p:nvSpPr>
        <p:spPr>
          <a:xfrm>
            <a:off x="1269569" y="347044"/>
            <a:ext cx="10515600"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b="1" kern="1200">
                <a:solidFill>
                  <a:schemeClr val="tx1"/>
                </a:solidFill>
                <a:latin typeface="+mn-lt"/>
                <a:ea typeface="+mj-ea"/>
                <a:cs typeface="+mj-cs"/>
              </a:defRPr>
            </a:lvl1pPr>
          </a:lstStyle>
          <a:p>
            <a:r>
              <a:rPr lang="en-US" dirty="0"/>
              <a:t>Figure out what is on the data set.</a:t>
            </a:r>
            <a:br>
              <a:rPr lang="en-US" dirty="0"/>
            </a:br>
            <a:endParaRPr lang="en-US" dirty="0"/>
          </a:p>
        </p:txBody>
      </p:sp>
    </p:spTree>
    <p:extLst>
      <p:ext uri="{BB962C8B-B14F-4D97-AF65-F5344CB8AC3E}">
        <p14:creationId xmlns:p14="http://schemas.microsoft.com/office/powerpoint/2010/main" val="15054327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907</TotalTime>
  <Words>877</Words>
  <Application>Microsoft Office PowerPoint</Application>
  <PresentationFormat>Widescreen</PresentationFormat>
  <Paragraphs>225</Paragraphs>
  <Slides>34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34</vt:i4>
      </vt:variant>
    </vt:vector>
  </HeadingPairs>
  <TitlesOfParts>
    <vt:vector size="40" baseType="lpstr">
      <vt:lpstr>Arial</vt:lpstr>
      <vt:lpstr>Calibri</vt:lpstr>
      <vt:lpstr>Lucida Console</vt:lpstr>
      <vt:lpstr>Times New Roman</vt:lpstr>
      <vt:lpstr>Office Theme</vt:lpstr>
      <vt:lpstr>Equation</vt:lpstr>
      <vt:lpstr>Pre-processing – Part 1</vt:lpstr>
      <vt:lpstr>Pre-processing – create a new data set with the dependent and candidate independent variables to be used in the analysis. </vt:lpstr>
      <vt:lpstr>Data wrangling, data munging </vt:lpstr>
      <vt:lpstr>Data wrangling, sometimes referred to as data munging, is the process of transforming and mapping data from one "raw" data form into another format with the intent of making it more appropriate and valuable for a variety of downstream purposes such as analytics.</vt:lpstr>
      <vt:lpstr>Analysis Time Line</vt:lpstr>
      <vt:lpstr>Part 1:</vt:lpstr>
      <vt:lpstr>Create a copy of the data set as a first step in creating an analytic file.</vt:lpstr>
      <vt:lpstr>What is on the data set? What is the dependent (target) variable? What are the initial candidate independent variables?</vt:lpstr>
      <vt:lpstr>Proc Contents Proc freq with nlevels and tables with noprint; Proc means for numeric variables Proc freq for character variables </vt:lpstr>
      <vt:lpstr>Proc Contents, chd2018_a</vt:lpstr>
      <vt:lpstr>PowerPoint Presentation</vt:lpstr>
      <vt:lpstr>Number of unique values for each variable</vt:lpstr>
      <vt:lpstr>Number of unique values for each variable</vt:lpstr>
      <vt:lpstr>PowerPoint Presentation</vt:lpstr>
      <vt:lpstr>Examine numeric variables.</vt:lpstr>
      <vt:lpstr>An aside -- The clearall macro</vt:lpstr>
      <vt:lpstr>mautosource option</vt:lpstr>
      <vt:lpstr>autoexec.sas file </vt:lpstr>
      <vt:lpstr>My Autoexec.sas File (in my “home” directory c:\users\dan)</vt:lpstr>
      <vt:lpstr>dlmauto.sas (partial)</vt:lpstr>
      <vt:lpstr>PowerPoint Presentation</vt:lpstr>
      <vt:lpstr>Examine the coding of character variables</vt:lpstr>
      <vt:lpstr>If lots of char variables, an easier way using SQL</vt:lpstr>
      <vt:lpstr>PowerPoint Presentation</vt:lpstr>
      <vt:lpstr>Change character variables to numeric.</vt:lpstr>
      <vt:lpstr>Changes in the original data are made: For statistical reasons For subject matter reasons.</vt:lpstr>
      <vt:lpstr>Intra-individual variability</vt:lpstr>
      <vt:lpstr>PowerPoint Presentation</vt:lpstr>
      <vt:lpstr>PowerPoint Presentation</vt:lpstr>
      <vt:lpstr>The problem of standardizing for height.</vt:lpstr>
      <vt:lpstr>Weight and height are usually combined into a single measure: body mass index</vt:lpstr>
      <vt:lpstr>PowerPoint Presentation</vt:lpstr>
      <vt:lpstr>Create a standardized fvc</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McGee</dc:creator>
  <cp:lastModifiedBy>Dan McGee</cp:lastModifiedBy>
  <cp:revision>39</cp:revision>
  <dcterms:created xsi:type="dcterms:W3CDTF">2018-03-02T15:45:04Z</dcterms:created>
  <dcterms:modified xsi:type="dcterms:W3CDTF">2018-04-26T19:55:34Z</dcterms:modified>
</cp:coreProperties>
</file>