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3"/>
  </p:notesMasterIdLst>
  <p:sldIdLst>
    <p:sldId id="310" r:id="rId2"/>
    <p:sldId id="309" r:id="rId3"/>
    <p:sldId id="258" r:id="rId4"/>
    <p:sldId id="287" r:id="rId5"/>
    <p:sldId id="268" r:id="rId6"/>
    <p:sldId id="283" r:id="rId7"/>
    <p:sldId id="295" r:id="rId8"/>
    <p:sldId id="260" r:id="rId9"/>
    <p:sldId id="296" r:id="rId10"/>
    <p:sldId id="271" r:id="rId11"/>
    <p:sldId id="272" r:id="rId12"/>
    <p:sldId id="273" r:id="rId13"/>
    <p:sldId id="300" r:id="rId14"/>
    <p:sldId id="274" r:id="rId15"/>
    <p:sldId id="288" r:id="rId16"/>
    <p:sldId id="284" r:id="rId17"/>
    <p:sldId id="285" r:id="rId18"/>
    <p:sldId id="289" r:id="rId19"/>
    <p:sldId id="291" r:id="rId20"/>
    <p:sldId id="292" r:id="rId21"/>
    <p:sldId id="293" r:id="rId22"/>
    <p:sldId id="294" r:id="rId23"/>
    <p:sldId id="299" r:id="rId24"/>
    <p:sldId id="301" r:id="rId25"/>
    <p:sldId id="303" r:id="rId26"/>
    <p:sldId id="304" r:id="rId27"/>
    <p:sldId id="305" r:id="rId28"/>
    <p:sldId id="302" r:id="rId29"/>
    <p:sldId id="306" r:id="rId30"/>
    <p:sldId id="307" r:id="rId31"/>
    <p:sldId id="308"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20" d="100"/>
          <a:sy n="120" d="100"/>
        </p:scale>
        <p:origin x="234" y="90"/>
      </p:cViewPr>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image" Target="../media/image3.wmf"/><Relationship Id="rId1" Type="http://schemas.openxmlformats.org/officeDocument/2006/relationships/image" Target="../media/image2.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5722496-62A6-4EE4-BA7D-64081A9CF837}" type="datetimeFigureOut">
              <a:rPr lang="en-US" smtClean="0"/>
              <a:t>4/30/2018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2649613-CF33-4832-9BFA-E9654241C0BE}" type="slidenum">
              <a:rPr lang="en-US" smtClean="0"/>
              <a:t>‹#›</a:t>
            </a:fld>
            <a:endParaRPr lang="en-US"/>
          </a:p>
        </p:txBody>
      </p:sp>
    </p:spTree>
    <p:extLst>
      <p:ext uri="{BB962C8B-B14F-4D97-AF65-F5344CB8AC3E}">
        <p14:creationId xmlns:p14="http://schemas.microsoft.com/office/powerpoint/2010/main" val="12180116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66AE9EE-695A-49E8-BDA4-0ED2172BBBED}" type="datetime1">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13286013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DBB31C9-F058-406D-B2C5-E0EA53602019}" type="datetime1">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36701117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4B9C2B3-D476-4FC8-A05F-74A50F3E24BA}" type="datetime1">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2521836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9CBD7E3-B9EB-4ADF-AD73-C0053A14D3EC}" type="datetime1">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3337828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89BD06BE-E886-47B1-AF2C-FAED817FC619}" type="datetime1">
              <a:rPr lang="en-US" smtClean="0"/>
              <a:t>4/30/2018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4708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47B23D-3F19-4E54-949D-6C33ED8C6EC5}" type="datetime1">
              <a:rPr lang="en-US" smtClean="0"/>
              <a:t>4/30/2018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21671402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0D4E08D-EBCE-4F84-85F2-CB50FEBB23F6}" type="datetime1">
              <a:rPr lang="en-US" smtClean="0"/>
              <a:t>4/30/2018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12445907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Date Placeholder 5"/>
          <p:cNvSpPr>
            <a:spLocks noGrp="1"/>
          </p:cNvSpPr>
          <p:nvPr>
            <p:ph type="dt" sz="half" idx="10"/>
          </p:nvPr>
        </p:nvSpPr>
        <p:spPr/>
        <p:txBody>
          <a:bodyPr/>
          <a:lstStyle/>
          <a:p>
            <a:fld id="{F654E0C1-14DD-48E3-B94D-2A459004F877}" type="datetime1">
              <a:rPr lang="en-US" smtClean="0"/>
              <a:t>4/30/2018</a:t>
            </a:fld>
            <a:endParaRPr lang="en-US"/>
          </a:p>
        </p:txBody>
      </p:sp>
      <p:sp>
        <p:nvSpPr>
          <p:cNvPr id="7" name="Footer Placeholder 6"/>
          <p:cNvSpPr>
            <a:spLocks noGrp="1"/>
          </p:cNvSpPr>
          <p:nvPr>
            <p:ph type="ftr" sz="quarter" idx="11"/>
          </p:nvPr>
        </p:nvSpPr>
        <p:spPr/>
        <p:txBody>
          <a:bodyPr/>
          <a:lstStyle/>
          <a:p>
            <a:endParaRPr lang="en-US"/>
          </a:p>
        </p:txBody>
      </p:sp>
      <p:sp>
        <p:nvSpPr>
          <p:cNvPr id="8" name="Slide Number Placeholder 7"/>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15935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E5A62C-4FEE-426B-93B9-71A34AE8B0C8}" type="datetime1">
              <a:rPr lang="en-US" smtClean="0"/>
              <a:t>4/30/2018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930173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56D356C3-5D5E-4918-AA44-425E00684272}" type="datetime1">
              <a:rPr lang="en-US" smtClean="0"/>
              <a:t>4/30/2018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41358040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FCB7854-51EF-488C-8EAF-5A5F4E7ABB29}" type="datetime1">
              <a:rPr lang="en-US" smtClean="0"/>
              <a:t>4/30/2018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731BE5-4A32-47AB-B9AD-CE4FD7485A4A}" type="slidenum">
              <a:rPr lang="en-US" smtClean="0"/>
              <a:t>‹#›</a:t>
            </a:fld>
            <a:endParaRPr lang="en-US"/>
          </a:p>
        </p:txBody>
      </p:sp>
    </p:spTree>
    <p:extLst>
      <p:ext uri="{BB962C8B-B14F-4D97-AF65-F5344CB8AC3E}">
        <p14:creationId xmlns:p14="http://schemas.microsoft.com/office/powerpoint/2010/main" val="1215315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95AE4FA-7ECB-4C55-A98A-623F99C39B6E}" type="datetime1">
              <a:rPr lang="en-US" smtClean="0"/>
              <a:t>4/30/2018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731BE5-4A32-47AB-B9AD-CE4FD7485A4A}" type="slidenum">
              <a:rPr lang="en-US" smtClean="0"/>
              <a:t>‹#›</a:t>
            </a:fld>
            <a:endParaRPr lang="en-US"/>
          </a:p>
        </p:txBody>
      </p:sp>
    </p:spTree>
    <p:extLst>
      <p:ext uri="{BB962C8B-B14F-4D97-AF65-F5344CB8AC3E}">
        <p14:creationId xmlns:p14="http://schemas.microsoft.com/office/powerpoint/2010/main" val="42241837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6.xml"/><Relationship Id="rId1" Type="http://schemas.openxmlformats.org/officeDocument/2006/relationships/vmlDrawing" Target="../drawings/vmlDrawing1.vml"/><Relationship Id="rId4" Type="http://schemas.openxmlformats.org/officeDocument/2006/relationships/image" Target="../media/image1.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8" Type="http://schemas.openxmlformats.org/officeDocument/2006/relationships/image" Target="../media/image4.wmf"/><Relationship Id="rId3" Type="http://schemas.openxmlformats.org/officeDocument/2006/relationships/oleObject" Target="../embeddings/oleObject2.bin"/><Relationship Id="rId7" Type="http://schemas.openxmlformats.org/officeDocument/2006/relationships/oleObject" Target="../embeddings/oleObject4.bin"/><Relationship Id="rId2" Type="http://schemas.openxmlformats.org/officeDocument/2006/relationships/slideLayout" Target="../slideLayouts/slideLayout6.xml"/><Relationship Id="rId1" Type="http://schemas.openxmlformats.org/officeDocument/2006/relationships/vmlDrawing" Target="../drawings/vmlDrawing2.vml"/><Relationship Id="rId6" Type="http://schemas.openxmlformats.org/officeDocument/2006/relationships/image" Target="../media/image3.wmf"/><Relationship Id="rId5" Type="http://schemas.openxmlformats.org/officeDocument/2006/relationships/oleObject" Target="../embeddings/oleObject3.bin"/><Relationship Id="rId4" Type="http://schemas.openxmlformats.org/officeDocument/2006/relationships/image" Target="../media/image2.wmf"/></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C36FFE-4223-41AB-A90C-BE4D38D4DFD7}"/>
              </a:ext>
            </a:extLst>
          </p:cNvPr>
          <p:cNvSpPr>
            <a:spLocks noGrp="1"/>
          </p:cNvSpPr>
          <p:nvPr>
            <p:ph type="title"/>
          </p:nvPr>
        </p:nvSpPr>
        <p:spPr/>
        <p:txBody>
          <a:bodyPr/>
          <a:lstStyle/>
          <a:p>
            <a:r>
              <a:rPr lang="en-US" dirty="0"/>
              <a:t>Preprocessing, Part 2</a:t>
            </a:r>
          </a:p>
        </p:txBody>
      </p:sp>
      <p:sp>
        <p:nvSpPr>
          <p:cNvPr id="3" name="TextBox 2">
            <a:extLst>
              <a:ext uri="{FF2B5EF4-FFF2-40B4-BE49-F238E27FC236}">
                <a16:creationId xmlns:a16="http://schemas.microsoft.com/office/drawing/2014/main" id="{5E7B8742-EDFC-4233-B9DE-A5074E1556D6}"/>
              </a:ext>
            </a:extLst>
          </p:cNvPr>
          <p:cNvSpPr txBox="1"/>
          <p:nvPr/>
        </p:nvSpPr>
        <p:spPr>
          <a:xfrm>
            <a:off x="916058" y="1930986"/>
            <a:ext cx="5613486" cy="1569660"/>
          </a:xfrm>
          <a:prstGeom prst="rect">
            <a:avLst/>
          </a:prstGeom>
          <a:noFill/>
        </p:spPr>
        <p:txBody>
          <a:bodyPr wrap="square" rtlCol="0">
            <a:spAutoFit/>
          </a:bodyPr>
          <a:lstStyle/>
          <a:p>
            <a:r>
              <a:rPr lang="en-US" sz="2400" dirty="0"/>
              <a:t>Missing Data</a:t>
            </a:r>
          </a:p>
          <a:p>
            <a:r>
              <a:rPr lang="en-US" sz="2400" dirty="0"/>
              <a:t>Multi-collinearity</a:t>
            </a:r>
          </a:p>
          <a:p>
            <a:r>
              <a:rPr lang="en-US" sz="2400" dirty="0"/>
              <a:t>Complete Separation</a:t>
            </a:r>
          </a:p>
          <a:p>
            <a:r>
              <a:rPr lang="en-US" sz="2400" dirty="0"/>
              <a:t>Quasi-Complete Separation</a:t>
            </a:r>
          </a:p>
        </p:txBody>
      </p:sp>
      <p:sp>
        <p:nvSpPr>
          <p:cNvPr id="4" name="Slide Number Placeholder 3">
            <a:extLst>
              <a:ext uri="{FF2B5EF4-FFF2-40B4-BE49-F238E27FC236}">
                <a16:creationId xmlns:a16="http://schemas.microsoft.com/office/drawing/2014/main" id="{910C346A-0011-496B-A960-B3164C86C94F}"/>
              </a:ext>
            </a:extLst>
          </p:cNvPr>
          <p:cNvSpPr>
            <a:spLocks noGrp="1"/>
          </p:cNvSpPr>
          <p:nvPr>
            <p:ph type="sldNum" sz="quarter" idx="12"/>
          </p:nvPr>
        </p:nvSpPr>
        <p:spPr/>
        <p:txBody>
          <a:bodyPr/>
          <a:lstStyle/>
          <a:p>
            <a:fld id="{A1731BE5-4A32-47AB-B9AD-CE4FD7485A4A}" type="slidenum">
              <a:rPr lang="en-US" smtClean="0"/>
              <a:t>1</a:t>
            </a:fld>
            <a:endParaRPr lang="en-US"/>
          </a:p>
        </p:txBody>
      </p:sp>
    </p:spTree>
    <p:extLst>
      <p:ext uri="{BB962C8B-B14F-4D97-AF65-F5344CB8AC3E}">
        <p14:creationId xmlns:p14="http://schemas.microsoft.com/office/powerpoint/2010/main" val="146518866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ChangeArrowheads="1"/>
          </p:cNvSpPr>
          <p:nvPr/>
        </p:nvSpPr>
        <p:spPr bwMode="auto">
          <a:xfrm>
            <a:off x="284480" y="2652544"/>
            <a:ext cx="11069320"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28600" algn="l"/>
              </a:tabLst>
              <a:defRPr>
                <a:solidFill>
                  <a:schemeClr val="tx1"/>
                </a:solidFill>
                <a:latin typeface="Arial" panose="020B0604020202020204" pitchFamily="34" charset="0"/>
              </a:defRPr>
            </a:lvl1pPr>
            <a:lvl2pPr eaLnBrk="0" fontAlgn="base" hangingPunct="0">
              <a:spcBef>
                <a:spcPct val="0"/>
              </a:spcBef>
              <a:spcAft>
                <a:spcPct val="0"/>
              </a:spcAft>
              <a:tabLst>
                <a:tab pos="228600" algn="l"/>
              </a:tabLst>
              <a:defRPr>
                <a:solidFill>
                  <a:schemeClr val="tx1"/>
                </a:solidFill>
                <a:latin typeface="Arial" panose="020B0604020202020204" pitchFamily="34" charset="0"/>
              </a:defRPr>
            </a:lvl2pPr>
            <a:lvl3pPr eaLnBrk="0" fontAlgn="base" hangingPunct="0">
              <a:spcBef>
                <a:spcPct val="0"/>
              </a:spcBef>
              <a:spcAft>
                <a:spcPct val="0"/>
              </a:spcAft>
              <a:tabLst>
                <a:tab pos="228600" algn="l"/>
              </a:tabLst>
              <a:defRPr>
                <a:solidFill>
                  <a:schemeClr val="tx1"/>
                </a:solidFill>
                <a:latin typeface="Arial" panose="020B0604020202020204" pitchFamily="34" charset="0"/>
              </a:defRPr>
            </a:lvl3pPr>
            <a:lvl4pPr eaLnBrk="0" fontAlgn="base" hangingPunct="0">
              <a:spcBef>
                <a:spcPct val="0"/>
              </a:spcBef>
              <a:spcAft>
                <a:spcPct val="0"/>
              </a:spcAft>
              <a:tabLst>
                <a:tab pos="228600" algn="l"/>
              </a:tabLst>
              <a:defRPr>
                <a:solidFill>
                  <a:schemeClr val="tx1"/>
                </a:solidFill>
                <a:latin typeface="Arial" panose="020B0604020202020204" pitchFamily="34" charset="0"/>
              </a:defRPr>
            </a:lvl4pPr>
            <a:lvl5pPr eaLnBrk="0" fontAlgn="base" hangingPunct="0">
              <a:spcBef>
                <a:spcPct val="0"/>
              </a:spcBef>
              <a:spcAft>
                <a:spcPct val="0"/>
              </a:spcAft>
              <a:tabLst>
                <a:tab pos="228600" algn="l"/>
              </a:tabLst>
              <a:defRPr>
                <a:solidFill>
                  <a:schemeClr val="tx1"/>
                </a:solidFill>
                <a:latin typeface="Arial" panose="020B0604020202020204" pitchFamily="34" charset="0"/>
              </a:defRPr>
            </a:lvl5pPr>
            <a:lvl6pPr eaLnBrk="0" fontAlgn="base" hangingPunct="0">
              <a:spcBef>
                <a:spcPct val="0"/>
              </a:spcBef>
              <a:spcAft>
                <a:spcPct val="0"/>
              </a:spcAft>
              <a:tabLst>
                <a:tab pos="228600" algn="l"/>
              </a:tabLst>
              <a:defRPr>
                <a:solidFill>
                  <a:schemeClr val="tx1"/>
                </a:solidFill>
                <a:latin typeface="Arial" panose="020B0604020202020204" pitchFamily="34" charset="0"/>
              </a:defRPr>
            </a:lvl6pPr>
            <a:lvl7pPr eaLnBrk="0" fontAlgn="base" hangingPunct="0">
              <a:spcBef>
                <a:spcPct val="0"/>
              </a:spcBef>
              <a:spcAft>
                <a:spcPct val="0"/>
              </a:spcAft>
              <a:tabLst>
                <a:tab pos="228600" algn="l"/>
              </a:tabLst>
              <a:defRPr>
                <a:solidFill>
                  <a:schemeClr val="tx1"/>
                </a:solidFill>
                <a:latin typeface="Arial" panose="020B0604020202020204" pitchFamily="34" charset="0"/>
              </a:defRPr>
            </a:lvl7pPr>
            <a:lvl8pPr eaLnBrk="0" fontAlgn="base" hangingPunct="0">
              <a:spcBef>
                <a:spcPct val="0"/>
              </a:spcBef>
              <a:spcAft>
                <a:spcPct val="0"/>
              </a:spcAft>
              <a:tabLst>
                <a:tab pos="228600" algn="l"/>
              </a:tabLst>
              <a:defRPr>
                <a:solidFill>
                  <a:schemeClr val="tx1"/>
                </a:solidFill>
                <a:latin typeface="Arial" panose="020B0604020202020204" pitchFamily="34" charset="0"/>
              </a:defRPr>
            </a:lvl8pPr>
            <a:lvl9pPr eaLnBrk="0" fontAlgn="base" hangingPunct="0">
              <a:spcBef>
                <a:spcPct val="0"/>
              </a:spcBef>
              <a:spcAft>
                <a:spcPct val="0"/>
              </a:spcAft>
              <a:tabLst>
                <a:tab pos="2286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228600" algn="l"/>
              </a:tabLst>
            </a:pPr>
            <a:r>
              <a:rPr kumimoji="0" lang="en-US"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Create missing indicators and treat them as new input variables in the analysis.</a:t>
            </a:r>
          </a:p>
          <a:p>
            <a:pPr marL="0" marR="0" lvl="0" indent="0" algn="l" defTabSz="914400" rtl="0" eaLnBrk="0" fontAlgn="base" latinLnBrk="0" hangingPunct="0">
              <a:lnSpc>
                <a:spcPct val="100000"/>
              </a:lnSpc>
              <a:spcBef>
                <a:spcPct val="0"/>
              </a:spcBef>
              <a:spcAft>
                <a:spcPct val="0"/>
              </a:spcAft>
              <a:buClrTx/>
              <a:buSzTx/>
              <a:tabLst>
                <a:tab pos="228600" algn="l"/>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tabLst>
                <a:tab pos="228600" algn="l"/>
              </a:tabLst>
            </a:pPr>
            <a:r>
              <a:rPr kumimoji="0" lang="en-US"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Use median imputation (perhaps stratified) for numeric inputs. Fill the missing value of </a:t>
            </a:r>
            <a:r>
              <a:rPr kumimoji="0" lang="en-US" altLang="en-US" sz="2400" b="0" i="1" u="none" strike="noStrike" cap="none" normalizeH="0" baseline="0" dirty="0" err="1">
                <a:ln>
                  <a:noFill/>
                </a:ln>
                <a:solidFill>
                  <a:schemeClr val="tx1"/>
                </a:solidFill>
                <a:effectLst/>
                <a:latin typeface="Arial" panose="020B0604020202020204" pitchFamily="34" charset="0"/>
                <a:ea typeface="Times New Roman" panose="02020603050405020304" pitchFamily="18" charset="0"/>
              </a:rPr>
              <a:t>x</a:t>
            </a:r>
            <a:r>
              <a:rPr kumimoji="0" lang="en-US" altLang="en-US" sz="2400" b="0" i="1" u="none" strike="noStrike" cap="none" normalizeH="0" baseline="-30000" dirty="0" err="1">
                <a:ln>
                  <a:noFill/>
                </a:ln>
                <a:solidFill>
                  <a:schemeClr val="tx1"/>
                </a:solidFill>
                <a:effectLst/>
                <a:latin typeface="Arial" panose="020B0604020202020204" pitchFamily="34" charset="0"/>
                <a:ea typeface="Times New Roman" panose="02020603050405020304" pitchFamily="18" charset="0"/>
              </a:rPr>
              <a:t>j</a:t>
            </a:r>
            <a:r>
              <a:rPr kumimoji="0" lang="en-US" altLang="en-US" sz="24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rPr>
              <a:t> with the median of the complete cases for that variable. </a:t>
            </a:r>
          </a:p>
          <a:p>
            <a:pPr marL="0" marR="0" lvl="0" indent="0" algn="l" defTabSz="914400" rtl="0" eaLnBrk="0" fontAlgn="base" latinLnBrk="0" hangingPunct="0">
              <a:lnSpc>
                <a:spcPct val="100000"/>
              </a:lnSpc>
              <a:spcBef>
                <a:spcPct val="0"/>
              </a:spcBef>
              <a:spcAft>
                <a:spcPct val="0"/>
              </a:spcAft>
              <a:buClrTx/>
              <a:buSzTx/>
              <a:tabLst>
                <a:tab pos="228600" algn="l"/>
              </a:tabLst>
            </a:pPr>
            <a:endParaRPr kumimoji="0" lang="en-US" altLang="en-US" sz="2400" b="0" i="0" u="none" strike="noStrike" cap="none" normalizeH="0" baseline="0" dirty="0">
              <a:ln>
                <a:noFill/>
              </a:ln>
              <a:solidFill>
                <a:schemeClr val="tx1"/>
              </a:solidFill>
              <a:effectLst/>
              <a:latin typeface="Arial" panose="020B0604020202020204" pitchFamily="34" charset="0"/>
            </a:endParaRPr>
          </a:p>
        </p:txBody>
      </p:sp>
      <p:sp>
        <p:nvSpPr>
          <p:cNvPr id="3" name="Title 2"/>
          <p:cNvSpPr>
            <a:spLocks noGrp="1"/>
          </p:cNvSpPr>
          <p:nvPr>
            <p:ph type="title"/>
          </p:nvPr>
        </p:nvSpPr>
        <p:spPr>
          <a:xfrm>
            <a:off x="284480" y="0"/>
            <a:ext cx="11246259" cy="1325563"/>
          </a:xfrm>
        </p:spPr>
        <p:txBody>
          <a:bodyPr>
            <a:normAutofit/>
          </a:bodyPr>
          <a:lstStyle/>
          <a:p>
            <a:r>
              <a:rPr lang="en-US" altLang="en-US" dirty="0">
                <a:latin typeface="Arial" panose="020B0604020202020204" pitchFamily="34" charset="0"/>
                <a:ea typeface="Times New Roman" panose="02020603050405020304" pitchFamily="18" charset="0"/>
              </a:rPr>
              <a:t>A simple strategy for continuous predictors.</a:t>
            </a:r>
            <a:endParaRPr lang="en-US" dirty="0"/>
          </a:p>
        </p:txBody>
      </p:sp>
      <p:sp>
        <p:nvSpPr>
          <p:cNvPr id="4" name="Slide Number Placeholder 3">
            <a:extLst>
              <a:ext uri="{FF2B5EF4-FFF2-40B4-BE49-F238E27FC236}">
                <a16:creationId xmlns:a16="http://schemas.microsoft.com/office/drawing/2014/main" id="{61031F52-0DD6-4027-AEB2-B358E60C63F9}"/>
              </a:ext>
            </a:extLst>
          </p:cNvPr>
          <p:cNvSpPr>
            <a:spLocks noGrp="1"/>
          </p:cNvSpPr>
          <p:nvPr>
            <p:ph type="sldNum" sz="quarter" idx="12"/>
          </p:nvPr>
        </p:nvSpPr>
        <p:spPr/>
        <p:txBody>
          <a:bodyPr/>
          <a:lstStyle/>
          <a:p>
            <a:fld id="{A1731BE5-4A32-47AB-B9AD-CE4FD7485A4A}" type="slidenum">
              <a:rPr lang="en-US" smtClean="0"/>
              <a:t>10</a:t>
            </a:fld>
            <a:endParaRPr lang="en-US"/>
          </a:p>
        </p:txBody>
      </p:sp>
    </p:spTree>
    <p:extLst>
      <p:ext uri="{BB962C8B-B14F-4D97-AF65-F5344CB8AC3E}">
        <p14:creationId xmlns:p14="http://schemas.microsoft.com/office/powerpoint/2010/main" val="4274428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19880" y="0"/>
            <a:ext cx="4079240" cy="1325563"/>
          </a:xfrm>
        </p:spPr>
        <p:txBody>
          <a:bodyPr/>
          <a:lstStyle/>
          <a:p>
            <a:r>
              <a:rPr lang="en-US" dirty="0"/>
              <a:t>Some caveats</a:t>
            </a:r>
          </a:p>
        </p:txBody>
      </p:sp>
      <p:sp>
        <p:nvSpPr>
          <p:cNvPr id="3" name="Rectangle 2"/>
          <p:cNvSpPr/>
          <p:nvPr/>
        </p:nvSpPr>
        <p:spPr>
          <a:xfrm>
            <a:off x="345440" y="1533798"/>
            <a:ext cx="11480800" cy="1800493"/>
          </a:xfrm>
          <a:prstGeom prst="rect">
            <a:avLst/>
          </a:prstGeom>
        </p:spPr>
        <p:txBody>
          <a:bodyPr wrap="square">
            <a:spAutoFit/>
          </a:bodyPr>
          <a:lstStyle/>
          <a:p>
            <a:pPr>
              <a:spcBef>
                <a:spcPts val="600"/>
              </a:spcBef>
              <a:spcAft>
                <a:spcPts val="300"/>
              </a:spcAft>
            </a:pPr>
            <a:r>
              <a:rPr lang="en-US" sz="2400" kern="800" dirty="0">
                <a:latin typeface="Arial" panose="020B0604020202020204" pitchFamily="34" charset="0"/>
                <a:ea typeface="Times New Roman" panose="02020603050405020304" pitchFamily="18" charset="0"/>
                <a:cs typeface="Arial" panose="020B0604020202020204" pitchFamily="34" charset="0"/>
              </a:rPr>
              <a:t>If a very large percentage of values are missing (&gt;50%)  -- omit it from the analysis. </a:t>
            </a:r>
          </a:p>
          <a:p>
            <a:pPr>
              <a:spcBef>
                <a:spcPts val="600"/>
              </a:spcBef>
              <a:spcAft>
                <a:spcPts val="300"/>
              </a:spcAft>
            </a:pPr>
            <a:endParaRPr lang="en-US" sz="2400" kern="800" dirty="0">
              <a:latin typeface="Arial" panose="020B0604020202020204" pitchFamily="34" charset="0"/>
              <a:ea typeface="Times New Roman" panose="02020603050405020304" pitchFamily="18" charset="0"/>
              <a:cs typeface="Arial" panose="020B0604020202020204" pitchFamily="34" charset="0"/>
            </a:endParaRPr>
          </a:p>
          <a:p>
            <a:pPr>
              <a:spcBef>
                <a:spcPts val="600"/>
              </a:spcBef>
              <a:spcAft>
                <a:spcPts val="300"/>
              </a:spcAft>
            </a:pPr>
            <a:r>
              <a:rPr lang="en-US" sz="2400" kern="800" dirty="0">
                <a:latin typeface="Arial" panose="020B0604020202020204" pitchFamily="34" charset="0"/>
                <a:ea typeface="Times New Roman" panose="02020603050405020304" pitchFamily="18" charset="0"/>
                <a:cs typeface="Arial" panose="020B0604020202020204" pitchFamily="34" charset="0"/>
              </a:rPr>
              <a:t>If a very small percentage of the values are missing (&lt;1%), then the missing indicator is of little value.</a:t>
            </a:r>
            <a:endParaRPr lang="en-US" sz="2400" kern="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4" name="Slide Number Placeholder 3">
            <a:extLst>
              <a:ext uri="{FF2B5EF4-FFF2-40B4-BE49-F238E27FC236}">
                <a16:creationId xmlns:a16="http://schemas.microsoft.com/office/drawing/2014/main" id="{6BD24D17-4F2E-4F68-95F3-5F2BF17B782F}"/>
              </a:ext>
            </a:extLst>
          </p:cNvPr>
          <p:cNvSpPr>
            <a:spLocks noGrp="1"/>
          </p:cNvSpPr>
          <p:nvPr>
            <p:ph type="sldNum" sz="quarter" idx="12"/>
          </p:nvPr>
        </p:nvSpPr>
        <p:spPr/>
        <p:txBody>
          <a:bodyPr/>
          <a:lstStyle/>
          <a:p>
            <a:fld id="{A1731BE5-4A32-47AB-B9AD-CE4FD7485A4A}" type="slidenum">
              <a:rPr lang="en-US" smtClean="0"/>
              <a:t>11</a:t>
            </a:fld>
            <a:endParaRPr lang="en-US"/>
          </a:p>
        </p:txBody>
      </p:sp>
    </p:spTree>
    <p:extLst>
      <p:ext uri="{BB962C8B-B14F-4D97-AF65-F5344CB8AC3E}">
        <p14:creationId xmlns:p14="http://schemas.microsoft.com/office/powerpoint/2010/main" val="19927340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45440" y="1459320"/>
            <a:ext cx="10952480" cy="2423740"/>
          </a:xfrm>
          <a:prstGeom prst="rect">
            <a:avLst/>
          </a:prstGeom>
        </p:spPr>
        <p:txBody>
          <a:bodyPr wrap="square">
            <a:spAutoFit/>
          </a:bodyPr>
          <a:lstStyle/>
          <a:p>
            <a:pPr>
              <a:spcBef>
                <a:spcPts val="600"/>
              </a:spcBef>
              <a:spcAft>
                <a:spcPts val="300"/>
              </a:spcAft>
            </a:pPr>
            <a:r>
              <a:rPr lang="en-US" sz="2400" kern="800" dirty="0">
                <a:latin typeface="Arial" panose="020B0604020202020204" pitchFamily="34" charset="0"/>
                <a:ea typeface="Times New Roman" panose="02020603050405020304" pitchFamily="18" charset="0"/>
                <a:cs typeface="Arial" panose="020B0604020202020204" pitchFamily="34" charset="0"/>
              </a:rPr>
              <a:t>This strategy satisfies two of the most important considerations in predictive modeling: efficient </a:t>
            </a:r>
            <a:r>
              <a:rPr lang="en-US" sz="2400" kern="800" dirty="0" err="1">
                <a:latin typeface="Arial" panose="020B0604020202020204" pitchFamily="34" charset="0"/>
                <a:ea typeface="Times New Roman" panose="02020603050405020304" pitchFamily="18" charset="0"/>
                <a:cs typeface="Arial" panose="020B0604020202020204" pitchFamily="34" charset="0"/>
              </a:rPr>
              <a:t>scorability</a:t>
            </a:r>
            <a:r>
              <a:rPr lang="en-US" sz="2400" kern="800" dirty="0">
                <a:latin typeface="Arial" panose="020B0604020202020204" pitchFamily="34" charset="0"/>
                <a:ea typeface="Times New Roman" panose="02020603050405020304" pitchFamily="18" charset="0"/>
                <a:cs typeface="Arial" panose="020B0604020202020204" pitchFamily="34" charset="0"/>
              </a:rPr>
              <a:t> and capturing the relationship of </a:t>
            </a:r>
            <a:r>
              <a:rPr lang="en-US" sz="2400" kern="800" dirty="0" err="1">
                <a:latin typeface="Arial" panose="020B0604020202020204" pitchFamily="34" charset="0"/>
                <a:ea typeface="Times New Roman" panose="02020603050405020304" pitchFamily="18" charset="0"/>
                <a:cs typeface="Arial" panose="020B0604020202020204" pitchFamily="34" charset="0"/>
              </a:rPr>
              <a:t>missingness</a:t>
            </a:r>
            <a:r>
              <a:rPr lang="en-US" sz="2400" kern="800" dirty="0">
                <a:latin typeface="Arial" panose="020B0604020202020204" pitchFamily="34" charset="0"/>
                <a:ea typeface="Times New Roman" panose="02020603050405020304" pitchFamily="18" charset="0"/>
                <a:cs typeface="Arial" panose="020B0604020202020204" pitchFamily="34" charset="0"/>
              </a:rPr>
              <a:t> with the target. </a:t>
            </a:r>
          </a:p>
          <a:p>
            <a:pPr>
              <a:spcBef>
                <a:spcPts val="600"/>
              </a:spcBef>
              <a:spcAft>
                <a:spcPts val="300"/>
              </a:spcAft>
            </a:pPr>
            <a:br>
              <a:rPr lang="en-US" sz="2400" kern="800" dirty="0">
                <a:latin typeface="Arial" panose="020B0604020202020204" pitchFamily="34" charset="0"/>
                <a:ea typeface="Times New Roman" panose="02020603050405020304" pitchFamily="18" charset="0"/>
                <a:cs typeface="Arial" panose="020B0604020202020204" pitchFamily="34" charset="0"/>
              </a:rPr>
            </a:br>
            <a:r>
              <a:rPr lang="en-US" sz="2400" kern="800" dirty="0">
                <a:latin typeface="Arial" panose="020B0604020202020204" pitchFamily="34" charset="0"/>
                <a:ea typeface="Times New Roman" panose="02020603050405020304" pitchFamily="18" charset="0"/>
                <a:cs typeface="Arial" panose="020B0604020202020204" pitchFamily="34" charset="0"/>
              </a:rPr>
              <a:t>A new case is easily scored; first replace the missing values with the medians from the development data and then apply the prediction model.</a:t>
            </a:r>
            <a:endParaRPr lang="en-US" sz="2400" kern="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 name="Slide Number Placeholder 1">
            <a:extLst>
              <a:ext uri="{FF2B5EF4-FFF2-40B4-BE49-F238E27FC236}">
                <a16:creationId xmlns:a16="http://schemas.microsoft.com/office/drawing/2014/main" id="{EC3D6C10-8280-4CE8-8CCA-87FA5B83C11A}"/>
              </a:ext>
            </a:extLst>
          </p:cNvPr>
          <p:cNvSpPr>
            <a:spLocks noGrp="1"/>
          </p:cNvSpPr>
          <p:nvPr>
            <p:ph type="sldNum" sz="quarter" idx="12"/>
          </p:nvPr>
        </p:nvSpPr>
        <p:spPr/>
        <p:txBody>
          <a:bodyPr/>
          <a:lstStyle/>
          <a:p>
            <a:fld id="{A1731BE5-4A32-47AB-B9AD-CE4FD7485A4A}" type="slidenum">
              <a:rPr lang="en-US" smtClean="0"/>
              <a:t>12</a:t>
            </a:fld>
            <a:endParaRPr lang="en-US"/>
          </a:p>
        </p:txBody>
      </p:sp>
    </p:spTree>
    <p:extLst>
      <p:ext uri="{BB962C8B-B14F-4D97-AF65-F5344CB8AC3E}">
        <p14:creationId xmlns:p14="http://schemas.microsoft.com/office/powerpoint/2010/main" val="2862293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84480" y="0"/>
            <a:ext cx="11246259" cy="1325563"/>
          </a:xfrm>
        </p:spPr>
        <p:txBody>
          <a:bodyPr>
            <a:normAutofit/>
          </a:bodyPr>
          <a:lstStyle/>
          <a:p>
            <a:r>
              <a:rPr lang="en-US" altLang="en-US" dirty="0">
                <a:latin typeface="Arial" panose="020B0604020202020204" pitchFamily="34" charset="0"/>
                <a:ea typeface="Times New Roman" panose="02020603050405020304" pitchFamily="18" charset="0"/>
              </a:rPr>
              <a:t>A simple strategy for categorical predictors.</a:t>
            </a:r>
            <a:endParaRPr lang="en-US" dirty="0"/>
          </a:p>
        </p:txBody>
      </p:sp>
      <p:sp>
        <p:nvSpPr>
          <p:cNvPr id="4" name="Rectangle 3">
            <a:extLst>
              <a:ext uri="{FF2B5EF4-FFF2-40B4-BE49-F238E27FC236}">
                <a16:creationId xmlns:a16="http://schemas.microsoft.com/office/drawing/2014/main" id="{A75019F0-4C1F-4328-8CC5-47CA4358FFDB}"/>
              </a:ext>
            </a:extLst>
          </p:cNvPr>
          <p:cNvSpPr/>
          <p:nvPr/>
        </p:nvSpPr>
        <p:spPr>
          <a:xfrm>
            <a:off x="986725" y="1901466"/>
            <a:ext cx="10544014" cy="830997"/>
          </a:xfrm>
          <a:prstGeom prst="rect">
            <a:avLst/>
          </a:prstGeom>
        </p:spPr>
        <p:txBody>
          <a:bodyPr wrap="square">
            <a:spAutoFit/>
          </a:bodyPr>
          <a:lstStyle/>
          <a:p>
            <a:pPr lvl="0" eaLnBrk="0" fontAlgn="base" hangingPunct="0">
              <a:spcBef>
                <a:spcPct val="0"/>
              </a:spcBef>
              <a:spcAft>
                <a:spcPct val="0"/>
              </a:spcAft>
              <a:tabLst>
                <a:tab pos="228600" algn="l"/>
              </a:tabLst>
            </a:pPr>
            <a:r>
              <a:rPr lang="en-US" altLang="en-US" sz="2400" dirty="0">
                <a:solidFill>
                  <a:prstClr val="black"/>
                </a:solidFill>
                <a:latin typeface="Arial" panose="020B0604020202020204" pitchFamily="34" charset="0"/>
                <a:ea typeface="Times New Roman" panose="02020603050405020304" pitchFamily="18" charset="0"/>
              </a:rPr>
              <a:t>If a reasonable number of unknowns, create a new level representing missing (unknown). </a:t>
            </a:r>
            <a:endParaRPr lang="en-US" altLang="en-US" sz="2400" dirty="0">
              <a:solidFill>
                <a:prstClr val="black"/>
              </a:solidFill>
              <a:latin typeface="Arial" panose="020B0604020202020204" pitchFamily="34" charset="0"/>
            </a:endParaRPr>
          </a:p>
        </p:txBody>
      </p:sp>
      <p:sp>
        <p:nvSpPr>
          <p:cNvPr id="5" name="Rectangle 4">
            <a:extLst>
              <a:ext uri="{FF2B5EF4-FFF2-40B4-BE49-F238E27FC236}">
                <a16:creationId xmlns:a16="http://schemas.microsoft.com/office/drawing/2014/main" id="{F3FF2251-C0FB-453D-B6FD-9BB2CB972BDD}"/>
              </a:ext>
            </a:extLst>
          </p:cNvPr>
          <p:cNvSpPr/>
          <p:nvPr/>
        </p:nvSpPr>
        <p:spPr>
          <a:xfrm>
            <a:off x="1054876" y="3513672"/>
            <a:ext cx="10544014" cy="1569660"/>
          </a:xfrm>
          <a:prstGeom prst="rect">
            <a:avLst/>
          </a:prstGeom>
        </p:spPr>
        <p:txBody>
          <a:bodyPr wrap="square">
            <a:spAutoFit/>
          </a:bodyPr>
          <a:lstStyle/>
          <a:p>
            <a:pPr lvl="0" eaLnBrk="0" fontAlgn="base" hangingPunct="0">
              <a:spcBef>
                <a:spcPct val="0"/>
              </a:spcBef>
              <a:spcAft>
                <a:spcPct val="0"/>
              </a:spcAft>
              <a:tabLst>
                <a:tab pos="228600" algn="l"/>
              </a:tabLst>
            </a:pPr>
            <a:r>
              <a:rPr lang="en-US" altLang="en-US" sz="2400" dirty="0">
                <a:solidFill>
                  <a:prstClr val="black"/>
                </a:solidFill>
                <a:latin typeface="Arial" panose="020B0604020202020204" pitchFamily="34" charset="0"/>
                <a:ea typeface="Times New Roman" panose="02020603050405020304" pitchFamily="18" charset="0"/>
              </a:rPr>
              <a:t>If a small number of unknowns:</a:t>
            </a:r>
          </a:p>
          <a:p>
            <a:pPr lvl="0" eaLnBrk="0" fontAlgn="base" hangingPunct="0">
              <a:spcBef>
                <a:spcPct val="0"/>
              </a:spcBef>
              <a:spcAft>
                <a:spcPct val="0"/>
              </a:spcAft>
              <a:tabLst>
                <a:tab pos="228600" algn="l"/>
              </a:tabLst>
            </a:pPr>
            <a:r>
              <a:rPr lang="en-US" altLang="en-US" sz="2400" dirty="0">
                <a:solidFill>
                  <a:prstClr val="black"/>
                </a:solidFill>
                <a:latin typeface="Arial" panose="020B0604020202020204" pitchFamily="34" charset="0"/>
              </a:rPr>
              <a:t>	delete observations</a:t>
            </a:r>
          </a:p>
          <a:p>
            <a:pPr lvl="0" eaLnBrk="0" fontAlgn="base" hangingPunct="0">
              <a:spcBef>
                <a:spcPct val="0"/>
              </a:spcBef>
              <a:spcAft>
                <a:spcPct val="0"/>
              </a:spcAft>
              <a:tabLst>
                <a:tab pos="228600" algn="l"/>
              </a:tabLst>
            </a:pPr>
            <a:r>
              <a:rPr lang="en-US" altLang="en-US" sz="2400" dirty="0">
                <a:solidFill>
                  <a:prstClr val="black"/>
                </a:solidFill>
                <a:latin typeface="Arial" panose="020B0604020202020204" pitchFamily="34" charset="0"/>
              </a:rPr>
              <a:t>	assign most likely category</a:t>
            </a:r>
          </a:p>
          <a:p>
            <a:pPr lvl="0" eaLnBrk="0" fontAlgn="base" hangingPunct="0">
              <a:spcBef>
                <a:spcPct val="0"/>
              </a:spcBef>
              <a:spcAft>
                <a:spcPct val="0"/>
              </a:spcAft>
              <a:tabLst>
                <a:tab pos="228600" algn="l"/>
              </a:tabLst>
            </a:pPr>
            <a:r>
              <a:rPr lang="en-US" altLang="en-US" sz="2400" dirty="0">
                <a:solidFill>
                  <a:prstClr val="black"/>
                </a:solidFill>
                <a:latin typeface="Arial" panose="020B0604020202020204" pitchFamily="34" charset="0"/>
              </a:rPr>
              <a:t>	assign randomly to categories</a:t>
            </a:r>
          </a:p>
        </p:txBody>
      </p:sp>
      <p:sp>
        <p:nvSpPr>
          <p:cNvPr id="2" name="Slide Number Placeholder 1">
            <a:extLst>
              <a:ext uri="{FF2B5EF4-FFF2-40B4-BE49-F238E27FC236}">
                <a16:creationId xmlns:a16="http://schemas.microsoft.com/office/drawing/2014/main" id="{8A08ABD9-5771-46E1-A4B6-DF84D9CA61FE}"/>
              </a:ext>
            </a:extLst>
          </p:cNvPr>
          <p:cNvSpPr>
            <a:spLocks noGrp="1"/>
          </p:cNvSpPr>
          <p:nvPr>
            <p:ph type="sldNum" sz="quarter" idx="12"/>
          </p:nvPr>
        </p:nvSpPr>
        <p:spPr/>
        <p:txBody>
          <a:bodyPr/>
          <a:lstStyle/>
          <a:p>
            <a:fld id="{A1731BE5-4A32-47AB-B9AD-CE4FD7485A4A}" type="slidenum">
              <a:rPr lang="en-US" smtClean="0"/>
              <a:t>13</a:t>
            </a:fld>
            <a:endParaRPr lang="en-US"/>
          </a:p>
        </p:txBody>
      </p:sp>
    </p:spTree>
    <p:extLst>
      <p:ext uri="{BB962C8B-B14F-4D97-AF65-F5344CB8AC3E}">
        <p14:creationId xmlns:p14="http://schemas.microsoft.com/office/powerpoint/2010/main" val="2603187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94360" y="0"/>
            <a:ext cx="10515600" cy="1325563"/>
          </a:xfrm>
        </p:spPr>
        <p:txBody>
          <a:bodyPr/>
          <a:lstStyle/>
          <a:p>
            <a:r>
              <a:rPr lang="en-US" dirty="0"/>
              <a:t>Some notes (from a SAS document on predictive modeling)</a:t>
            </a:r>
          </a:p>
        </p:txBody>
      </p:sp>
      <p:sp>
        <p:nvSpPr>
          <p:cNvPr id="3" name="Rectangle 2"/>
          <p:cNvSpPr/>
          <p:nvPr/>
        </p:nvSpPr>
        <p:spPr>
          <a:xfrm>
            <a:off x="294640" y="1449244"/>
            <a:ext cx="10673080" cy="2539157"/>
          </a:xfrm>
          <a:prstGeom prst="rect">
            <a:avLst/>
          </a:prstGeom>
        </p:spPr>
        <p:txBody>
          <a:bodyPr wrap="square">
            <a:spAutoFit/>
          </a:bodyPr>
          <a:lstStyle/>
          <a:p>
            <a:pPr>
              <a:spcBef>
                <a:spcPts val="600"/>
              </a:spcBef>
              <a:spcAft>
                <a:spcPts val="300"/>
              </a:spcAft>
            </a:pPr>
            <a:r>
              <a:rPr lang="en-US" sz="2400" kern="800" dirty="0">
                <a:latin typeface="Arial" panose="020B0604020202020204" pitchFamily="34" charset="0"/>
                <a:ea typeface="Times New Roman" panose="02020603050405020304" pitchFamily="18" charset="0"/>
                <a:cs typeface="Arial" panose="020B0604020202020204" pitchFamily="34" charset="0"/>
              </a:rPr>
              <a:t>There is a large statistical literature concerning different missing value imputation methods, including discussions of the demerits of mean and median imputation and missing indicators (Donner 1982, Jones 1997). </a:t>
            </a:r>
          </a:p>
          <a:p>
            <a:pPr>
              <a:spcBef>
                <a:spcPts val="600"/>
              </a:spcBef>
              <a:spcAft>
                <a:spcPts val="300"/>
              </a:spcAft>
            </a:pPr>
            <a:endParaRPr lang="en-US" sz="2400" kern="800" dirty="0">
              <a:latin typeface="Arial" panose="020B0604020202020204" pitchFamily="34" charset="0"/>
              <a:ea typeface="Times New Roman" panose="02020603050405020304" pitchFamily="18" charset="0"/>
              <a:cs typeface="Arial" panose="020B0604020202020204" pitchFamily="34" charset="0"/>
            </a:endParaRPr>
          </a:p>
          <a:p>
            <a:pPr>
              <a:spcBef>
                <a:spcPts val="600"/>
              </a:spcBef>
              <a:spcAft>
                <a:spcPts val="300"/>
              </a:spcAft>
            </a:pPr>
            <a:r>
              <a:rPr lang="en-US" sz="2400" kern="800" dirty="0">
                <a:latin typeface="Arial" panose="020B0604020202020204" pitchFamily="34" charset="0"/>
                <a:ea typeface="Times New Roman" panose="02020603050405020304" pitchFamily="18" charset="0"/>
                <a:cs typeface="Arial" panose="020B0604020202020204" pitchFamily="34" charset="0"/>
              </a:rPr>
              <a:t>Most of the advice is based on considerations that are peripheral to predictive modeling. </a:t>
            </a:r>
          </a:p>
        </p:txBody>
      </p:sp>
      <p:sp>
        <p:nvSpPr>
          <p:cNvPr id="4" name="Slide Number Placeholder 3">
            <a:extLst>
              <a:ext uri="{FF2B5EF4-FFF2-40B4-BE49-F238E27FC236}">
                <a16:creationId xmlns:a16="http://schemas.microsoft.com/office/drawing/2014/main" id="{5D505C7C-6CB4-45E8-B116-647B88EB8189}"/>
              </a:ext>
            </a:extLst>
          </p:cNvPr>
          <p:cNvSpPr>
            <a:spLocks noGrp="1"/>
          </p:cNvSpPr>
          <p:nvPr>
            <p:ph type="sldNum" sz="quarter" idx="12"/>
          </p:nvPr>
        </p:nvSpPr>
        <p:spPr/>
        <p:txBody>
          <a:bodyPr/>
          <a:lstStyle/>
          <a:p>
            <a:fld id="{A1731BE5-4A32-47AB-B9AD-CE4FD7485A4A}" type="slidenum">
              <a:rPr lang="en-US" smtClean="0"/>
              <a:t>14</a:t>
            </a:fld>
            <a:endParaRPr lang="en-US"/>
          </a:p>
        </p:txBody>
      </p:sp>
    </p:spTree>
    <p:extLst>
      <p:ext uri="{BB962C8B-B14F-4D97-AF65-F5344CB8AC3E}">
        <p14:creationId xmlns:p14="http://schemas.microsoft.com/office/powerpoint/2010/main" val="32226556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00751-CC84-4A98-B1CD-C79CA82AF5C9}"/>
              </a:ext>
            </a:extLst>
          </p:cNvPr>
          <p:cNvSpPr>
            <a:spLocks noGrp="1"/>
          </p:cNvSpPr>
          <p:nvPr>
            <p:ph type="title"/>
          </p:nvPr>
        </p:nvSpPr>
        <p:spPr>
          <a:xfrm>
            <a:off x="2126311" y="2103437"/>
            <a:ext cx="7121056" cy="1325563"/>
          </a:xfrm>
        </p:spPr>
        <p:txBody>
          <a:bodyPr/>
          <a:lstStyle/>
          <a:p>
            <a:r>
              <a:rPr lang="en-US" dirty="0"/>
              <a:t>Missing values in chd2018_a</a:t>
            </a:r>
          </a:p>
        </p:txBody>
      </p:sp>
      <p:sp>
        <p:nvSpPr>
          <p:cNvPr id="3" name="Slide Number Placeholder 2">
            <a:extLst>
              <a:ext uri="{FF2B5EF4-FFF2-40B4-BE49-F238E27FC236}">
                <a16:creationId xmlns:a16="http://schemas.microsoft.com/office/drawing/2014/main" id="{0979A244-683E-4FC1-BD0B-F9919B0E8BCD}"/>
              </a:ext>
            </a:extLst>
          </p:cNvPr>
          <p:cNvSpPr>
            <a:spLocks noGrp="1"/>
          </p:cNvSpPr>
          <p:nvPr>
            <p:ph type="sldNum" sz="quarter" idx="12"/>
          </p:nvPr>
        </p:nvSpPr>
        <p:spPr/>
        <p:txBody>
          <a:bodyPr/>
          <a:lstStyle/>
          <a:p>
            <a:fld id="{A1731BE5-4A32-47AB-B9AD-CE4FD7485A4A}" type="slidenum">
              <a:rPr lang="en-US" smtClean="0"/>
              <a:t>15</a:t>
            </a:fld>
            <a:endParaRPr lang="en-US"/>
          </a:p>
        </p:txBody>
      </p:sp>
    </p:spTree>
    <p:extLst>
      <p:ext uri="{BB962C8B-B14F-4D97-AF65-F5344CB8AC3E}">
        <p14:creationId xmlns:p14="http://schemas.microsoft.com/office/powerpoint/2010/main" val="39382419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F4E0FC9B-2F13-40CE-8500-B4FEA0A195B5}"/>
              </a:ext>
            </a:extLst>
          </p:cNvPr>
          <p:cNvSpPr/>
          <p:nvPr/>
        </p:nvSpPr>
        <p:spPr>
          <a:xfrm>
            <a:off x="118820" y="0"/>
            <a:ext cx="12073180" cy="6863417"/>
          </a:xfrm>
          <a:prstGeom prst="rect">
            <a:avLst/>
          </a:prstGeom>
        </p:spPr>
        <p:txBody>
          <a:bodyPr wrap="square">
            <a:spAutoFit/>
          </a:bodyPr>
          <a:lstStyle/>
          <a:p>
            <a:r>
              <a:rPr lang="en-US" sz="2000" dirty="0">
                <a:solidFill>
                  <a:srgbClr val="000000"/>
                </a:solidFill>
                <a:latin typeface="Lucida Console" panose="020B0609040504020204" pitchFamily="49" charset="0"/>
              </a:rPr>
              <a:t>%</a:t>
            </a:r>
            <a:r>
              <a:rPr lang="en-US" sz="2000" b="1" i="1" dirty="0" err="1">
                <a:solidFill>
                  <a:srgbClr val="000000"/>
                </a:solidFill>
                <a:latin typeface="Lucida Console" panose="020B0609040504020204" pitchFamily="49" charset="0"/>
              </a:rPr>
              <a:t>clearall</a:t>
            </a:r>
            <a:endParaRPr lang="en-US" sz="2000" dirty="0">
              <a:solidFill>
                <a:srgbClr val="000000"/>
              </a:solidFill>
              <a:latin typeface="Lucida Console" panose="020B0609040504020204" pitchFamily="49" charset="0"/>
            </a:endParaRPr>
          </a:p>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err="1">
                <a:solidFill>
                  <a:srgbClr val="000080"/>
                </a:solidFill>
                <a:latin typeface="Lucida Console" panose="020B0609040504020204" pitchFamily="49" charset="0"/>
              </a:rPr>
              <a:t>sql</a:t>
            </a:r>
            <a:r>
              <a:rPr lang="en-US" sz="2000" dirty="0">
                <a:solidFill>
                  <a:srgbClr val="000000"/>
                </a:solidFill>
                <a:latin typeface="Lucida Console" panose="020B0609040504020204" pitchFamily="49" charset="0"/>
              </a:rPr>
              <a:t>;</a:t>
            </a: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select</a:t>
            </a:r>
            <a:r>
              <a:rPr lang="en-US" sz="2000" dirty="0">
                <a:solidFill>
                  <a:srgbClr val="000000"/>
                </a:solidFill>
                <a:latin typeface="Lucida Console" panose="020B0609040504020204" pitchFamily="49" charset="0"/>
              </a:rPr>
              <a:t> name </a:t>
            </a:r>
            <a:r>
              <a:rPr lang="en-US" sz="2000" dirty="0">
                <a:solidFill>
                  <a:srgbClr val="0000FF"/>
                </a:solidFill>
                <a:latin typeface="Lucida Console" panose="020B0609040504020204" pitchFamily="49" charset="0"/>
              </a:rPr>
              <a:t>into</a:t>
            </a:r>
            <a:r>
              <a:rPr lang="en-US" sz="2000" dirty="0">
                <a:solidFill>
                  <a:srgbClr val="000000"/>
                </a:solidFill>
                <a:latin typeface="Lucida Console" panose="020B0609040504020204" pitchFamily="49" charset="0"/>
              </a:rPr>
              <a:t> : </a:t>
            </a:r>
            <a:r>
              <a:rPr lang="en-US" sz="2000" dirty="0" err="1">
                <a:solidFill>
                  <a:srgbClr val="000000"/>
                </a:solidFill>
                <a:latin typeface="Lucida Console" panose="020B0609040504020204" pitchFamily="49" charset="0"/>
              </a:rPr>
              <a:t>varnames</a:t>
            </a:r>
            <a:r>
              <a:rPr lang="en-US" sz="2000" dirty="0">
                <a:solidFill>
                  <a:srgbClr val="000000"/>
                </a:solidFill>
                <a:latin typeface="Lucida Console" panose="020B0609040504020204" pitchFamily="49" charset="0"/>
              </a:rPr>
              <a:t> separated </a:t>
            </a:r>
            <a:r>
              <a:rPr lang="en-US" sz="2000" dirty="0">
                <a:solidFill>
                  <a:srgbClr val="0000FF"/>
                </a:solidFill>
                <a:latin typeface="Lucida Console" panose="020B0609040504020204" pitchFamily="49" charset="0"/>
              </a:rPr>
              <a:t>by</a:t>
            </a:r>
            <a:r>
              <a:rPr lang="en-US" sz="2000" dirty="0">
                <a:solidFill>
                  <a:srgbClr val="000000"/>
                </a:solidFill>
                <a:latin typeface="Lucida Console" panose="020B0609040504020204" pitchFamily="49" charset="0"/>
              </a:rPr>
              <a:t> </a:t>
            </a:r>
            <a:r>
              <a:rPr lang="en-US" sz="2000" dirty="0">
                <a:solidFill>
                  <a:srgbClr val="800080"/>
                </a:solidFill>
                <a:latin typeface="Lucida Console" panose="020B0609040504020204" pitchFamily="49" charset="0"/>
              </a:rPr>
              <a:t>" "</a:t>
            </a:r>
            <a:endParaRPr lang="en-US" sz="2000" dirty="0">
              <a:solidFill>
                <a:srgbClr val="000000"/>
              </a:solidFill>
              <a:latin typeface="Lucida Console" panose="020B0609040504020204" pitchFamily="49" charset="0"/>
            </a:endParaRP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from</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dictionary.columns</a:t>
            </a:r>
            <a:endParaRPr lang="en-US" sz="2000" dirty="0">
              <a:solidFill>
                <a:srgbClr val="000000"/>
              </a:solidFill>
              <a:latin typeface="Lucida Console" panose="020B0609040504020204" pitchFamily="49" charset="0"/>
            </a:endParaRPr>
          </a:p>
          <a:p>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where</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memname</a:t>
            </a:r>
            <a:r>
              <a:rPr lang="en-US" sz="2000" dirty="0">
                <a:solidFill>
                  <a:srgbClr val="000000"/>
                </a:solidFill>
                <a:latin typeface="Lucida Console" panose="020B0609040504020204" pitchFamily="49" charset="0"/>
              </a:rPr>
              <a:t>=</a:t>
            </a:r>
            <a:r>
              <a:rPr lang="en-US" sz="2000" dirty="0">
                <a:solidFill>
                  <a:srgbClr val="800080"/>
                </a:solidFill>
                <a:latin typeface="Lucida Console" panose="020B0609040504020204" pitchFamily="49" charset="0"/>
              </a:rPr>
              <a:t>"CHD2018_A"</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and</a:t>
            </a:r>
            <a:endParaRPr lang="en-US" sz="2000" dirty="0">
              <a:solidFill>
                <a:srgbClr val="000000"/>
              </a:solidFill>
              <a:latin typeface="Lucida Console" panose="020B0609040504020204" pitchFamily="49" charset="0"/>
            </a:endParaRPr>
          </a:p>
          <a:p>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libname</a:t>
            </a:r>
            <a:r>
              <a:rPr lang="en-US" sz="2000" dirty="0">
                <a:solidFill>
                  <a:srgbClr val="000000"/>
                </a:solidFill>
                <a:latin typeface="Lucida Console" panose="020B0609040504020204" pitchFamily="49" charset="0"/>
              </a:rPr>
              <a:t>=</a:t>
            </a:r>
            <a:r>
              <a:rPr lang="en-US" sz="2000" dirty="0">
                <a:solidFill>
                  <a:srgbClr val="800080"/>
                </a:solidFill>
                <a:latin typeface="Lucida Console" panose="020B0609040504020204" pitchFamily="49" charset="0"/>
              </a:rPr>
              <a:t>"A"</a:t>
            </a:r>
            <a:endParaRPr lang="en-US" sz="2000" dirty="0">
              <a:solidFill>
                <a:srgbClr val="000000"/>
              </a:solidFill>
              <a:latin typeface="Lucida Console" panose="020B0609040504020204" pitchFamily="49" charset="0"/>
            </a:endParaRPr>
          </a:p>
          <a:p>
            <a:r>
              <a:rPr lang="en-US" sz="2000" dirty="0">
                <a:solidFill>
                  <a:srgbClr val="000000"/>
                </a:solidFill>
                <a:latin typeface="Lucida Console" panose="020B0609040504020204" pitchFamily="49" charset="0"/>
              </a:rPr>
              <a:t>	 ;</a:t>
            </a:r>
          </a:p>
          <a:p>
            <a:r>
              <a:rPr lang="en-US" sz="2000" b="1" dirty="0">
                <a:solidFill>
                  <a:srgbClr val="000080"/>
                </a:solidFill>
                <a:latin typeface="Lucida Console" panose="020B0609040504020204" pitchFamily="49" charset="0"/>
              </a:rPr>
              <a:t>quit</a:t>
            </a:r>
            <a:r>
              <a:rPr lang="en-US" sz="2000" dirty="0">
                <a:solidFill>
                  <a:srgbClr val="000000"/>
                </a:solidFill>
                <a:latin typeface="Lucida Console" panose="020B0609040504020204" pitchFamily="49" charset="0"/>
              </a:rPr>
              <a:t>;</a:t>
            </a:r>
          </a:p>
          <a:p>
            <a:endParaRPr lang="en-US" sz="2000" dirty="0">
              <a:solidFill>
                <a:srgbClr val="000000"/>
              </a:solidFill>
              <a:latin typeface="Lucida Console" panose="020B0609040504020204" pitchFamily="49" charset="0"/>
            </a:endParaRPr>
          </a:p>
          <a:p>
            <a:r>
              <a:rPr lang="en-US" sz="2000" dirty="0">
                <a:solidFill>
                  <a:srgbClr val="0000FF"/>
                </a:solidFill>
                <a:latin typeface="Lucida Console" panose="020B0609040504020204" pitchFamily="49" charset="0"/>
              </a:rPr>
              <a:t>%put</a:t>
            </a:r>
            <a:r>
              <a:rPr lang="en-US" sz="2000" dirty="0">
                <a:solidFill>
                  <a:srgbClr val="000000"/>
                </a:solidFill>
                <a:latin typeface="Lucida Console" panose="020B0609040504020204" pitchFamily="49" charset="0"/>
              </a:rPr>
              <a:t> &amp;</a:t>
            </a:r>
            <a:r>
              <a:rPr lang="en-US" sz="2000" dirty="0" err="1">
                <a:solidFill>
                  <a:srgbClr val="000000"/>
                </a:solidFill>
                <a:latin typeface="Lucida Console" panose="020B0609040504020204" pitchFamily="49" charset="0"/>
              </a:rPr>
              <a:t>varnames</a:t>
            </a:r>
            <a:r>
              <a:rPr lang="en-US" sz="2000" dirty="0">
                <a:solidFill>
                  <a:srgbClr val="000000"/>
                </a:solidFill>
                <a:latin typeface="Lucida Console" panose="020B0609040504020204" pitchFamily="49" charset="0"/>
              </a:rPr>
              <a:t>;</a:t>
            </a:r>
          </a:p>
          <a:p>
            <a:endParaRPr lang="en-US" sz="2000" dirty="0">
              <a:solidFill>
                <a:srgbClr val="000000"/>
              </a:solidFill>
              <a:latin typeface="Lucida Console" panose="020B0609040504020204" pitchFamily="49" charset="0"/>
            </a:endParaRPr>
          </a:p>
          <a:p>
            <a:r>
              <a:rPr lang="en-US" sz="2000" b="1" dirty="0">
                <a:solidFill>
                  <a:srgbClr val="000080"/>
                </a:solidFill>
                <a:latin typeface="Lucida Console" panose="020B0609040504020204" pitchFamily="49" charset="0"/>
              </a:rPr>
              <a:t>data</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pcmissing</a:t>
            </a:r>
            <a:r>
              <a:rPr lang="en-US" sz="2000" dirty="0">
                <a:solidFill>
                  <a:srgbClr val="000000"/>
                </a:solidFill>
                <a:latin typeface="Lucida Console" panose="020B0609040504020204" pitchFamily="49" charset="0"/>
              </a:rPr>
              <a:t>;</a:t>
            </a:r>
          </a:p>
          <a:p>
            <a:r>
              <a:rPr lang="en-US" sz="2000" dirty="0">
                <a:solidFill>
                  <a:srgbClr val="0000FF"/>
                </a:solidFill>
                <a:latin typeface="Lucida Console" panose="020B0609040504020204" pitchFamily="49" charset="0"/>
              </a:rPr>
              <a:t>set</a:t>
            </a:r>
            <a:r>
              <a:rPr lang="en-US" sz="2000" dirty="0">
                <a:solidFill>
                  <a:srgbClr val="000000"/>
                </a:solidFill>
                <a:latin typeface="Lucida Console" panose="020B0609040504020204" pitchFamily="49" charset="0"/>
              </a:rPr>
              <a:t> a.chd2018_a;</a:t>
            </a:r>
          </a:p>
          <a:p>
            <a:r>
              <a:rPr lang="en-US" sz="2000" dirty="0">
                <a:solidFill>
                  <a:srgbClr val="0000FF"/>
                </a:solidFill>
                <a:latin typeface="Lucida Console" panose="020B0609040504020204" pitchFamily="49" charset="0"/>
              </a:rPr>
              <a:t>array</a:t>
            </a:r>
            <a:r>
              <a:rPr lang="en-US" sz="2000" dirty="0">
                <a:solidFill>
                  <a:srgbClr val="000000"/>
                </a:solidFill>
                <a:latin typeface="Lucida Console" panose="020B0609040504020204" pitchFamily="49" charset="0"/>
              </a:rPr>
              <a:t> x{*} &amp;</a:t>
            </a:r>
            <a:r>
              <a:rPr lang="en-US" sz="2000" dirty="0" err="1">
                <a:solidFill>
                  <a:srgbClr val="000000"/>
                </a:solidFill>
                <a:latin typeface="Lucida Console" panose="020B0609040504020204" pitchFamily="49" charset="0"/>
              </a:rPr>
              <a:t>varnames</a:t>
            </a:r>
            <a:r>
              <a:rPr lang="en-US" sz="2000" dirty="0">
                <a:solidFill>
                  <a:srgbClr val="000000"/>
                </a:solidFill>
                <a:latin typeface="Lucida Console" panose="020B0609040504020204" pitchFamily="49" charset="0"/>
              </a:rPr>
              <a:t>;</a:t>
            </a:r>
          </a:p>
          <a:p>
            <a:r>
              <a:rPr lang="pl-PL" sz="2000" dirty="0">
                <a:solidFill>
                  <a:srgbClr val="0000FF"/>
                </a:solidFill>
                <a:latin typeface="Lucida Console" panose="020B0609040504020204" pitchFamily="49" charset="0"/>
              </a:rPr>
              <a:t>do</a:t>
            </a:r>
            <a:r>
              <a:rPr lang="pl-PL" sz="2000" dirty="0">
                <a:solidFill>
                  <a:srgbClr val="000000"/>
                </a:solidFill>
                <a:latin typeface="Lucida Console" panose="020B0609040504020204" pitchFamily="49" charset="0"/>
              </a:rPr>
              <a:t> i=</a:t>
            </a:r>
            <a:r>
              <a:rPr lang="pl-PL" sz="2000" b="1" dirty="0">
                <a:solidFill>
                  <a:srgbClr val="008080"/>
                </a:solidFill>
                <a:latin typeface="Lucida Console" panose="020B0609040504020204" pitchFamily="49" charset="0"/>
              </a:rPr>
              <a:t>1</a:t>
            </a:r>
            <a:r>
              <a:rPr lang="pl-PL" sz="2000" dirty="0">
                <a:solidFill>
                  <a:srgbClr val="000000"/>
                </a:solidFill>
                <a:latin typeface="Lucida Console" panose="020B0609040504020204" pitchFamily="49" charset="0"/>
              </a:rPr>
              <a:t> </a:t>
            </a:r>
            <a:r>
              <a:rPr lang="pl-PL" sz="2000" dirty="0">
                <a:solidFill>
                  <a:srgbClr val="0000FF"/>
                </a:solidFill>
                <a:latin typeface="Lucida Console" panose="020B0609040504020204" pitchFamily="49" charset="0"/>
              </a:rPr>
              <a:t>to</a:t>
            </a:r>
            <a:r>
              <a:rPr lang="pl-PL" sz="2000" dirty="0">
                <a:solidFill>
                  <a:srgbClr val="000000"/>
                </a:solidFill>
                <a:latin typeface="Lucida Console" panose="020B0609040504020204" pitchFamily="49" charset="0"/>
              </a:rPr>
              <a:t> dim(x);</a:t>
            </a:r>
          </a:p>
          <a:p>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nummiss</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nmiss</a:t>
            </a:r>
            <a:r>
              <a:rPr lang="en-US" sz="2000" dirty="0">
                <a:solidFill>
                  <a:srgbClr val="000000"/>
                </a:solidFill>
                <a:latin typeface="Lucida Console" panose="020B0609040504020204" pitchFamily="49" charset="0"/>
              </a:rPr>
              <a:t>(of x{*});</a:t>
            </a:r>
          </a:p>
          <a:p>
            <a:r>
              <a:rPr lang="en-US" sz="2000" dirty="0">
                <a:solidFill>
                  <a:srgbClr val="0000FF"/>
                </a:solidFill>
                <a:latin typeface="Lucida Console" panose="020B0609040504020204" pitchFamily="49" charset="0"/>
              </a:rPr>
              <a:t>end</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p>
          <a:p>
            <a:endParaRPr lang="en-US" sz="2000" dirty="0">
              <a:solidFill>
                <a:srgbClr val="000000"/>
              </a:solidFill>
              <a:latin typeface="Lucida Console" panose="020B0609040504020204" pitchFamily="49" charset="0"/>
            </a:endParaRPr>
          </a:p>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err="1">
                <a:solidFill>
                  <a:srgbClr val="000080"/>
                </a:solidFill>
                <a:latin typeface="Lucida Console" panose="020B0609040504020204" pitchFamily="49" charset="0"/>
              </a:rPr>
              <a:t>freq</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data</a:t>
            </a:r>
            <a:r>
              <a:rPr lang="en-US" sz="2000" dirty="0">
                <a:solidFill>
                  <a:srgbClr val="000000"/>
                </a:solidFill>
                <a:latin typeface="Lucida Console" panose="020B0609040504020204" pitchFamily="49" charset="0"/>
              </a:rPr>
              <a:t>=</a:t>
            </a:r>
            <a:r>
              <a:rPr lang="en-US" sz="2000" dirty="0" err="1">
                <a:solidFill>
                  <a:srgbClr val="000000"/>
                </a:solidFill>
                <a:latin typeface="Lucida Console" panose="020B0609040504020204" pitchFamily="49" charset="0"/>
              </a:rPr>
              <a:t>pcmissing</a:t>
            </a:r>
            <a:r>
              <a:rPr lang="en-US" sz="2000" dirty="0">
                <a:solidFill>
                  <a:srgbClr val="000000"/>
                </a:solidFill>
                <a:latin typeface="Lucida Console" panose="020B0609040504020204" pitchFamily="49" charset="0"/>
              </a:rPr>
              <a:t>;</a:t>
            </a:r>
          </a:p>
          <a:p>
            <a:r>
              <a:rPr lang="en-US" sz="2000" dirty="0">
                <a:solidFill>
                  <a:srgbClr val="0000FF"/>
                </a:solidFill>
                <a:latin typeface="Lucida Console" panose="020B0609040504020204" pitchFamily="49" charset="0"/>
              </a:rPr>
              <a:t>tables</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nummiss</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endParaRPr lang="en-US" sz="2000" dirty="0"/>
          </a:p>
        </p:txBody>
      </p:sp>
      <p:sp>
        <p:nvSpPr>
          <p:cNvPr id="3" name="Slide Number Placeholder 2">
            <a:extLst>
              <a:ext uri="{FF2B5EF4-FFF2-40B4-BE49-F238E27FC236}">
                <a16:creationId xmlns:a16="http://schemas.microsoft.com/office/drawing/2014/main" id="{EAA85F15-552F-4654-92C0-3A88B827A72C}"/>
              </a:ext>
            </a:extLst>
          </p:cNvPr>
          <p:cNvSpPr>
            <a:spLocks noGrp="1"/>
          </p:cNvSpPr>
          <p:nvPr>
            <p:ph type="sldNum" sz="quarter" idx="12"/>
          </p:nvPr>
        </p:nvSpPr>
        <p:spPr/>
        <p:txBody>
          <a:bodyPr/>
          <a:lstStyle/>
          <a:p>
            <a:fld id="{A1731BE5-4A32-47AB-B9AD-CE4FD7485A4A}" type="slidenum">
              <a:rPr lang="en-US" smtClean="0"/>
              <a:t>16</a:t>
            </a:fld>
            <a:endParaRPr lang="en-US"/>
          </a:p>
        </p:txBody>
      </p:sp>
    </p:spTree>
    <p:extLst>
      <p:ext uri="{BB962C8B-B14F-4D97-AF65-F5344CB8AC3E}">
        <p14:creationId xmlns:p14="http://schemas.microsoft.com/office/powerpoint/2010/main" val="1716190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7B98E72-6AC3-4432-B3B5-0CB1A7BE316C}"/>
              </a:ext>
            </a:extLst>
          </p:cNvPr>
          <p:cNvSpPr/>
          <p:nvPr/>
        </p:nvSpPr>
        <p:spPr>
          <a:xfrm>
            <a:off x="103367" y="190691"/>
            <a:ext cx="9064487" cy="6740307"/>
          </a:xfrm>
          <a:prstGeom prst="rect">
            <a:avLst/>
          </a:prstGeom>
        </p:spPr>
        <p:txBody>
          <a:bodyPr wrap="square">
            <a:spAutoFit/>
          </a:bodyPr>
          <a:lstStyle/>
          <a:p>
            <a:r>
              <a:rPr lang="en-US" dirty="0">
                <a:solidFill>
                  <a:srgbClr val="000000"/>
                </a:solidFill>
                <a:latin typeface="Lucida Console" panose="020B0609040504020204" pitchFamily="49" charset="0"/>
              </a:rPr>
              <a:t>%</a:t>
            </a:r>
            <a:r>
              <a:rPr lang="en-US" b="1" i="1" dirty="0" err="1">
                <a:solidFill>
                  <a:srgbClr val="000000"/>
                </a:solidFill>
                <a:latin typeface="Lucida Console" panose="020B0609040504020204" pitchFamily="49" charset="0"/>
              </a:rPr>
              <a:t>clearall</a:t>
            </a:r>
            <a:endParaRPr lang="en-US" dirty="0">
              <a:solidFill>
                <a:srgbClr val="000000"/>
              </a:solidFill>
              <a:latin typeface="Lucida Console" panose="020B0609040504020204" pitchFamily="49" charset="0"/>
            </a:endParaRP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err="1">
                <a:solidFill>
                  <a:srgbClr val="000080"/>
                </a:solidFill>
                <a:latin typeface="Lucida Console" panose="020B0609040504020204" pitchFamily="49" charset="0"/>
              </a:rPr>
              <a:t>sql</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select</a:t>
            </a:r>
            <a:r>
              <a:rPr lang="en-US" dirty="0">
                <a:solidFill>
                  <a:srgbClr val="000000"/>
                </a:solidFill>
                <a:latin typeface="Lucida Console" panose="020B0609040504020204" pitchFamily="49" charset="0"/>
              </a:rPr>
              <a:t> name </a:t>
            </a:r>
            <a:r>
              <a:rPr lang="en-US" dirty="0">
                <a:solidFill>
                  <a:srgbClr val="0000FF"/>
                </a:solidFill>
                <a:latin typeface="Lucida Console" panose="020B0609040504020204" pitchFamily="49" charset="0"/>
              </a:rPr>
              <a:t>into</a:t>
            </a:r>
            <a:r>
              <a:rPr lang="en-US" dirty="0">
                <a:solidFill>
                  <a:srgbClr val="000000"/>
                </a:solidFill>
                <a:latin typeface="Lucida Console" panose="020B0609040504020204" pitchFamily="49" charset="0"/>
              </a:rPr>
              <a:t> : </a:t>
            </a:r>
            <a:r>
              <a:rPr lang="en-US" dirty="0" err="1">
                <a:solidFill>
                  <a:srgbClr val="000000"/>
                </a:solidFill>
                <a:latin typeface="Lucida Console" panose="020B0609040504020204" pitchFamily="49" charset="0"/>
              </a:rPr>
              <a:t>varnames</a:t>
            </a:r>
            <a:r>
              <a:rPr lang="en-US" dirty="0">
                <a:solidFill>
                  <a:srgbClr val="000000"/>
                </a:solidFill>
                <a:latin typeface="Lucida Console" panose="020B0609040504020204" pitchFamily="49" charset="0"/>
              </a:rPr>
              <a:t> separated </a:t>
            </a:r>
            <a:r>
              <a:rPr lang="en-US" dirty="0">
                <a:solidFill>
                  <a:srgbClr val="0000FF"/>
                </a:solidFill>
                <a:latin typeface="Lucida Console" panose="020B0609040504020204" pitchFamily="49" charset="0"/>
              </a:rPr>
              <a:t>by</a:t>
            </a:r>
            <a:r>
              <a:rPr lang="en-US" dirty="0">
                <a:solidFill>
                  <a:srgbClr val="000000"/>
                </a:solidFill>
                <a:latin typeface="Lucida Console" panose="020B0609040504020204" pitchFamily="49" charset="0"/>
              </a:rPr>
              <a:t> </a:t>
            </a:r>
            <a:r>
              <a:rPr lang="en-US" dirty="0">
                <a:solidFill>
                  <a:srgbClr val="800080"/>
                </a:solidFill>
                <a:latin typeface="Lucida Console" panose="020B0609040504020204" pitchFamily="49" charset="0"/>
              </a:rPr>
              <a:t>" "</a:t>
            </a:r>
            <a:r>
              <a:rPr lang="en-US" dirty="0">
                <a:solidFill>
                  <a:srgbClr val="000000"/>
                </a:solidFill>
                <a:latin typeface="Lucida Console" panose="020B0609040504020204" pitchFamily="49" charset="0"/>
              </a:rPr>
              <a:t> </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from</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dictionary.columns</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where</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memname</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"CHD2018_A"</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and</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libname</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"A"</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a:t>
            </a:r>
          </a:p>
          <a:p>
            <a:r>
              <a:rPr lang="en-US" b="1" dirty="0">
                <a:solidFill>
                  <a:srgbClr val="000080"/>
                </a:solidFill>
                <a:latin typeface="Lucida Console" panose="020B0609040504020204" pitchFamily="49" charset="0"/>
              </a:rPr>
              <a:t>quit</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%put</a:t>
            </a:r>
            <a:r>
              <a:rPr lang="en-US" dirty="0">
                <a:solidFill>
                  <a:srgbClr val="000000"/>
                </a:solidFill>
                <a:latin typeface="Lucida Console" panose="020B0609040504020204" pitchFamily="49" charset="0"/>
              </a:rPr>
              <a:t> &amp;</a:t>
            </a:r>
            <a:r>
              <a:rPr lang="en-US" dirty="0" err="1">
                <a:solidFill>
                  <a:srgbClr val="000000"/>
                </a:solidFill>
                <a:latin typeface="Lucida Console" panose="020B0609040504020204" pitchFamily="49" charset="0"/>
              </a:rPr>
              <a:t>varnames</a:t>
            </a:r>
            <a:r>
              <a:rPr lang="en-US" dirty="0">
                <a:solidFill>
                  <a:srgbClr val="000000"/>
                </a:solidFill>
                <a:latin typeface="Lucida Console" panose="020B0609040504020204" pitchFamily="49" charset="0"/>
              </a:rPr>
              <a:t>;</a:t>
            </a:r>
          </a:p>
          <a:p>
            <a:endParaRPr lang="en-US" dirty="0">
              <a:solidFill>
                <a:srgbClr val="000000"/>
              </a:solidFill>
              <a:latin typeface="Lucida Console" panose="020B0609040504020204" pitchFamily="49" charset="0"/>
            </a:endParaRP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means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=a.chd2018_a </a:t>
            </a:r>
            <a:r>
              <a:rPr lang="en-US" dirty="0" err="1">
                <a:solidFill>
                  <a:srgbClr val="0000FF"/>
                </a:solidFill>
                <a:latin typeface="Lucida Console" panose="020B0609040504020204" pitchFamily="49" charset="0"/>
              </a:rPr>
              <a:t>noprint</a:t>
            </a:r>
            <a:r>
              <a:rPr lang="en-US" dirty="0">
                <a:solidFill>
                  <a:srgbClr val="000000"/>
                </a:solidFill>
                <a:latin typeface="Lucida Console" panose="020B0609040504020204" pitchFamily="49" charset="0"/>
              </a:rPr>
              <a:t>;</a:t>
            </a:r>
          </a:p>
          <a:p>
            <a:r>
              <a:rPr lang="en-US" dirty="0" err="1">
                <a:solidFill>
                  <a:srgbClr val="0000FF"/>
                </a:solidFill>
                <a:latin typeface="Lucida Console" panose="020B0609040504020204" pitchFamily="49" charset="0"/>
              </a:rPr>
              <a:t>var</a:t>
            </a:r>
            <a:r>
              <a:rPr lang="en-US" dirty="0">
                <a:solidFill>
                  <a:srgbClr val="000000"/>
                </a:solidFill>
                <a:latin typeface="Lucida Console" panose="020B0609040504020204" pitchFamily="49" charset="0"/>
              </a:rPr>
              <a:t> &amp;</a:t>
            </a:r>
            <a:r>
              <a:rPr lang="en-US" dirty="0" err="1">
                <a:solidFill>
                  <a:srgbClr val="000000"/>
                </a:solidFill>
                <a:latin typeface="Lucida Console" panose="020B0609040504020204" pitchFamily="49" charset="0"/>
              </a:rPr>
              <a:t>varnames</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output</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out</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pcmissing</a:t>
            </a:r>
            <a:r>
              <a:rPr lang="en-US" dirty="0">
                <a:solidFill>
                  <a:srgbClr val="000000"/>
                </a:solidFill>
                <a:latin typeface="Lucida Console" panose="020B0609040504020204" pitchFamily="49" charset="0"/>
              </a:rPr>
              <a:t>(drop=_type_) </a:t>
            </a:r>
            <a:r>
              <a:rPr lang="en-US" dirty="0" err="1">
                <a:solidFill>
                  <a:srgbClr val="0000FF"/>
                </a:solidFill>
                <a:latin typeface="Lucida Console" panose="020B0609040504020204" pitchFamily="49" charset="0"/>
              </a:rPr>
              <a:t>nmiss</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data</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pcmissing</a:t>
            </a:r>
            <a:r>
              <a:rPr lang="en-US" dirty="0">
                <a:solidFill>
                  <a:srgbClr val="000000"/>
                </a:solidFill>
                <a:latin typeface="Lucida Console" panose="020B0609040504020204" pitchFamily="49" charset="0"/>
              </a:rPr>
              <a:t>(</a:t>
            </a:r>
            <a:r>
              <a:rPr lang="en-US" dirty="0">
                <a:solidFill>
                  <a:srgbClr val="0000FF"/>
                </a:solidFill>
                <a:latin typeface="Lucida Console" panose="020B0609040504020204" pitchFamily="49" charset="0"/>
              </a:rPr>
              <a:t>drop</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i</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set</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pcmissing</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array</a:t>
            </a:r>
            <a:r>
              <a:rPr lang="en-US" dirty="0">
                <a:solidFill>
                  <a:srgbClr val="000000"/>
                </a:solidFill>
                <a:latin typeface="Lucida Console" panose="020B0609040504020204" pitchFamily="49" charset="0"/>
              </a:rPr>
              <a:t> x{*} &amp;</a:t>
            </a:r>
            <a:r>
              <a:rPr lang="en-US" dirty="0" err="1">
                <a:solidFill>
                  <a:srgbClr val="000000"/>
                </a:solidFill>
                <a:latin typeface="Lucida Console" panose="020B0609040504020204" pitchFamily="49" charset="0"/>
              </a:rPr>
              <a:t>varnames</a:t>
            </a:r>
            <a:r>
              <a:rPr lang="en-US" dirty="0">
                <a:solidFill>
                  <a:srgbClr val="000000"/>
                </a:solidFill>
                <a:latin typeface="Lucida Console" panose="020B0609040504020204" pitchFamily="49" charset="0"/>
              </a:rPr>
              <a:t>;</a:t>
            </a:r>
          </a:p>
          <a:p>
            <a:r>
              <a:rPr lang="pl-PL" dirty="0">
                <a:solidFill>
                  <a:srgbClr val="0000FF"/>
                </a:solidFill>
                <a:latin typeface="Lucida Console" panose="020B0609040504020204" pitchFamily="49" charset="0"/>
              </a:rPr>
              <a:t>do</a:t>
            </a:r>
            <a:r>
              <a:rPr lang="pl-PL" dirty="0">
                <a:solidFill>
                  <a:srgbClr val="000000"/>
                </a:solidFill>
                <a:latin typeface="Lucida Console" panose="020B0609040504020204" pitchFamily="49" charset="0"/>
              </a:rPr>
              <a:t> i=</a:t>
            </a:r>
            <a:r>
              <a:rPr lang="pl-PL" b="1" dirty="0">
                <a:solidFill>
                  <a:srgbClr val="008080"/>
                </a:solidFill>
                <a:latin typeface="Lucida Console" panose="020B0609040504020204" pitchFamily="49" charset="0"/>
              </a:rPr>
              <a:t>1</a:t>
            </a:r>
            <a:r>
              <a:rPr lang="pl-PL" dirty="0">
                <a:solidFill>
                  <a:srgbClr val="000000"/>
                </a:solidFill>
                <a:latin typeface="Lucida Console" panose="020B0609040504020204" pitchFamily="49" charset="0"/>
              </a:rPr>
              <a:t> </a:t>
            </a:r>
            <a:r>
              <a:rPr lang="pl-PL" dirty="0">
                <a:solidFill>
                  <a:srgbClr val="0000FF"/>
                </a:solidFill>
                <a:latin typeface="Lucida Console" panose="020B0609040504020204" pitchFamily="49" charset="0"/>
              </a:rPr>
              <a:t>to</a:t>
            </a:r>
            <a:r>
              <a:rPr lang="pl-PL" dirty="0">
                <a:solidFill>
                  <a:srgbClr val="000000"/>
                </a:solidFill>
                <a:latin typeface="Lucida Console" panose="020B0609040504020204" pitchFamily="49" charset="0"/>
              </a:rPr>
              <a:t> dim(x);</a:t>
            </a:r>
          </a:p>
          <a:p>
            <a:r>
              <a:rPr lang="en-US" dirty="0">
                <a:solidFill>
                  <a:srgbClr val="000000"/>
                </a:solidFill>
                <a:latin typeface="Lucida Console" panose="020B0609040504020204" pitchFamily="49" charset="0"/>
              </a:rPr>
              <a:t>	x{</a:t>
            </a:r>
            <a:r>
              <a:rPr lang="en-US" dirty="0" err="1">
                <a:solidFill>
                  <a:srgbClr val="000000"/>
                </a:solidFill>
                <a:latin typeface="Lucida Console" panose="020B0609040504020204" pitchFamily="49" charset="0"/>
              </a:rPr>
              <a:t>i</a:t>
            </a:r>
            <a:r>
              <a:rPr lang="en-US" dirty="0">
                <a:solidFill>
                  <a:srgbClr val="000000"/>
                </a:solidFill>
                <a:latin typeface="Lucida Console" panose="020B0609040504020204" pitchFamily="49" charset="0"/>
              </a:rPr>
              <a:t>}=x{</a:t>
            </a:r>
            <a:r>
              <a:rPr lang="en-US" dirty="0" err="1">
                <a:solidFill>
                  <a:srgbClr val="000000"/>
                </a:solidFill>
                <a:latin typeface="Lucida Console" panose="020B0609040504020204" pitchFamily="49" charset="0"/>
              </a:rPr>
              <a:t>i</a:t>
            </a:r>
            <a:r>
              <a:rPr lang="en-US" dirty="0">
                <a:solidFill>
                  <a:srgbClr val="000000"/>
                </a:solidFill>
                <a:latin typeface="Lucida Console" panose="020B0609040504020204" pitchFamily="49" charset="0"/>
              </a:rPr>
              <a:t>}/_</a:t>
            </a:r>
            <a:r>
              <a:rPr lang="en-US" dirty="0" err="1">
                <a:solidFill>
                  <a:srgbClr val="000000"/>
                </a:solidFill>
                <a:latin typeface="Lucida Console" panose="020B0609040504020204" pitchFamily="49" charset="0"/>
              </a:rPr>
              <a:t>freq</a:t>
            </a:r>
            <a:r>
              <a:rPr lang="en-US" dirty="0">
                <a:solidFill>
                  <a:srgbClr val="000000"/>
                </a:solidFill>
                <a:latin typeface="Lucida Console" panose="020B0609040504020204" pitchFamily="49" charset="0"/>
              </a:rPr>
              <a:t>_*</a:t>
            </a:r>
            <a:r>
              <a:rPr lang="en-US" b="1" dirty="0">
                <a:solidFill>
                  <a:srgbClr val="008080"/>
                </a:solidFill>
                <a:latin typeface="Lucida Console" panose="020B0609040504020204" pitchFamily="49" charset="0"/>
              </a:rPr>
              <a:t>100</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end</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endParaRPr lang="en-US" dirty="0">
              <a:solidFill>
                <a:srgbClr val="000000"/>
              </a:solidFill>
              <a:latin typeface="Lucida Console" panose="020B0609040504020204" pitchFamily="49" charset="0"/>
            </a:endParaRP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print</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pcmissing</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noobs</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p:txBody>
      </p:sp>
      <p:sp>
        <p:nvSpPr>
          <p:cNvPr id="2" name="Slide Number Placeholder 1">
            <a:extLst>
              <a:ext uri="{FF2B5EF4-FFF2-40B4-BE49-F238E27FC236}">
                <a16:creationId xmlns:a16="http://schemas.microsoft.com/office/drawing/2014/main" id="{37949EA9-51DB-4A00-94C3-4D9B4697A8E2}"/>
              </a:ext>
            </a:extLst>
          </p:cNvPr>
          <p:cNvSpPr>
            <a:spLocks noGrp="1"/>
          </p:cNvSpPr>
          <p:nvPr>
            <p:ph type="sldNum" sz="quarter" idx="12"/>
          </p:nvPr>
        </p:nvSpPr>
        <p:spPr/>
        <p:txBody>
          <a:bodyPr/>
          <a:lstStyle/>
          <a:p>
            <a:fld id="{A1731BE5-4A32-47AB-B9AD-CE4FD7485A4A}" type="slidenum">
              <a:rPr lang="en-US" smtClean="0"/>
              <a:t>17</a:t>
            </a:fld>
            <a:endParaRPr lang="en-US"/>
          </a:p>
        </p:txBody>
      </p:sp>
    </p:spTree>
    <p:extLst>
      <p:ext uri="{BB962C8B-B14F-4D97-AF65-F5344CB8AC3E}">
        <p14:creationId xmlns:p14="http://schemas.microsoft.com/office/powerpoint/2010/main" val="4589380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8CD6A3FD-B600-400B-BCD3-7312F3F96668}"/>
              </a:ext>
            </a:extLst>
          </p:cNvPr>
          <p:cNvPicPr>
            <a:picLocks noChangeAspect="1"/>
          </p:cNvPicPr>
          <p:nvPr/>
        </p:nvPicPr>
        <p:blipFill>
          <a:blip r:embed="rId2"/>
          <a:stretch>
            <a:fillRect/>
          </a:stretch>
        </p:blipFill>
        <p:spPr>
          <a:xfrm>
            <a:off x="403122" y="2514600"/>
            <a:ext cx="11223320" cy="914400"/>
          </a:xfrm>
          <a:prstGeom prst="rect">
            <a:avLst/>
          </a:prstGeom>
        </p:spPr>
      </p:pic>
      <p:sp>
        <p:nvSpPr>
          <p:cNvPr id="3" name="Slide Number Placeholder 2">
            <a:extLst>
              <a:ext uri="{FF2B5EF4-FFF2-40B4-BE49-F238E27FC236}">
                <a16:creationId xmlns:a16="http://schemas.microsoft.com/office/drawing/2014/main" id="{98946BCB-BC0A-4F2C-AD0B-FB2DEAE1320D}"/>
              </a:ext>
            </a:extLst>
          </p:cNvPr>
          <p:cNvSpPr>
            <a:spLocks noGrp="1"/>
          </p:cNvSpPr>
          <p:nvPr>
            <p:ph type="sldNum" sz="quarter" idx="12"/>
          </p:nvPr>
        </p:nvSpPr>
        <p:spPr/>
        <p:txBody>
          <a:bodyPr/>
          <a:lstStyle/>
          <a:p>
            <a:fld id="{A1731BE5-4A32-47AB-B9AD-CE4FD7485A4A}" type="slidenum">
              <a:rPr lang="en-US" smtClean="0"/>
              <a:t>18</a:t>
            </a:fld>
            <a:endParaRPr lang="en-US"/>
          </a:p>
        </p:txBody>
      </p:sp>
    </p:spTree>
    <p:extLst>
      <p:ext uri="{BB962C8B-B14F-4D97-AF65-F5344CB8AC3E}">
        <p14:creationId xmlns:p14="http://schemas.microsoft.com/office/powerpoint/2010/main" val="375696335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BFAC36-293D-445F-8E67-9D9B70ED428C}"/>
              </a:ext>
            </a:extLst>
          </p:cNvPr>
          <p:cNvSpPr>
            <a:spLocks noGrp="1"/>
          </p:cNvSpPr>
          <p:nvPr>
            <p:ph type="title"/>
          </p:nvPr>
        </p:nvSpPr>
        <p:spPr>
          <a:xfrm>
            <a:off x="2568678" y="0"/>
            <a:ext cx="6840794" cy="816077"/>
          </a:xfrm>
        </p:spPr>
        <p:txBody>
          <a:bodyPr/>
          <a:lstStyle/>
          <a:p>
            <a:r>
              <a:rPr lang="en-US" dirty="0"/>
              <a:t>Subscapular skinfolds?</a:t>
            </a:r>
          </a:p>
        </p:txBody>
      </p:sp>
      <p:sp>
        <p:nvSpPr>
          <p:cNvPr id="4" name="Rectangle 3">
            <a:extLst>
              <a:ext uri="{FF2B5EF4-FFF2-40B4-BE49-F238E27FC236}">
                <a16:creationId xmlns:a16="http://schemas.microsoft.com/office/drawing/2014/main" id="{0B71F1AE-5B80-447F-8047-A60DA05BF780}"/>
              </a:ext>
            </a:extLst>
          </p:cNvPr>
          <p:cNvSpPr/>
          <p:nvPr/>
        </p:nvSpPr>
        <p:spPr>
          <a:xfrm>
            <a:off x="2733368" y="1298846"/>
            <a:ext cx="6096000" cy="1015663"/>
          </a:xfrm>
          <a:prstGeom prst="rect">
            <a:avLst/>
          </a:prstGeom>
        </p:spPr>
        <p:txBody>
          <a:bodyPr>
            <a:spAutoFit/>
          </a:bodyPr>
          <a:lstStyle/>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err="1">
                <a:solidFill>
                  <a:srgbClr val="000080"/>
                </a:solidFill>
                <a:latin typeface="Lucida Console" panose="020B0609040504020204" pitchFamily="49" charset="0"/>
              </a:rPr>
              <a:t>corr</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data</a:t>
            </a:r>
            <a:r>
              <a:rPr lang="en-US" sz="2000" dirty="0">
                <a:solidFill>
                  <a:srgbClr val="000000"/>
                </a:solidFill>
                <a:latin typeface="Lucida Console" panose="020B0609040504020204" pitchFamily="49" charset="0"/>
              </a:rPr>
              <a:t>=a.chd2018_a;</a:t>
            </a:r>
          </a:p>
          <a:p>
            <a:r>
              <a:rPr lang="en-US" sz="2000" dirty="0" err="1">
                <a:solidFill>
                  <a:srgbClr val="0000FF"/>
                </a:solidFill>
                <a:latin typeface="Lucida Console" panose="020B0609040504020204" pitchFamily="49" charset="0"/>
              </a:rPr>
              <a:t>var</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bmi</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subscap</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endParaRPr lang="en-US" dirty="0"/>
          </a:p>
        </p:txBody>
      </p:sp>
      <p:sp>
        <p:nvSpPr>
          <p:cNvPr id="5" name="Title 1">
            <a:extLst>
              <a:ext uri="{FF2B5EF4-FFF2-40B4-BE49-F238E27FC236}">
                <a16:creationId xmlns:a16="http://schemas.microsoft.com/office/drawing/2014/main" id="{03B90114-4CEE-432F-A268-DBC6B6B17A3F}"/>
              </a:ext>
            </a:extLst>
          </p:cNvPr>
          <p:cNvSpPr txBox="1">
            <a:spLocks/>
          </p:cNvSpPr>
          <p:nvPr/>
        </p:nvSpPr>
        <p:spPr>
          <a:xfrm>
            <a:off x="2239298" y="5727290"/>
            <a:ext cx="6840794" cy="816077"/>
          </a:xfrm>
          <a:prstGeom prst="rect">
            <a:avLst/>
          </a:prstGeom>
        </p:spPr>
        <p:txBody>
          <a:bodyPr vert="horz" lIns="91440" tIns="45720" rIns="91440" bIns="45720" rtlCol="0" anchor="ctr">
            <a:normAutofit fontScale="85000"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Not done in most clinical settings.</a:t>
            </a:r>
          </a:p>
        </p:txBody>
      </p:sp>
      <p:pic>
        <p:nvPicPr>
          <p:cNvPr id="6" name="Picture 5">
            <a:extLst>
              <a:ext uri="{FF2B5EF4-FFF2-40B4-BE49-F238E27FC236}">
                <a16:creationId xmlns:a16="http://schemas.microsoft.com/office/drawing/2014/main" id="{A86247DA-D3F6-45DD-84C8-3E4240A915EB}"/>
              </a:ext>
            </a:extLst>
          </p:cNvPr>
          <p:cNvPicPr>
            <a:picLocks noChangeAspect="1"/>
          </p:cNvPicPr>
          <p:nvPr/>
        </p:nvPicPr>
        <p:blipFill>
          <a:blip r:embed="rId2"/>
          <a:stretch>
            <a:fillRect/>
          </a:stretch>
        </p:blipFill>
        <p:spPr>
          <a:xfrm>
            <a:off x="3816145" y="2749312"/>
            <a:ext cx="3124200" cy="2543175"/>
          </a:xfrm>
          <a:prstGeom prst="rect">
            <a:avLst/>
          </a:prstGeom>
        </p:spPr>
      </p:pic>
      <p:sp>
        <p:nvSpPr>
          <p:cNvPr id="3" name="Slide Number Placeholder 2">
            <a:extLst>
              <a:ext uri="{FF2B5EF4-FFF2-40B4-BE49-F238E27FC236}">
                <a16:creationId xmlns:a16="http://schemas.microsoft.com/office/drawing/2014/main" id="{AE32A3D0-EB87-4433-A96F-A45C5A794D04}"/>
              </a:ext>
            </a:extLst>
          </p:cNvPr>
          <p:cNvSpPr>
            <a:spLocks noGrp="1"/>
          </p:cNvSpPr>
          <p:nvPr>
            <p:ph type="sldNum" sz="quarter" idx="12"/>
          </p:nvPr>
        </p:nvSpPr>
        <p:spPr/>
        <p:txBody>
          <a:bodyPr/>
          <a:lstStyle/>
          <a:p>
            <a:fld id="{A1731BE5-4A32-47AB-B9AD-CE4FD7485A4A}" type="slidenum">
              <a:rPr lang="en-US" smtClean="0"/>
              <a:t>19</a:t>
            </a:fld>
            <a:endParaRPr lang="en-US"/>
          </a:p>
        </p:txBody>
      </p:sp>
    </p:spTree>
    <p:extLst>
      <p:ext uri="{BB962C8B-B14F-4D97-AF65-F5344CB8AC3E}">
        <p14:creationId xmlns:p14="http://schemas.microsoft.com/office/powerpoint/2010/main" val="25051302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795B1B-BD2B-46DE-89A2-15204F440A3F}"/>
              </a:ext>
            </a:extLst>
          </p:cNvPr>
          <p:cNvSpPr>
            <a:spLocks noGrp="1"/>
          </p:cNvSpPr>
          <p:nvPr>
            <p:ph type="title"/>
          </p:nvPr>
        </p:nvSpPr>
        <p:spPr>
          <a:xfrm>
            <a:off x="3438277" y="2209828"/>
            <a:ext cx="3853070" cy="1325563"/>
          </a:xfrm>
        </p:spPr>
        <p:txBody>
          <a:bodyPr/>
          <a:lstStyle/>
          <a:p>
            <a:r>
              <a:rPr lang="en-US" b="1" dirty="0">
                <a:latin typeface="+mn-lt"/>
              </a:rPr>
              <a:t>Missing Data</a:t>
            </a:r>
          </a:p>
        </p:txBody>
      </p:sp>
      <p:sp>
        <p:nvSpPr>
          <p:cNvPr id="3" name="Slide Number Placeholder 2">
            <a:extLst>
              <a:ext uri="{FF2B5EF4-FFF2-40B4-BE49-F238E27FC236}">
                <a16:creationId xmlns:a16="http://schemas.microsoft.com/office/drawing/2014/main" id="{EB0ED8A3-2217-449F-8085-5ACC3F0840D2}"/>
              </a:ext>
            </a:extLst>
          </p:cNvPr>
          <p:cNvSpPr>
            <a:spLocks noGrp="1"/>
          </p:cNvSpPr>
          <p:nvPr>
            <p:ph type="sldNum" sz="quarter" idx="12"/>
          </p:nvPr>
        </p:nvSpPr>
        <p:spPr/>
        <p:txBody>
          <a:bodyPr/>
          <a:lstStyle/>
          <a:p>
            <a:fld id="{A1731BE5-4A32-47AB-B9AD-CE4FD7485A4A}" type="slidenum">
              <a:rPr lang="en-US" smtClean="0"/>
              <a:t>2</a:t>
            </a:fld>
            <a:endParaRPr lang="en-US"/>
          </a:p>
        </p:txBody>
      </p:sp>
    </p:spTree>
    <p:extLst>
      <p:ext uri="{BB962C8B-B14F-4D97-AF65-F5344CB8AC3E}">
        <p14:creationId xmlns:p14="http://schemas.microsoft.com/office/powerpoint/2010/main" val="387555492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410B6AB1-A80E-47B7-A246-52424AFEEB22}"/>
              </a:ext>
            </a:extLst>
          </p:cNvPr>
          <p:cNvSpPr/>
          <p:nvPr/>
        </p:nvSpPr>
        <p:spPr>
          <a:xfrm>
            <a:off x="216310" y="1379577"/>
            <a:ext cx="12123174" cy="5478423"/>
          </a:xfrm>
          <a:prstGeom prst="rect">
            <a:avLst/>
          </a:prstGeom>
        </p:spPr>
        <p:txBody>
          <a:bodyPr wrap="square">
            <a:spAutoFit/>
          </a:bodyPr>
          <a:lstStyle/>
          <a:p>
            <a:r>
              <a:rPr lang="en-US" sz="1400" dirty="0">
                <a:solidFill>
                  <a:srgbClr val="000000"/>
                </a:solidFill>
                <a:latin typeface="Lucida Console" panose="020B0609040504020204" pitchFamily="49" charset="0"/>
              </a:rPr>
              <a:t>%</a:t>
            </a:r>
            <a:r>
              <a:rPr lang="en-US" sz="1400" b="1" i="1" dirty="0" err="1">
                <a:solidFill>
                  <a:srgbClr val="000000"/>
                </a:solidFill>
                <a:latin typeface="Lucida Console" panose="020B0609040504020204" pitchFamily="49" charset="0"/>
              </a:rPr>
              <a:t>clearall</a:t>
            </a:r>
            <a:r>
              <a:rPr lang="en-US" sz="1400" dirty="0">
                <a:solidFill>
                  <a:srgbClr val="000000"/>
                </a:solidFill>
                <a:latin typeface="Lucida Console" panose="020B0609040504020204" pitchFamily="49" charset="0"/>
              </a:rPr>
              <a:t>;</a:t>
            </a:r>
          </a:p>
          <a:p>
            <a:r>
              <a:rPr lang="en-US" sz="1400" dirty="0" err="1">
                <a:solidFill>
                  <a:srgbClr val="0000FF"/>
                </a:solidFill>
                <a:latin typeface="Lucida Console" panose="020B0609040504020204" pitchFamily="49" charset="0"/>
              </a:rPr>
              <a:t>libname</a:t>
            </a:r>
            <a:r>
              <a:rPr lang="en-US" sz="1400" dirty="0">
                <a:solidFill>
                  <a:srgbClr val="000000"/>
                </a:solidFill>
                <a:latin typeface="Lucida Console" panose="020B0609040504020204" pitchFamily="49" charset="0"/>
              </a:rPr>
              <a:t> a </a:t>
            </a:r>
            <a:r>
              <a:rPr lang="en-US" sz="1400" dirty="0">
                <a:solidFill>
                  <a:srgbClr val="800080"/>
                </a:solidFill>
                <a:latin typeface="Lucida Console" panose="020B0609040504020204" pitchFamily="49" charset="0"/>
              </a:rPr>
              <a:t>"d:\dropbox\chd2018\_data"</a:t>
            </a:r>
            <a:r>
              <a:rPr lang="en-US" sz="1400" dirty="0">
                <a:solidFill>
                  <a:srgbClr val="000000"/>
                </a:solidFill>
                <a:latin typeface="Lucida Console" panose="020B0609040504020204" pitchFamily="49" charset="0"/>
              </a:rPr>
              <a:t>;</a:t>
            </a:r>
          </a:p>
          <a:p>
            <a:r>
              <a:rPr lang="en-US" sz="1400" b="1" dirty="0">
                <a:solidFill>
                  <a:srgbClr val="000080"/>
                </a:solidFill>
                <a:latin typeface="Lucida Console" panose="020B0609040504020204" pitchFamily="49" charset="0"/>
              </a:rPr>
              <a:t>data</a:t>
            </a:r>
            <a:r>
              <a:rPr lang="en-US" sz="1400" dirty="0">
                <a:solidFill>
                  <a:srgbClr val="000000"/>
                </a:solidFill>
                <a:latin typeface="Lucida Console" panose="020B0609040504020204" pitchFamily="49" charset="0"/>
              </a:rPr>
              <a:t> a.chd2018_a (</a:t>
            </a:r>
            <a:r>
              <a:rPr lang="en-US" sz="1400" dirty="0">
                <a:solidFill>
                  <a:srgbClr val="0000FF"/>
                </a:solidFill>
                <a:latin typeface="Lucida Console" panose="020B0609040504020204" pitchFamily="49" charset="0"/>
              </a:rPr>
              <a:t>drop</a:t>
            </a:r>
            <a:r>
              <a:rPr lang="en-US" sz="1400" dirty="0">
                <a:solidFill>
                  <a:srgbClr val="000000"/>
                </a:solidFill>
                <a:latin typeface="Lucida Console" panose="020B0609040504020204" pitchFamily="49" charset="0"/>
              </a:rPr>
              <a:t>=</a:t>
            </a:r>
            <a:r>
              <a:rPr lang="en-US" sz="1400" dirty="0" err="1">
                <a:solidFill>
                  <a:srgbClr val="000000"/>
                </a:solidFill>
                <a:latin typeface="Lucida Console" panose="020B0609040504020204" pitchFamily="49" charset="0"/>
              </a:rPr>
              <a:t>c_chd</a:t>
            </a:r>
            <a:r>
              <a:rPr lang="en-US" sz="1400" dirty="0">
                <a:solidFill>
                  <a:srgbClr val="000000"/>
                </a:solidFill>
                <a:latin typeface="Lucida Console" panose="020B0609040504020204" pitchFamily="49" charset="0"/>
              </a:rPr>
              <a:t> </a:t>
            </a:r>
            <a:r>
              <a:rPr lang="en-US" sz="1400" dirty="0" err="1">
                <a:solidFill>
                  <a:srgbClr val="000000"/>
                </a:solidFill>
                <a:latin typeface="Lucida Console" panose="020B0609040504020204" pitchFamily="49" charset="0"/>
              </a:rPr>
              <a:t>c_diab</a:t>
            </a:r>
            <a:r>
              <a:rPr lang="en-US" sz="1400" dirty="0">
                <a:solidFill>
                  <a:srgbClr val="000000"/>
                </a:solidFill>
                <a:latin typeface="Lucida Console" panose="020B0609040504020204" pitchFamily="49" charset="0"/>
              </a:rPr>
              <a:t> gender </a:t>
            </a:r>
            <a:r>
              <a:rPr lang="en-US" sz="1400" dirty="0" err="1">
                <a:solidFill>
                  <a:srgbClr val="000000"/>
                </a:solidFill>
                <a:latin typeface="Lucida Console" panose="020B0609040504020204" pitchFamily="49" charset="0"/>
              </a:rPr>
              <a:t>c_smoking</a:t>
            </a:r>
            <a:r>
              <a:rPr lang="en-US" sz="1400" dirty="0">
                <a:solidFill>
                  <a:srgbClr val="000000"/>
                </a:solidFill>
                <a:latin typeface="Lucida Console" panose="020B0609040504020204" pitchFamily="49" charset="0"/>
              </a:rPr>
              <a:t> </a:t>
            </a:r>
          </a:p>
          <a:p>
            <a:r>
              <a:rPr lang="en-US" sz="1400" dirty="0">
                <a:solidFill>
                  <a:srgbClr val="000000"/>
                </a:solidFill>
                <a:latin typeface="Lucida Console" panose="020B0609040504020204" pitchFamily="49" charset="0"/>
              </a:rPr>
              <a:t>          sbp1-sbp3 dbp1-dbp3 weight height </a:t>
            </a:r>
            <a:r>
              <a:rPr lang="en-US" sz="1400" dirty="0" err="1">
                <a:solidFill>
                  <a:srgbClr val="000000"/>
                </a:solidFill>
                <a:latin typeface="Lucida Console" panose="020B0609040504020204" pitchFamily="49" charset="0"/>
              </a:rPr>
              <a:t>fvc</a:t>
            </a:r>
            <a:endParaRPr lang="en-US" sz="1400" dirty="0">
              <a:solidFill>
                <a:srgbClr val="000000"/>
              </a:solidFill>
              <a:latin typeface="Lucida Console" panose="020B0609040504020204" pitchFamily="49" charset="0"/>
            </a:endParaRPr>
          </a:p>
          <a:p>
            <a:r>
              <a:rPr lang="en-US" sz="1400" dirty="0">
                <a:solidFill>
                  <a:srgbClr val="000000"/>
                </a:solidFill>
                <a:latin typeface="Lucida Console" panose="020B0609040504020204" pitchFamily="49" charset="0"/>
              </a:rPr>
              <a:t>					</a:t>
            </a:r>
            <a:r>
              <a:rPr lang="en-US" sz="1400" dirty="0" err="1">
                <a:solidFill>
                  <a:srgbClr val="000000"/>
                </a:solidFill>
                <a:latin typeface="Lucida Console" panose="020B0609040504020204" pitchFamily="49" charset="0"/>
              </a:rPr>
              <a:t>subscap</a:t>
            </a:r>
            <a:r>
              <a:rPr lang="en-US" sz="1400" dirty="0">
                <a:solidFill>
                  <a:srgbClr val="000000"/>
                </a:solidFill>
                <a:latin typeface="Lucida Console" panose="020B0609040504020204" pitchFamily="49" charset="0"/>
              </a:rPr>
              <a:t>);</a:t>
            </a:r>
          </a:p>
          <a:p>
            <a:r>
              <a:rPr lang="en-US" sz="1400" dirty="0">
                <a:solidFill>
                  <a:srgbClr val="000000"/>
                </a:solidFill>
                <a:latin typeface="Lucida Console" panose="020B0609040504020204" pitchFamily="49" charset="0"/>
              </a:rPr>
              <a:t>	</a:t>
            </a:r>
            <a:r>
              <a:rPr lang="en-US" sz="1400" dirty="0">
                <a:solidFill>
                  <a:srgbClr val="0000FF"/>
                </a:solidFill>
                <a:latin typeface="Lucida Console" panose="020B0609040504020204" pitchFamily="49" charset="0"/>
              </a:rPr>
              <a:t>set</a:t>
            </a:r>
            <a:r>
              <a:rPr lang="en-US" sz="1400" dirty="0">
                <a:solidFill>
                  <a:srgbClr val="000000"/>
                </a:solidFill>
                <a:latin typeface="Lucida Console" panose="020B0609040504020204" pitchFamily="49" charset="0"/>
              </a:rPr>
              <a:t> s5238.chd2018(</a:t>
            </a:r>
            <a:r>
              <a:rPr lang="en-US" sz="1400" dirty="0">
                <a:solidFill>
                  <a:srgbClr val="0000FF"/>
                </a:solidFill>
                <a:latin typeface="Lucida Console" panose="020B0609040504020204" pitchFamily="49" charset="0"/>
              </a:rPr>
              <a:t>rename</a:t>
            </a:r>
            <a:r>
              <a:rPr lang="en-US" sz="1400" dirty="0">
                <a:solidFill>
                  <a:srgbClr val="000000"/>
                </a:solidFill>
                <a:latin typeface="Lucida Console" panose="020B0609040504020204" pitchFamily="49" charset="0"/>
              </a:rPr>
              <a:t>=(</a:t>
            </a:r>
            <a:r>
              <a:rPr lang="en-US" sz="1400" dirty="0" err="1">
                <a:solidFill>
                  <a:srgbClr val="000000"/>
                </a:solidFill>
                <a:latin typeface="Lucida Console" panose="020B0609040504020204" pitchFamily="49" charset="0"/>
              </a:rPr>
              <a:t>chd</a:t>
            </a:r>
            <a:r>
              <a:rPr lang="en-US" sz="1400" dirty="0">
                <a:solidFill>
                  <a:srgbClr val="000000"/>
                </a:solidFill>
                <a:latin typeface="Lucida Console" panose="020B0609040504020204" pitchFamily="49" charset="0"/>
              </a:rPr>
              <a:t>=</a:t>
            </a:r>
            <a:r>
              <a:rPr lang="en-US" sz="1400" dirty="0" err="1">
                <a:solidFill>
                  <a:srgbClr val="000000"/>
                </a:solidFill>
                <a:latin typeface="Lucida Console" panose="020B0609040504020204" pitchFamily="49" charset="0"/>
              </a:rPr>
              <a:t>c_chd</a:t>
            </a:r>
            <a:r>
              <a:rPr lang="en-US" sz="1400" dirty="0">
                <a:solidFill>
                  <a:srgbClr val="000000"/>
                </a:solidFill>
                <a:latin typeface="Lucida Console" panose="020B0609040504020204" pitchFamily="49" charset="0"/>
              </a:rPr>
              <a:t> </a:t>
            </a:r>
            <a:r>
              <a:rPr lang="en-US" sz="1400" dirty="0" err="1">
                <a:solidFill>
                  <a:srgbClr val="000000"/>
                </a:solidFill>
                <a:latin typeface="Lucida Console" panose="020B0609040504020204" pitchFamily="49" charset="0"/>
              </a:rPr>
              <a:t>diab</a:t>
            </a:r>
            <a:r>
              <a:rPr lang="en-US" sz="1400" dirty="0">
                <a:solidFill>
                  <a:srgbClr val="000000"/>
                </a:solidFill>
                <a:latin typeface="Lucida Console" panose="020B0609040504020204" pitchFamily="49" charset="0"/>
              </a:rPr>
              <a:t>=</a:t>
            </a:r>
            <a:r>
              <a:rPr lang="en-US" sz="1400" dirty="0" err="1">
                <a:solidFill>
                  <a:srgbClr val="000000"/>
                </a:solidFill>
                <a:latin typeface="Lucida Console" panose="020B0609040504020204" pitchFamily="49" charset="0"/>
              </a:rPr>
              <a:t>c_diab</a:t>
            </a:r>
            <a:r>
              <a:rPr lang="en-US" sz="1400" dirty="0">
                <a:solidFill>
                  <a:srgbClr val="000000"/>
                </a:solidFill>
                <a:latin typeface="Lucida Console" panose="020B0609040504020204" pitchFamily="49" charset="0"/>
              </a:rPr>
              <a:t> smoking=</a:t>
            </a:r>
            <a:r>
              <a:rPr lang="en-US" sz="1400" dirty="0" err="1">
                <a:solidFill>
                  <a:srgbClr val="000000"/>
                </a:solidFill>
                <a:latin typeface="Lucida Console" panose="020B0609040504020204" pitchFamily="49" charset="0"/>
              </a:rPr>
              <a:t>c_smoking</a:t>
            </a:r>
            <a:r>
              <a:rPr lang="en-US" sz="1400" dirty="0">
                <a:solidFill>
                  <a:srgbClr val="000000"/>
                </a:solidFill>
                <a:latin typeface="Lucida Console" panose="020B0609040504020204" pitchFamily="49" charset="0"/>
              </a:rPr>
              <a:t>));</a:t>
            </a:r>
          </a:p>
          <a:p>
            <a:r>
              <a:rPr lang="en-US" sz="1400" dirty="0">
                <a:solidFill>
                  <a:srgbClr val="000000"/>
                </a:solidFill>
                <a:latin typeface="Lucida Console" panose="020B0609040504020204" pitchFamily="49" charset="0"/>
              </a:rPr>
              <a:t>		</a:t>
            </a:r>
            <a:r>
              <a:rPr lang="en-US" sz="1400" dirty="0" err="1">
                <a:solidFill>
                  <a:srgbClr val="000000"/>
                </a:solidFill>
                <a:latin typeface="Lucida Console" panose="020B0609040504020204" pitchFamily="49" charset="0"/>
              </a:rPr>
              <a:t>chd</a:t>
            </a:r>
            <a:r>
              <a:rPr lang="en-US" sz="1400" dirty="0">
                <a:solidFill>
                  <a:srgbClr val="000000"/>
                </a:solidFill>
                <a:latin typeface="Lucida Console" panose="020B0609040504020204" pitchFamily="49" charset="0"/>
              </a:rPr>
              <a:t>=</a:t>
            </a:r>
            <a:r>
              <a:rPr lang="en-US" sz="1400" dirty="0" err="1">
                <a:solidFill>
                  <a:srgbClr val="000000"/>
                </a:solidFill>
                <a:latin typeface="Lucida Console" panose="020B0609040504020204" pitchFamily="49" charset="0"/>
              </a:rPr>
              <a:t>c_chd</a:t>
            </a:r>
            <a:r>
              <a:rPr lang="en-US" sz="1400" dirty="0">
                <a:solidFill>
                  <a:srgbClr val="000000"/>
                </a:solidFill>
                <a:latin typeface="Lucida Console" panose="020B0609040504020204" pitchFamily="49" charset="0"/>
              </a:rPr>
              <a:t>=</a:t>
            </a:r>
            <a:r>
              <a:rPr lang="en-US" sz="1400" dirty="0">
                <a:solidFill>
                  <a:srgbClr val="800080"/>
                </a:solidFill>
                <a:latin typeface="Lucida Console" panose="020B0609040504020204" pitchFamily="49" charset="0"/>
              </a:rPr>
              <a:t>"Developed </a:t>
            </a:r>
            <a:r>
              <a:rPr lang="en-US" sz="1400" dirty="0" err="1">
                <a:solidFill>
                  <a:srgbClr val="800080"/>
                </a:solidFill>
                <a:latin typeface="Lucida Console" panose="020B0609040504020204" pitchFamily="49" charset="0"/>
              </a:rPr>
              <a:t>Chd</a:t>
            </a:r>
            <a:r>
              <a:rPr lang="en-US" sz="1400" dirty="0">
                <a:solidFill>
                  <a:srgbClr val="800080"/>
                </a:solidFill>
                <a:latin typeface="Lucida Console" panose="020B0609040504020204" pitchFamily="49" charset="0"/>
              </a:rPr>
              <a:t>"</a:t>
            </a:r>
            <a:r>
              <a:rPr lang="en-US" sz="1400" dirty="0">
                <a:solidFill>
                  <a:srgbClr val="000000"/>
                </a:solidFill>
                <a:latin typeface="Lucida Console" panose="020B0609040504020204" pitchFamily="49" charset="0"/>
              </a:rPr>
              <a:t>;</a:t>
            </a:r>
          </a:p>
          <a:p>
            <a:r>
              <a:rPr lang="en-US" sz="1400" dirty="0">
                <a:solidFill>
                  <a:srgbClr val="000000"/>
                </a:solidFill>
                <a:latin typeface="Lucida Console" panose="020B0609040504020204" pitchFamily="49" charset="0"/>
              </a:rPr>
              <a:t>		</a:t>
            </a:r>
            <a:r>
              <a:rPr lang="en-US" sz="1400" dirty="0" err="1">
                <a:solidFill>
                  <a:srgbClr val="000000"/>
                </a:solidFill>
                <a:latin typeface="Lucida Console" panose="020B0609040504020204" pitchFamily="49" charset="0"/>
              </a:rPr>
              <a:t>diab</a:t>
            </a:r>
            <a:r>
              <a:rPr lang="en-US" sz="1400" dirty="0">
                <a:solidFill>
                  <a:srgbClr val="000000"/>
                </a:solidFill>
                <a:latin typeface="Lucida Console" panose="020B0609040504020204" pitchFamily="49" charset="0"/>
              </a:rPr>
              <a:t>=</a:t>
            </a:r>
            <a:r>
              <a:rPr lang="en-US" sz="1400" dirty="0" err="1">
                <a:solidFill>
                  <a:srgbClr val="000000"/>
                </a:solidFill>
                <a:latin typeface="Lucida Console" panose="020B0609040504020204" pitchFamily="49" charset="0"/>
              </a:rPr>
              <a:t>c_diab</a:t>
            </a:r>
            <a:r>
              <a:rPr lang="en-US" sz="1400" dirty="0">
                <a:solidFill>
                  <a:srgbClr val="000000"/>
                </a:solidFill>
                <a:latin typeface="Lucida Console" panose="020B0609040504020204" pitchFamily="49" charset="0"/>
              </a:rPr>
              <a:t>=</a:t>
            </a:r>
            <a:r>
              <a:rPr lang="en-US" sz="1400" dirty="0">
                <a:solidFill>
                  <a:srgbClr val="800080"/>
                </a:solidFill>
                <a:latin typeface="Lucida Console" panose="020B0609040504020204" pitchFamily="49" charset="0"/>
              </a:rPr>
              <a:t>"Diabetic"</a:t>
            </a:r>
            <a:r>
              <a:rPr lang="en-US" sz="1400" dirty="0">
                <a:solidFill>
                  <a:srgbClr val="000000"/>
                </a:solidFill>
                <a:latin typeface="Lucida Console" panose="020B0609040504020204" pitchFamily="49" charset="0"/>
              </a:rPr>
              <a:t>;</a:t>
            </a:r>
          </a:p>
          <a:p>
            <a:r>
              <a:rPr lang="en-US" sz="1400" dirty="0">
                <a:solidFill>
                  <a:srgbClr val="000000"/>
                </a:solidFill>
                <a:latin typeface="Lucida Console" panose="020B0609040504020204" pitchFamily="49" charset="0"/>
              </a:rPr>
              <a:t>		</a:t>
            </a:r>
            <a:r>
              <a:rPr lang="en-US" sz="1400" dirty="0">
                <a:solidFill>
                  <a:srgbClr val="0000FF"/>
                </a:solidFill>
                <a:latin typeface="Lucida Console" panose="020B0609040504020204" pitchFamily="49" charset="0"/>
              </a:rPr>
              <a:t>select</a:t>
            </a:r>
            <a:r>
              <a:rPr lang="en-US" sz="1400" dirty="0">
                <a:solidFill>
                  <a:srgbClr val="000000"/>
                </a:solidFill>
                <a:latin typeface="Lucida Console" panose="020B0609040504020204" pitchFamily="49" charset="0"/>
              </a:rPr>
              <a:t> (</a:t>
            </a:r>
            <a:r>
              <a:rPr lang="en-US" sz="1400" dirty="0" err="1">
                <a:solidFill>
                  <a:srgbClr val="000000"/>
                </a:solidFill>
                <a:latin typeface="Lucida Console" panose="020B0609040504020204" pitchFamily="49" charset="0"/>
              </a:rPr>
              <a:t>c_smoking</a:t>
            </a:r>
            <a:r>
              <a:rPr lang="en-US" sz="1400" dirty="0">
                <a:solidFill>
                  <a:srgbClr val="000000"/>
                </a:solidFill>
                <a:latin typeface="Lucida Console" panose="020B0609040504020204" pitchFamily="49" charset="0"/>
              </a:rPr>
              <a:t>);</a:t>
            </a:r>
          </a:p>
          <a:p>
            <a:r>
              <a:rPr lang="en-US" sz="1400" dirty="0">
                <a:solidFill>
                  <a:srgbClr val="000000"/>
                </a:solidFill>
                <a:latin typeface="Lucida Console" panose="020B0609040504020204" pitchFamily="49" charset="0"/>
              </a:rPr>
              <a:t>			</a:t>
            </a:r>
            <a:r>
              <a:rPr lang="en-US" sz="1400" dirty="0">
                <a:solidFill>
                  <a:srgbClr val="0000FF"/>
                </a:solidFill>
                <a:latin typeface="Lucida Console" panose="020B0609040504020204" pitchFamily="49" charset="0"/>
              </a:rPr>
              <a:t>when</a:t>
            </a:r>
            <a:r>
              <a:rPr lang="en-US" sz="1400" dirty="0">
                <a:solidFill>
                  <a:srgbClr val="000000"/>
                </a:solidFill>
                <a:latin typeface="Lucida Console" panose="020B0609040504020204" pitchFamily="49" charset="0"/>
              </a:rPr>
              <a:t> (</a:t>
            </a:r>
            <a:r>
              <a:rPr lang="en-US" sz="1400" dirty="0">
                <a:solidFill>
                  <a:srgbClr val="800080"/>
                </a:solidFill>
                <a:latin typeface="Lucida Console" panose="020B0609040504020204" pitchFamily="49" charset="0"/>
              </a:rPr>
              <a:t>"Never Smoker"</a:t>
            </a:r>
            <a:r>
              <a:rPr lang="en-US" sz="1400" dirty="0">
                <a:solidFill>
                  <a:srgbClr val="000000"/>
                </a:solidFill>
                <a:latin typeface="Lucida Console" panose="020B0609040504020204" pitchFamily="49" charset="0"/>
              </a:rPr>
              <a:t>)  smoking=</a:t>
            </a:r>
            <a:r>
              <a:rPr lang="en-US" sz="1400" b="1" dirty="0">
                <a:solidFill>
                  <a:srgbClr val="008080"/>
                </a:solidFill>
                <a:latin typeface="Lucida Console" panose="020B0609040504020204" pitchFamily="49" charset="0"/>
              </a:rPr>
              <a:t>0</a:t>
            </a:r>
            <a:r>
              <a:rPr lang="en-US" sz="1400" dirty="0">
                <a:solidFill>
                  <a:srgbClr val="000000"/>
                </a:solidFill>
                <a:latin typeface="Lucida Console" panose="020B0609040504020204" pitchFamily="49" charset="0"/>
              </a:rPr>
              <a:t>;</a:t>
            </a:r>
          </a:p>
          <a:p>
            <a:r>
              <a:rPr lang="en-US" sz="1400" dirty="0">
                <a:solidFill>
                  <a:srgbClr val="000000"/>
                </a:solidFill>
                <a:latin typeface="Lucida Console" panose="020B0609040504020204" pitchFamily="49" charset="0"/>
              </a:rPr>
              <a:t>			</a:t>
            </a:r>
            <a:r>
              <a:rPr lang="en-US" sz="1400" dirty="0">
                <a:solidFill>
                  <a:srgbClr val="0000FF"/>
                </a:solidFill>
                <a:latin typeface="Lucida Console" panose="020B0609040504020204" pitchFamily="49" charset="0"/>
              </a:rPr>
              <a:t>when</a:t>
            </a:r>
            <a:r>
              <a:rPr lang="en-US" sz="1400" dirty="0">
                <a:solidFill>
                  <a:srgbClr val="000000"/>
                </a:solidFill>
                <a:latin typeface="Lucida Console" panose="020B0609040504020204" pitchFamily="49" charset="0"/>
              </a:rPr>
              <a:t> (</a:t>
            </a:r>
            <a:r>
              <a:rPr lang="en-US" sz="1400" dirty="0">
                <a:solidFill>
                  <a:srgbClr val="800080"/>
                </a:solidFill>
                <a:latin typeface="Lucida Console" panose="020B0609040504020204" pitchFamily="49" charset="0"/>
              </a:rPr>
              <a:t>"Past Smoker"</a:t>
            </a:r>
            <a:r>
              <a:rPr lang="en-US" sz="1400" dirty="0">
                <a:solidFill>
                  <a:srgbClr val="000000"/>
                </a:solidFill>
                <a:latin typeface="Lucida Console" panose="020B0609040504020204" pitchFamily="49" charset="0"/>
              </a:rPr>
              <a:t>)  smoking=</a:t>
            </a:r>
            <a:r>
              <a:rPr lang="en-US" sz="1400" b="1" dirty="0">
                <a:solidFill>
                  <a:srgbClr val="008080"/>
                </a:solidFill>
                <a:latin typeface="Lucida Console" panose="020B0609040504020204" pitchFamily="49" charset="0"/>
              </a:rPr>
              <a:t>1</a:t>
            </a:r>
            <a:r>
              <a:rPr lang="en-US" sz="1400" dirty="0">
                <a:solidFill>
                  <a:srgbClr val="000000"/>
                </a:solidFill>
                <a:latin typeface="Lucida Console" panose="020B0609040504020204" pitchFamily="49" charset="0"/>
              </a:rPr>
              <a:t>;</a:t>
            </a:r>
          </a:p>
          <a:p>
            <a:r>
              <a:rPr lang="en-US" sz="1400" dirty="0">
                <a:solidFill>
                  <a:srgbClr val="000000"/>
                </a:solidFill>
                <a:latin typeface="Lucida Console" panose="020B0609040504020204" pitchFamily="49" charset="0"/>
              </a:rPr>
              <a:t>			</a:t>
            </a:r>
            <a:r>
              <a:rPr lang="en-US" sz="1400" dirty="0">
                <a:solidFill>
                  <a:srgbClr val="0000FF"/>
                </a:solidFill>
                <a:latin typeface="Lucida Console" panose="020B0609040504020204" pitchFamily="49" charset="0"/>
              </a:rPr>
              <a:t>when</a:t>
            </a:r>
            <a:r>
              <a:rPr lang="en-US" sz="1400" dirty="0">
                <a:solidFill>
                  <a:srgbClr val="000000"/>
                </a:solidFill>
                <a:latin typeface="Lucida Console" panose="020B0609040504020204" pitchFamily="49" charset="0"/>
              </a:rPr>
              <a:t> (</a:t>
            </a:r>
            <a:r>
              <a:rPr lang="en-US" sz="1400" dirty="0">
                <a:solidFill>
                  <a:srgbClr val="800080"/>
                </a:solidFill>
                <a:latin typeface="Lucida Console" panose="020B0609040504020204" pitchFamily="49" charset="0"/>
              </a:rPr>
              <a:t>"Current </a:t>
            </a:r>
            <a:r>
              <a:rPr lang="en-US" sz="1400" dirty="0" err="1">
                <a:solidFill>
                  <a:srgbClr val="800080"/>
                </a:solidFill>
                <a:latin typeface="Lucida Console" panose="020B0609040504020204" pitchFamily="49" charset="0"/>
              </a:rPr>
              <a:t>Smok</a:t>
            </a:r>
            <a:r>
              <a:rPr lang="en-US" sz="1400" dirty="0">
                <a:solidFill>
                  <a:srgbClr val="800080"/>
                </a:solidFill>
                <a:latin typeface="Lucida Console" panose="020B0609040504020204" pitchFamily="49" charset="0"/>
              </a:rPr>
              <a:t>"</a:t>
            </a:r>
            <a:r>
              <a:rPr lang="en-US" sz="1400" dirty="0">
                <a:solidFill>
                  <a:srgbClr val="000000"/>
                </a:solidFill>
                <a:latin typeface="Lucida Console" panose="020B0609040504020204" pitchFamily="49" charset="0"/>
              </a:rPr>
              <a:t>)  smoking=</a:t>
            </a:r>
            <a:r>
              <a:rPr lang="en-US" sz="1400" b="1" dirty="0">
                <a:solidFill>
                  <a:srgbClr val="008080"/>
                </a:solidFill>
                <a:latin typeface="Lucida Console" panose="020B0609040504020204" pitchFamily="49" charset="0"/>
              </a:rPr>
              <a:t>2</a:t>
            </a:r>
            <a:r>
              <a:rPr lang="en-US" sz="1400" dirty="0">
                <a:solidFill>
                  <a:srgbClr val="000000"/>
                </a:solidFill>
                <a:latin typeface="Lucida Console" panose="020B0609040504020204" pitchFamily="49" charset="0"/>
              </a:rPr>
              <a:t>;</a:t>
            </a:r>
          </a:p>
          <a:p>
            <a:r>
              <a:rPr lang="en-US" sz="1400" dirty="0">
                <a:solidFill>
                  <a:srgbClr val="000000"/>
                </a:solidFill>
                <a:latin typeface="Lucida Console" panose="020B0609040504020204" pitchFamily="49" charset="0"/>
              </a:rPr>
              <a:t>			</a:t>
            </a:r>
            <a:r>
              <a:rPr lang="en-US" sz="1400" dirty="0">
                <a:solidFill>
                  <a:srgbClr val="0000FF"/>
                </a:solidFill>
                <a:latin typeface="Lucida Console" panose="020B0609040504020204" pitchFamily="49" charset="0"/>
              </a:rPr>
              <a:t>otherwise</a:t>
            </a:r>
            <a:r>
              <a:rPr lang="en-US" sz="1400" dirty="0">
                <a:solidFill>
                  <a:srgbClr val="000000"/>
                </a:solidFill>
                <a:latin typeface="Lucida Console" panose="020B0609040504020204" pitchFamily="49" charset="0"/>
              </a:rPr>
              <a:t> smoking=</a:t>
            </a:r>
            <a:r>
              <a:rPr lang="en-US" sz="1400" b="1" dirty="0">
                <a:solidFill>
                  <a:srgbClr val="008080"/>
                </a:solidFill>
                <a:latin typeface="Lucida Console" panose="020B0609040504020204" pitchFamily="49" charset="0"/>
              </a:rPr>
              <a:t>.</a:t>
            </a:r>
            <a:r>
              <a:rPr lang="en-US" sz="1400" dirty="0">
                <a:solidFill>
                  <a:srgbClr val="000000"/>
                </a:solidFill>
                <a:latin typeface="Lucida Console" panose="020B0609040504020204" pitchFamily="49" charset="0"/>
              </a:rPr>
              <a:t>;</a:t>
            </a:r>
          </a:p>
          <a:p>
            <a:r>
              <a:rPr lang="en-US" sz="1400" dirty="0">
                <a:solidFill>
                  <a:srgbClr val="000000"/>
                </a:solidFill>
                <a:latin typeface="Lucida Console" panose="020B0609040504020204" pitchFamily="49" charset="0"/>
              </a:rPr>
              <a:t>		</a:t>
            </a:r>
            <a:r>
              <a:rPr lang="en-US" sz="1400" dirty="0">
                <a:solidFill>
                  <a:srgbClr val="0000FF"/>
                </a:solidFill>
                <a:latin typeface="Lucida Console" panose="020B0609040504020204" pitchFamily="49" charset="0"/>
              </a:rPr>
              <a:t>end</a:t>
            </a:r>
            <a:r>
              <a:rPr lang="en-US" sz="1400" dirty="0">
                <a:solidFill>
                  <a:srgbClr val="000000"/>
                </a:solidFill>
                <a:latin typeface="Lucida Console" panose="020B0609040504020204" pitchFamily="49" charset="0"/>
              </a:rPr>
              <a:t>;</a:t>
            </a:r>
          </a:p>
          <a:p>
            <a:r>
              <a:rPr lang="en-US" sz="1400" dirty="0">
                <a:solidFill>
                  <a:srgbClr val="000000"/>
                </a:solidFill>
                <a:latin typeface="Lucida Console" panose="020B0609040504020204" pitchFamily="49" charset="0"/>
              </a:rPr>
              <a:t>		male=gender=</a:t>
            </a:r>
            <a:r>
              <a:rPr lang="en-US" sz="1400" dirty="0">
                <a:solidFill>
                  <a:srgbClr val="800080"/>
                </a:solidFill>
                <a:latin typeface="Lucida Console" panose="020B0609040504020204" pitchFamily="49" charset="0"/>
              </a:rPr>
              <a:t>"Male"</a:t>
            </a:r>
            <a:r>
              <a:rPr lang="en-US" sz="1400" dirty="0">
                <a:solidFill>
                  <a:srgbClr val="000000"/>
                </a:solidFill>
                <a:latin typeface="Lucida Console" panose="020B0609040504020204" pitchFamily="49" charset="0"/>
              </a:rPr>
              <a:t>;</a:t>
            </a:r>
          </a:p>
          <a:p>
            <a:r>
              <a:rPr lang="en-US" sz="1400" dirty="0">
                <a:solidFill>
                  <a:srgbClr val="000000"/>
                </a:solidFill>
                <a:latin typeface="Lucida Console" panose="020B0609040504020204" pitchFamily="49" charset="0"/>
              </a:rPr>
              <a:t>		</a:t>
            </a:r>
            <a:r>
              <a:rPr lang="en-US" sz="1400" dirty="0" err="1">
                <a:solidFill>
                  <a:srgbClr val="000000"/>
                </a:solidFill>
                <a:latin typeface="Lucida Console" panose="020B0609040504020204" pitchFamily="49" charset="0"/>
              </a:rPr>
              <a:t>sbp</a:t>
            </a:r>
            <a:r>
              <a:rPr lang="en-US" sz="1400" dirty="0">
                <a:solidFill>
                  <a:srgbClr val="000000"/>
                </a:solidFill>
                <a:latin typeface="Lucida Console" panose="020B0609040504020204" pitchFamily="49" charset="0"/>
              </a:rPr>
              <a:t>=mean(of sbp1-sbp3);</a:t>
            </a:r>
          </a:p>
          <a:p>
            <a:r>
              <a:rPr lang="en-US" sz="1400" dirty="0">
                <a:solidFill>
                  <a:srgbClr val="000000"/>
                </a:solidFill>
                <a:latin typeface="Lucida Console" panose="020B0609040504020204" pitchFamily="49" charset="0"/>
              </a:rPr>
              <a:t>	  </a:t>
            </a:r>
            <a:r>
              <a:rPr lang="en-US" sz="1400" dirty="0" err="1">
                <a:solidFill>
                  <a:srgbClr val="000000"/>
                </a:solidFill>
                <a:latin typeface="Lucida Console" panose="020B0609040504020204" pitchFamily="49" charset="0"/>
              </a:rPr>
              <a:t>dbp</a:t>
            </a:r>
            <a:r>
              <a:rPr lang="en-US" sz="1400" dirty="0">
                <a:solidFill>
                  <a:srgbClr val="000000"/>
                </a:solidFill>
                <a:latin typeface="Lucida Console" panose="020B0609040504020204" pitchFamily="49" charset="0"/>
              </a:rPr>
              <a:t>=mean(of dbp1-dbp3);</a:t>
            </a:r>
          </a:p>
          <a:p>
            <a:r>
              <a:rPr lang="en-US" sz="1400" dirty="0">
                <a:solidFill>
                  <a:srgbClr val="000000"/>
                </a:solidFill>
                <a:latin typeface="Lucida Console" panose="020B0609040504020204" pitchFamily="49" charset="0"/>
              </a:rPr>
              <a:t>		</a:t>
            </a:r>
            <a:r>
              <a:rPr lang="en-US" sz="1400" dirty="0" err="1">
                <a:solidFill>
                  <a:srgbClr val="000000"/>
                </a:solidFill>
                <a:latin typeface="Lucida Console" panose="020B0609040504020204" pitchFamily="49" charset="0"/>
              </a:rPr>
              <a:t>bmi</a:t>
            </a:r>
            <a:r>
              <a:rPr lang="en-US" sz="1400" dirty="0">
                <a:solidFill>
                  <a:srgbClr val="000000"/>
                </a:solidFill>
                <a:latin typeface="Lucida Console" panose="020B0609040504020204" pitchFamily="49" charset="0"/>
              </a:rPr>
              <a:t>=(weight/height**</a:t>
            </a:r>
            <a:r>
              <a:rPr lang="en-US" sz="1400" b="1" dirty="0">
                <a:solidFill>
                  <a:srgbClr val="008080"/>
                </a:solidFill>
                <a:latin typeface="Lucida Console" panose="020B0609040504020204" pitchFamily="49" charset="0"/>
              </a:rPr>
              <a:t>2</a:t>
            </a:r>
            <a:r>
              <a:rPr lang="en-US" sz="1400" dirty="0">
                <a:solidFill>
                  <a:srgbClr val="000000"/>
                </a:solidFill>
                <a:latin typeface="Lucida Console" panose="020B0609040504020204" pitchFamily="49" charset="0"/>
              </a:rPr>
              <a:t>)*</a:t>
            </a:r>
            <a:r>
              <a:rPr lang="en-US" sz="1400" b="1" dirty="0">
                <a:solidFill>
                  <a:srgbClr val="008080"/>
                </a:solidFill>
                <a:latin typeface="Lucida Console" panose="020B0609040504020204" pitchFamily="49" charset="0"/>
              </a:rPr>
              <a:t>703</a:t>
            </a:r>
            <a:r>
              <a:rPr lang="en-US" sz="1400" dirty="0">
                <a:solidFill>
                  <a:srgbClr val="000000"/>
                </a:solidFill>
                <a:latin typeface="Lucida Console" panose="020B0609040504020204" pitchFamily="49" charset="0"/>
              </a:rPr>
              <a:t>;</a:t>
            </a:r>
          </a:p>
          <a:p>
            <a:r>
              <a:rPr lang="en-US" sz="1400" dirty="0">
                <a:solidFill>
                  <a:srgbClr val="000000"/>
                </a:solidFill>
                <a:latin typeface="Lucida Console" panose="020B0609040504020204" pitchFamily="49" charset="0"/>
              </a:rPr>
              <a:t>		</a:t>
            </a:r>
            <a:r>
              <a:rPr lang="en-US" sz="1400" dirty="0" err="1">
                <a:solidFill>
                  <a:srgbClr val="000000"/>
                </a:solidFill>
                <a:latin typeface="Lucida Console" panose="020B0609040504020204" pitchFamily="49" charset="0"/>
              </a:rPr>
              <a:t>fvcht</a:t>
            </a:r>
            <a:r>
              <a:rPr lang="en-US" sz="1400" dirty="0">
                <a:solidFill>
                  <a:srgbClr val="000000"/>
                </a:solidFill>
                <a:latin typeface="Lucida Console" panose="020B0609040504020204" pitchFamily="49" charset="0"/>
              </a:rPr>
              <a:t>=</a:t>
            </a:r>
            <a:r>
              <a:rPr lang="en-US" sz="1400" dirty="0" err="1">
                <a:solidFill>
                  <a:srgbClr val="000000"/>
                </a:solidFill>
                <a:latin typeface="Lucida Console" panose="020B0609040504020204" pitchFamily="49" charset="0"/>
              </a:rPr>
              <a:t>fvc</a:t>
            </a:r>
            <a:r>
              <a:rPr lang="en-US" sz="1400" dirty="0">
                <a:solidFill>
                  <a:srgbClr val="000000"/>
                </a:solidFill>
                <a:latin typeface="Lucida Console" panose="020B0609040504020204" pitchFamily="49" charset="0"/>
              </a:rPr>
              <a:t>/height;</a:t>
            </a:r>
          </a:p>
          <a:p>
            <a:r>
              <a:rPr lang="en-US" sz="1400" b="1" dirty="0">
                <a:solidFill>
                  <a:srgbClr val="000080"/>
                </a:solidFill>
                <a:latin typeface="Lucida Console" panose="020B0609040504020204" pitchFamily="49" charset="0"/>
              </a:rPr>
              <a:t>run</a:t>
            </a:r>
            <a:r>
              <a:rPr lang="en-US" sz="1400" dirty="0">
                <a:solidFill>
                  <a:srgbClr val="000000"/>
                </a:solidFill>
                <a:latin typeface="Lucida Console" panose="020B0609040504020204" pitchFamily="49" charset="0"/>
              </a:rPr>
              <a:t>;</a:t>
            </a:r>
          </a:p>
          <a:p>
            <a:r>
              <a:rPr lang="en-US" sz="1400" b="1" dirty="0">
                <a:solidFill>
                  <a:srgbClr val="000080"/>
                </a:solidFill>
                <a:latin typeface="Lucida Console" panose="020B0609040504020204" pitchFamily="49" charset="0"/>
              </a:rPr>
              <a:t>proc</a:t>
            </a:r>
            <a:r>
              <a:rPr lang="en-US" sz="1400" dirty="0">
                <a:solidFill>
                  <a:srgbClr val="000000"/>
                </a:solidFill>
                <a:latin typeface="Lucida Console" panose="020B0609040504020204" pitchFamily="49" charset="0"/>
              </a:rPr>
              <a:t> </a:t>
            </a:r>
            <a:r>
              <a:rPr lang="en-US" sz="1400" b="1" dirty="0">
                <a:solidFill>
                  <a:srgbClr val="000080"/>
                </a:solidFill>
                <a:latin typeface="Lucida Console" panose="020B0609040504020204" pitchFamily="49" charset="0"/>
              </a:rPr>
              <a:t>contents</a:t>
            </a:r>
            <a:r>
              <a:rPr lang="en-US" sz="1400" dirty="0">
                <a:solidFill>
                  <a:srgbClr val="000000"/>
                </a:solidFill>
                <a:latin typeface="Lucida Console" panose="020B0609040504020204" pitchFamily="49" charset="0"/>
              </a:rPr>
              <a:t> </a:t>
            </a:r>
            <a:r>
              <a:rPr lang="en-US" sz="1400" dirty="0">
                <a:solidFill>
                  <a:srgbClr val="0000FF"/>
                </a:solidFill>
                <a:latin typeface="Lucida Console" panose="020B0609040504020204" pitchFamily="49" charset="0"/>
              </a:rPr>
              <a:t>data</a:t>
            </a:r>
            <a:r>
              <a:rPr lang="en-US" sz="1400" dirty="0">
                <a:solidFill>
                  <a:srgbClr val="000000"/>
                </a:solidFill>
                <a:latin typeface="Lucida Console" panose="020B0609040504020204" pitchFamily="49" charset="0"/>
              </a:rPr>
              <a:t>=a.chd2018_a;</a:t>
            </a:r>
          </a:p>
          <a:p>
            <a:r>
              <a:rPr lang="en-US" sz="1400" b="1" dirty="0">
                <a:solidFill>
                  <a:srgbClr val="000080"/>
                </a:solidFill>
                <a:latin typeface="Lucida Console" panose="020B0609040504020204" pitchFamily="49" charset="0"/>
              </a:rPr>
              <a:t>run</a:t>
            </a:r>
            <a:r>
              <a:rPr lang="en-US" sz="1400" dirty="0">
                <a:solidFill>
                  <a:srgbClr val="000000"/>
                </a:solidFill>
                <a:latin typeface="Lucida Console" panose="020B0609040504020204" pitchFamily="49" charset="0"/>
              </a:rPr>
              <a:t>;</a:t>
            </a:r>
          </a:p>
          <a:p>
            <a:r>
              <a:rPr lang="en-US" sz="1400" b="1" dirty="0">
                <a:solidFill>
                  <a:srgbClr val="000080"/>
                </a:solidFill>
                <a:latin typeface="Lucida Console" panose="020B0609040504020204" pitchFamily="49" charset="0"/>
              </a:rPr>
              <a:t>proc</a:t>
            </a:r>
            <a:r>
              <a:rPr lang="en-US" sz="1400" dirty="0">
                <a:solidFill>
                  <a:srgbClr val="000000"/>
                </a:solidFill>
                <a:latin typeface="Lucida Console" panose="020B0609040504020204" pitchFamily="49" charset="0"/>
              </a:rPr>
              <a:t> </a:t>
            </a:r>
            <a:r>
              <a:rPr lang="en-US" sz="1400" b="1" dirty="0">
                <a:solidFill>
                  <a:srgbClr val="000080"/>
                </a:solidFill>
                <a:latin typeface="Lucida Console" panose="020B0609040504020204" pitchFamily="49" charset="0"/>
              </a:rPr>
              <a:t>means</a:t>
            </a:r>
            <a:r>
              <a:rPr lang="en-US" sz="1400" dirty="0">
                <a:solidFill>
                  <a:srgbClr val="000000"/>
                </a:solidFill>
                <a:latin typeface="Lucida Console" panose="020B0609040504020204" pitchFamily="49" charset="0"/>
              </a:rPr>
              <a:t> </a:t>
            </a:r>
            <a:r>
              <a:rPr lang="en-US" sz="1400" dirty="0">
                <a:solidFill>
                  <a:srgbClr val="0000FF"/>
                </a:solidFill>
                <a:latin typeface="Lucida Console" panose="020B0609040504020204" pitchFamily="49" charset="0"/>
              </a:rPr>
              <a:t>data</a:t>
            </a:r>
            <a:r>
              <a:rPr lang="en-US" sz="1400" dirty="0">
                <a:solidFill>
                  <a:srgbClr val="000000"/>
                </a:solidFill>
                <a:latin typeface="Lucida Console" panose="020B0609040504020204" pitchFamily="49" charset="0"/>
              </a:rPr>
              <a:t>=a.chd2018_a;</a:t>
            </a:r>
          </a:p>
          <a:p>
            <a:r>
              <a:rPr lang="en-US" sz="1400" dirty="0" err="1">
                <a:solidFill>
                  <a:srgbClr val="0000FF"/>
                </a:solidFill>
                <a:latin typeface="Lucida Console" panose="020B0609040504020204" pitchFamily="49" charset="0"/>
              </a:rPr>
              <a:t>var</a:t>
            </a:r>
            <a:r>
              <a:rPr lang="en-US" sz="1400" dirty="0">
                <a:solidFill>
                  <a:srgbClr val="000000"/>
                </a:solidFill>
                <a:latin typeface="Lucida Console" panose="020B0609040504020204" pitchFamily="49" charset="0"/>
              </a:rPr>
              <a:t> </a:t>
            </a:r>
            <a:r>
              <a:rPr lang="en-US" sz="1400" dirty="0" err="1">
                <a:solidFill>
                  <a:srgbClr val="000000"/>
                </a:solidFill>
                <a:latin typeface="Lucida Console" panose="020B0609040504020204" pitchFamily="49" charset="0"/>
              </a:rPr>
              <a:t>fvcht</a:t>
            </a:r>
            <a:r>
              <a:rPr lang="en-US" sz="1400" dirty="0">
                <a:solidFill>
                  <a:srgbClr val="000000"/>
                </a:solidFill>
                <a:latin typeface="Lucida Console" panose="020B0609040504020204" pitchFamily="49" charset="0"/>
              </a:rPr>
              <a:t>;</a:t>
            </a:r>
          </a:p>
          <a:p>
            <a:r>
              <a:rPr lang="en-US" sz="1400" b="1" dirty="0">
                <a:solidFill>
                  <a:srgbClr val="000080"/>
                </a:solidFill>
                <a:latin typeface="Lucida Console" panose="020B0609040504020204" pitchFamily="49" charset="0"/>
              </a:rPr>
              <a:t>run</a:t>
            </a:r>
            <a:r>
              <a:rPr lang="en-US" sz="1400" dirty="0">
                <a:solidFill>
                  <a:srgbClr val="000000"/>
                </a:solidFill>
                <a:latin typeface="Lucida Console" panose="020B0609040504020204" pitchFamily="49" charset="0"/>
              </a:rPr>
              <a:t>;</a:t>
            </a:r>
          </a:p>
        </p:txBody>
      </p:sp>
      <p:sp>
        <p:nvSpPr>
          <p:cNvPr id="4" name="Title 3">
            <a:extLst>
              <a:ext uri="{FF2B5EF4-FFF2-40B4-BE49-F238E27FC236}">
                <a16:creationId xmlns:a16="http://schemas.microsoft.com/office/drawing/2014/main" id="{D255AC07-A936-46CB-84EC-8F8E3993BCCC}"/>
              </a:ext>
            </a:extLst>
          </p:cNvPr>
          <p:cNvSpPr>
            <a:spLocks noGrp="1"/>
          </p:cNvSpPr>
          <p:nvPr>
            <p:ph type="title"/>
          </p:nvPr>
        </p:nvSpPr>
        <p:spPr>
          <a:xfrm>
            <a:off x="216310" y="54014"/>
            <a:ext cx="10515600" cy="840721"/>
          </a:xfrm>
        </p:spPr>
        <p:txBody>
          <a:bodyPr>
            <a:normAutofit fontScale="90000"/>
          </a:bodyPr>
          <a:lstStyle/>
          <a:p>
            <a:r>
              <a:rPr lang="en-US" dirty="0"/>
              <a:t>Add subscapular skinfold to the drop list and re-run.</a:t>
            </a:r>
          </a:p>
        </p:txBody>
      </p:sp>
      <p:sp>
        <p:nvSpPr>
          <p:cNvPr id="2" name="Slide Number Placeholder 1">
            <a:extLst>
              <a:ext uri="{FF2B5EF4-FFF2-40B4-BE49-F238E27FC236}">
                <a16:creationId xmlns:a16="http://schemas.microsoft.com/office/drawing/2014/main" id="{98873650-517F-45E3-BDD5-2223BF2FAF0E}"/>
              </a:ext>
            </a:extLst>
          </p:cNvPr>
          <p:cNvSpPr>
            <a:spLocks noGrp="1"/>
          </p:cNvSpPr>
          <p:nvPr>
            <p:ph type="sldNum" sz="quarter" idx="12"/>
          </p:nvPr>
        </p:nvSpPr>
        <p:spPr/>
        <p:txBody>
          <a:bodyPr/>
          <a:lstStyle/>
          <a:p>
            <a:fld id="{A1731BE5-4A32-47AB-B9AD-CE4FD7485A4A}" type="slidenum">
              <a:rPr lang="en-US" smtClean="0"/>
              <a:t>20</a:t>
            </a:fld>
            <a:endParaRPr lang="en-US"/>
          </a:p>
        </p:txBody>
      </p:sp>
    </p:spTree>
    <p:extLst>
      <p:ext uri="{BB962C8B-B14F-4D97-AF65-F5344CB8AC3E}">
        <p14:creationId xmlns:p14="http://schemas.microsoft.com/office/powerpoint/2010/main" val="27090250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21E0292-CC19-4EB1-B299-F157D5A7E69A}"/>
              </a:ext>
            </a:extLst>
          </p:cNvPr>
          <p:cNvSpPr/>
          <p:nvPr/>
        </p:nvSpPr>
        <p:spPr>
          <a:xfrm>
            <a:off x="324465" y="197346"/>
            <a:ext cx="11769212" cy="6186309"/>
          </a:xfrm>
          <a:prstGeom prst="rect">
            <a:avLst/>
          </a:prstGeom>
        </p:spPr>
        <p:txBody>
          <a:bodyPr wrap="square">
            <a:spAutoFit/>
          </a:bodyPr>
          <a:lstStyle/>
          <a:p>
            <a:r>
              <a:rPr lang="en-US" dirty="0">
                <a:solidFill>
                  <a:srgbClr val="000000"/>
                </a:solidFill>
                <a:latin typeface="Lucida Console" panose="020B0609040504020204" pitchFamily="49" charset="0"/>
              </a:rPr>
              <a:t>%</a:t>
            </a:r>
            <a:r>
              <a:rPr lang="en-US" b="1" i="1" dirty="0" err="1">
                <a:solidFill>
                  <a:srgbClr val="000000"/>
                </a:solidFill>
                <a:latin typeface="Lucida Console" panose="020B0609040504020204" pitchFamily="49" charset="0"/>
              </a:rPr>
              <a:t>clearall</a:t>
            </a:r>
            <a:endParaRPr lang="en-US" dirty="0">
              <a:solidFill>
                <a:srgbClr val="000000"/>
              </a:solidFill>
              <a:latin typeface="Lucida Console" panose="020B0609040504020204" pitchFamily="49" charset="0"/>
            </a:endParaRP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err="1">
                <a:solidFill>
                  <a:srgbClr val="000080"/>
                </a:solidFill>
                <a:latin typeface="Lucida Console" panose="020B0609040504020204" pitchFamily="49" charset="0"/>
              </a:rPr>
              <a:t>sql</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select</a:t>
            </a:r>
            <a:r>
              <a:rPr lang="en-US" dirty="0">
                <a:solidFill>
                  <a:srgbClr val="000000"/>
                </a:solidFill>
                <a:latin typeface="Lucida Console" panose="020B0609040504020204" pitchFamily="49" charset="0"/>
              </a:rPr>
              <a:t> name </a:t>
            </a:r>
            <a:r>
              <a:rPr lang="en-US" dirty="0">
                <a:solidFill>
                  <a:srgbClr val="0000FF"/>
                </a:solidFill>
                <a:latin typeface="Lucida Console" panose="020B0609040504020204" pitchFamily="49" charset="0"/>
              </a:rPr>
              <a:t>into</a:t>
            </a:r>
            <a:r>
              <a:rPr lang="en-US" dirty="0">
                <a:solidFill>
                  <a:srgbClr val="000000"/>
                </a:solidFill>
                <a:latin typeface="Lucida Console" panose="020B0609040504020204" pitchFamily="49" charset="0"/>
              </a:rPr>
              <a:t> : </a:t>
            </a:r>
            <a:r>
              <a:rPr lang="en-US" dirty="0" err="1">
                <a:solidFill>
                  <a:srgbClr val="000000"/>
                </a:solidFill>
                <a:latin typeface="Lucida Console" panose="020B0609040504020204" pitchFamily="49" charset="0"/>
              </a:rPr>
              <a:t>varnames</a:t>
            </a:r>
            <a:r>
              <a:rPr lang="en-US" dirty="0">
                <a:solidFill>
                  <a:srgbClr val="000000"/>
                </a:solidFill>
                <a:latin typeface="Lucida Console" panose="020B0609040504020204" pitchFamily="49" charset="0"/>
              </a:rPr>
              <a:t> separated </a:t>
            </a:r>
            <a:r>
              <a:rPr lang="en-US" dirty="0">
                <a:solidFill>
                  <a:srgbClr val="0000FF"/>
                </a:solidFill>
                <a:latin typeface="Lucida Console" panose="020B0609040504020204" pitchFamily="49" charset="0"/>
              </a:rPr>
              <a:t>by</a:t>
            </a:r>
            <a:r>
              <a:rPr lang="en-US" dirty="0">
                <a:solidFill>
                  <a:srgbClr val="000000"/>
                </a:solidFill>
                <a:latin typeface="Lucida Console" panose="020B0609040504020204" pitchFamily="49" charset="0"/>
              </a:rPr>
              <a:t> </a:t>
            </a:r>
            <a:r>
              <a:rPr lang="en-US" dirty="0">
                <a:solidFill>
                  <a:srgbClr val="800080"/>
                </a:solidFill>
                <a:latin typeface="Lucida Console" panose="020B0609040504020204" pitchFamily="49" charset="0"/>
              </a:rPr>
              <a:t>" "</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from</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dictionary.columns</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where</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memname</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"CHD2018_A"</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and</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libname</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"A"</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a:t>
            </a:r>
          </a:p>
          <a:p>
            <a:r>
              <a:rPr lang="en-US" b="1" dirty="0">
                <a:solidFill>
                  <a:srgbClr val="000080"/>
                </a:solidFill>
                <a:latin typeface="Lucida Console" panose="020B0609040504020204" pitchFamily="49" charset="0"/>
              </a:rPr>
              <a:t>quit</a:t>
            </a:r>
            <a:r>
              <a:rPr lang="en-US" dirty="0">
                <a:solidFill>
                  <a:srgbClr val="000000"/>
                </a:solidFill>
                <a:latin typeface="Lucida Console" panose="020B0609040504020204" pitchFamily="49" charset="0"/>
              </a:rPr>
              <a:t>;</a:t>
            </a:r>
          </a:p>
          <a:p>
            <a:endParaRPr lang="en-US" dirty="0">
              <a:solidFill>
                <a:srgbClr val="000000"/>
              </a:solidFill>
              <a:latin typeface="Lucida Console" panose="020B0609040504020204" pitchFamily="49" charset="0"/>
            </a:endParaRPr>
          </a:p>
          <a:p>
            <a:r>
              <a:rPr lang="en-US" dirty="0">
                <a:solidFill>
                  <a:srgbClr val="0000FF"/>
                </a:solidFill>
                <a:latin typeface="Lucida Console" panose="020B0609040504020204" pitchFamily="49" charset="0"/>
              </a:rPr>
              <a:t>%put</a:t>
            </a:r>
            <a:r>
              <a:rPr lang="en-US" dirty="0">
                <a:solidFill>
                  <a:srgbClr val="000000"/>
                </a:solidFill>
                <a:latin typeface="Lucida Console" panose="020B0609040504020204" pitchFamily="49" charset="0"/>
              </a:rPr>
              <a:t> &amp;</a:t>
            </a:r>
            <a:r>
              <a:rPr lang="en-US" dirty="0" err="1">
                <a:solidFill>
                  <a:srgbClr val="000000"/>
                </a:solidFill>
                <a:latin typeface="Lucida Console" panose="020B0609040504020204" pitchFamily="49" charset="0"/>
              </a:rPr>
              <a:t>varnames</a:t>
            </a:r>
            <a:r>
              <a:rPr lang="en-US" dirty="0">
                <a:solidFill>
                  <a:srgbClr val="000000"/>
                </a:solidFill>
                <a:latin typeface="Lucida Console" panose="020B0609040504020204" pitchFamily="49" charset="0"/>
              </a:rPr>
              <a:t>;</a:t>
            </a:r>
          </a:p>
          <a:p>
            <a:endParaRPr lang="en-US" dirty="0">
              <a:solidFill>
                <a:srgbClr val="000000"/>
              </a:solidFill>
              <a:latin typeface="Lucida Console" panose="020B0609040504020204" pitchFamily="49" charset="0"/>
            </a:endParaRPr>
          </a:p>
          <a:p>
            <a:r>
              <a:rPr lang="en-US" b="1" dirty="0">
                <a:solidFill>
                  <a:srgbClr val="000080"/>
                </a:solidFill>
                <a:latin typeface="Lucida Console" panose="020B0609040504020204" pitchFamily="49" charset="0"/>
              </a:rPr>
              <a:t>data</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pcmissing</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set</a:t>
            </a:r>
            <a:r>
              <a:rPr lang="en-US" dirty="0">
                <a:solidFill>
                  <a:srgbClr val="000000"/>
                </a:solidFill>
                <a:latin typeface="Lucida Console" panose="020B0609040504020204" pitchFamily="49" charset="0"/>
              </a:rPr>
              <a:t> a.chd2018_a;</a:t>
            </a:r>
          </a:p>
          <a:p>
            <a:r>
              <a:rPr lang="en-US" dirty="0">
                <a:solidFill>
                  <a:srgbClr val="0000FF"/>
                </a:solidFill>
                <a:latin typeface="Lucida Console" panose="020B0609040504020204" pitchFamily="49" charset="0"/>
              </a:rPr>
              <a:t>array</a:t>
            </a:r>
            <a:r>
              <a:rPr lang="en-US" dirty="0">
                <a:solidFill>
                  <a:srgbClr val="000000"/>
                </a:solidFill>
                <a:latin typeface="Lucida Console" panose="020B0609040504020204" pitchFamily="49" charset="0"/>
              </a:rPr>
              <a:t> x{*} &amp;</a:t>
            </a:r>
            <a:r>
              <a:rPr lang="en-US" dirty="0" err="1">
                <a:solidFill>
                  <a:srgbClr val="000000"/>
                </a:solidFill>
                <a:latin typeface="Lucida Console" panose="020B0609040504020204" pitchFamily="49" charset="0"/>
              </a:rPr>
              <a:t>varnames</a:t>
            </a:r>
            <a:r>
              <a:rPr lang="en-US" dirty="0">
                <a:solidFill>
                  <a:srgbClr val="000000"/>
                </a:solidFill>
                <a:latin typeface="Lucida Console" panose="020B0609040504020204" pitchFamily="49" charset="0"/>
              </a:rPr>
              <a:t>;</a:t>
            </a:r>
          </a:p>
          <a:p>
            <a:r>
              <a:rPr lang="pl-PL" dirty="0">
                <a:solidFill>
                  <a:srgbClr val="0000FF"/>
                </a:solidFill>
                <a:latin typeface="Lucida Console" panose="020B0609040504020204" pitchFamily="49" charset="0"/>
              </a:rPr>
              <a:t>do</a:t>
            </a:r>
            <a:r>
              <a:rPr lang="pl-PL" dirty="0">
                <a:solidFill>
                  <a:srgbClr val="000000"/>
                </a:solidFill>
                <a:latin typeface="Lucida Console" panose="020B0609040504020204" pitchFamily="49" charset="0"/>
              </a:rPr>
              <a:t> i=</a:t>
            </a:r>
            <a:r>
              <a:rPr lang="pl-PL" b="1" dirty="0">
                <a:solidFill>
                  <a:srgbClr val="008080"/>
                </a:solidFill>
                <a:latin typeface="Lucida Console" panose="020B0609040504020204" pitchFamily="49" charset="0"/>
              </a:rPr>
              <a:t>1</a:t>
            </a:r>
            <a:r>
              <a:rPr lang="pl-PL" dirty="0">
                <a:solidFill>
                  <a:srgbClr val="000000"/>
                </a:solidFill>
                <a:latin typeface="Lucida Console" panose="020B0609040504020204" pitchFamily="49" charset="0"/>
              </a:rPr>
              <a:t> </a:t>
            </a:r>
            <a:r>
              <a:rPr lang="pl-PL" dirty="0">
                <a:solidFill>
                  <a:srgbClr val="0000FF"/>
                </a:solidFill>
                <a:latin typeface="Lucida Console" panose="020B0609040504020204" pitchFamily="49" charset="0"/>
              </a:rPr>
              <a:t>to</a:t>
            </a:r>
            <a:r>
              <a:rPr lang="pl-PL" dirty="0">
                <a:solidFill>
                  <a:srgbClr val="000000"/>
                </a:solidFill>
                <a:latin typeface="Lucida Console" panose="020B0609040504020204" pitchFamily="49" charset="0"/>
              </a:rPr>
              <a:t> dim(x);</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nummiss</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nmiss</a:t>
            </a:r>
            <a:r>
              <a:rPr lang="en-US" dirty="0">
                <a:solidFill>
                  <a:srgbClr val="000000"/>
                </a:solidFill>
                <a:latin typeface="Lucida Console" panose="020B0609040504020204" pitchFamily="49" charset="0"/>
              </a:rPr>
              <a:t>(of x{*});</a:t>
            </a:r>
          </a:p>
          <a:p>
            <a:r>
              <a:rPr lang="en-US" dirty="0">
                <a:solidFill>
                  <a:srgbClr val="0000FF"/>
                </a:solidFill>
                <a:latin typeface="Lucida Console" panose="020B0609040504020204" pitchFamily="49" charset="0"/>
              </a:rPr>
              <a:t>end</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endParaRPr lang="en-US" dirty="0">
              <a:solidFill>
                <a:srgbClr val="000000"/>
              </a:solidFill>
              <a:latin typeface="Lucida Console" panose="020B0609040504020204" pitchFamily="49" charset="0"/>
            </a:endParaRP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err="1">
                <a:solidFill>
                  <a:srgbClr val="000080"/>
                </a:solidFill>
                <a:latin typeface="Lucida Console" panose="020B0609040504020204" pitchFamily="49" charset="0"/>
              </a:rPr>
              <a:t>freq</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pcmissing</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tables</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nummiss</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endParaRPr lang="en-US" dirty="0"/>
          </a:p>
        </p:txBody>
      </p:sp>
      <p:pic>
        <p:nvPicPr>
          <p:cNvPr id="3" name="Picture 2">
            <a:extLst>
              <a:ext uri="{FF2B5EF4-FFF2-40B4-BE49-F238E27FC236}">
                <a16:creationId xmlns:a16="http://schemas.microsoft.com/office/drawing/2014/main" id="{C27BB50D-2784-4C43-8344-F0785692B9A5}"/>
              </a:ext>
            </a:extLst>
          </p:cNvPr>
          <p:cNvPicPr>
            <a:picLocks noChangeAspect="1"/>
          </p:cNvPicPr>
          <p:nvPr/>
        </p:nvPicPr>
        <p:blipFill>
          <a:blip r:embed="rId2"/>
          <a:stretch>
            <a:fillRect/>
          </a:stretch>
        </p:blipFill>
        <p:spPr>
          <a:xfrm>
            <a:off x="6655595" y="2147500"/>
            <a:ext cx="5536405" cy="2286000"/>
          </a:xfrm>
          <a:prstGeom prst="rect">
            <a:avLst/>
          </a:prstGeom>
        </p:spPr>
      </p:pic>
      <p:sp>
        <p:nvSpPr>
          <p:cNvPr id="4" name="Slide Number Placeholder 3">
            <a:extLst>
              <a:ext uri="{FF2B5EF4-FFF2-40B4-BE49-F238E27FC236}">
                <a16:creationId xmlns:a16="http://schemas.microsoft.com/office/drawing/2014/main" id="{CE1D3B5C-9C36-4D49-A891-8C3300FB9E37}"/>
              </a:ext>
            </a:extLst>
          </p:cNvPr>
          <p:cNvSpPr>
            <a:spLocks noGrp="1"/>
          </p:cNvSpPr>
          <p:nvPr>
            <p:ph type="sldNum" sz="quarter" idx="12"/>
          </p:nvPr>
        </p:nvSpPr>
        <p:spPr/>
        <p:txBody>
          <a:bodyPr/>
          <a:lstStyle/>
          <a:p>
            <a:fld id="{A1731BE5-4A32-47AB-B9AD-CE4FD7485A4A}" type="slidenum">
              <a:rPr lang="en-US" smtClean="0"/>
              <a:t>21</a:t>
            </a:fld>
            <a:endParaRPr lang="en-US"/>
          </a:p>
        </p:txBody>
      </p:sp>
    </p:spTree>
    <p:extLst>
      <p:ext uri="{BB962C8B-B14F-4D97-AF65-F5344CB8AC3E}">
        <p14:creationId xmlns:p14="http://schemas.microsoft.com/office/powerpoint/2010/main" val="31662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95A013E-28A9-4425-B8D2-CE112143E067}"/>
              </a:ext>
            </a:extLst>
          </p:cNvPr>
          <p:cNvSpPr/>
          <p:nvPr/>
        </p:nvSpPr>
        <p:spPr>
          <a:xfrm>
            <a:off x="0" y="758255"/>
            <a:ext cx="9252155" cy="6001643"/>
          </a:xfrm>
          <a:prstGeom prst="rect">
            <a:avLst/>
          </a:prstGeom>
        </p:spPr>
        <p:txBody>
          <a:bodyPr wrap="square">
            <a:spAutoFit/>
          </a:bodyPr>
          <a:lstStyle/>
          <a:p>
            <a:r>
              <a:rPr lang="en-US" sz="1600" dirty="0">
                <a:solidFill>
                  <a:srgbClr val="000000"/>
                </a:solidFill>
                <a:latin typeface="Lucida Console" panose="020B0609040504020204" pitchFamily="49" charset="0"/>
              </a:rPr>
              <a:t>%</a:t>
            </a:r>
            <a:r>
              <a:rPr lang="en-US" sz="1600" b="1" i="1" dirty="0" err="1">
                <a:solidFill>
                  <a:srgbClr val="000000"/>
                </a:solidFill>
                <a:latin typeface="Lucida Console" panose="020B0609040504020204" pitchFamily="49" charset="0"/>
              </a:rPr>
              <a:t>clearall</a:t>
            </a:r>
            <a:endParaRPr lang="en-US" sz="1600" dirty="0">
              <a:solidFill>
                <a:srgbClr val="000000"/>
              </a:solidFill>
              <a:latin typeface="Lucida Console" panose="020B0609040504020204" pitchFamily="49" charset="0"/>
            </a:endParaRPr>
          </a:p>
          <a:p>
            <a:r>
              <a:rPr lang="en-US" sz="1600" b="1" dirty="0">
                <a:solidFill>
                  <a:srgbClr val="000080"/>
                </a:solidFill>
                <a:latin typeface="Lucida Console" panose="020B0609040504020204" pitchFamily="49" charset="0"/>
              </a:rPr>
              <a:t>proc</a:t>
            </a:r>
            <a:r>
              <a:rPr lang="en-US" sz="1600" dirty="0">
                <a:solidFill>
                  <a:srgbClr val="000000"/>
                </a:solidFill>
                <a:latin typeface="Lucida Console" panose="020B0609040504020204" pitchFamily="49" charset="0"/>
              </a:rPr>
              <a:t> </a:t>
            </a:r>
            <a:r>
              <a:rPr lang="en-US" sz="1600" b="1" dirty="0" err="1">
                <a:solidFill>
                  <a:srgbClr val="000080"/>
                </a:solidFill>
                <a:latin typeface="Lucida Console" panose="020B0609040504020204" pitchFamily="49" charset="0"/>
              </a:rPr>
              <a:t>sql</a:t>
            </a:r>
            <a:r>
              <a:rPr lang="en-US" sz="1600" dirty="0">
                <a:solidFill>
                  <a:srgbClr val="000000"/>
                </a:solidFill>
                <a:latin typeface="Lucida Console" panose="020B0609040504020204" pitchFamily="49" charset="0"/>
              </a:rPr>
              <a:t>;</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select</a:t>
            </a:r>
            <a:r>
              <a:rPr lang="en-US" sz="1600" dirty="0">
                <a:solidFill>
                  <a:srgbClr val="000000"/>
                </a:solidFill>
                <a:latin typeface="Lucida Console" panose="020B0609040504020204" pitchFamily="49" charset="0"/>
              </a:rPr>
              <a:t> name </a:t>
            </a:r>
            <a:r>
              <a:rPr lang="en-US" sz="1600" dirty="0">
                <a:solidFill>
                  <a:srgbClr val="0000FF"/>
                </a:solidFill>
                <a:latin typeface="Lucida Console" panose="020B0609040504020204" pitchFamily="49" charset="0"/>
              </a:rPr>
              <a:t>into</a:t>
            </a:r>
            <a:r>
              <a:rPr lang="en-US" sz="1600" dirty="0">
                <a:solidFill>
                  <a:srgbClr val="000000"/>
                </a:solidFill>
                <a:latin typeface="Lucida Console" panose="020B0609040504020204" pitchFamily="49" charset="0"/>
              </a:rPr>
              <a:t> : </a:t>
            </a:r>
            <a:r>
              <a:rPr lang="en-US" sz="1600" dirty="0" err="1">
                <a:solidFill>
                  <a:srgbClr val="000000"/>
                </a:solidFill>
                <a:latin typeface="Lucida Console" panose="020B0609040504020204" pitchFamily="49" charset="0"/>
              </a:rPr>
              <a:t>varnames</a:t>
            </a:r>
            <a:r>
              <a:rPr lang="en-US" sz="1600" dirty="0">
                <a:solidFill>
                  <a:srgbClr val="000000"/>
                </a:solidFill>
                <a:latin typeface="Lucida Console" panose="020B0609040504020204" pitchFamily="49" charset="0"/>
              </a:rPr>
              <a:t> separated </a:t>
            </a:r>
            <a:r>
              <a:rPr lang="en-US" sz="1600" dirty="0">
                <a:solidFill>
                  <a:srgbClr val="0000FF"/>
                </a:solidFill>
                <a:latin typeface="Lucida Console" panose="020B0609040504020204" pitchFamily="49" charset="0"/>
              </a:rPr>
              <a:t>by</a:t>
            </a:r>
            <a:r>
              <a:rPr lang="en-US" sz="1600" dirty="0">
                <a:solidFill>
                  <a:srgbClr val="000000"/>
                </a:solidFill>
                <a:latin typeface="Lucida Console" panose="020B0609040504020204" pitchFamily="49" charset="0"/>
              </a:rPr>
              <a:t> </a:t>
            </a:r>
            <a:r>
              <a:rPr lang="en-US" sz="1600" dirty="0">
                <a:solidFill>
                  <a:srgbClr val="800080"/>
                </a:solidFill>
                <a:latin typeface="Lucida Console" panose="020B0609040504020204" pitchFamily="49" charset="0"/>
              </a:rPr>
              <a:t>" "</a:t>
            </a:r>
            <a:r>
              <a:rPr lang="en-US" sz="1600" dirty="0">
                <a:solidFill>
                  <a:srgbClr val="000000"/>
                </a:solidFill>
                <a:latin typeface="Lucida Console" panose="020B0609040504020204" pitchFamily="49" charset="0"/>
              </a:rPr>
              <a:t> </a:t>
            </a: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from</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dictionary.columns</a:t>
            </a:r>
            <a:endParaRPr lang="en-US" sz="1600" dirty="0">
              <a:solidFill>
                <a:srgbClr val="000000"/>
              </a:solidFill>
              <a:latin typeface="Lucida Console" panose="020B0609040504020204" pitchFamily="49" charset="0"/>
            </a:endParaRPr>
          </a:p>
          <a:p>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where</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memname</a:t>
            </a:r>
            <a:r>
              <a:rPr lang="en-US" sz="1600" dirty="0">
                <a:solidFill>
                  <a:srgbClr val="000000"/>
                </a:solidFill>
                <a:latin typeface="Lucida Console" panose="020B0609040504020204" pitchFamily="49" charset="0"/>
              </a:rPr>
              <a:t>=</a:t>
            </a:r>
            <a:r>
              <a:rPr lang="en-US" sz="1600" dirty="0">
                <a:solidFill>
                  <a:srgbClr val="800080"/>
                </a:solidFill>
                <a:latin typeface="Lucida Console" panose="020B0609040504020204" pitchFamily="49" charset="0"/>
              </a:rPr>
              <a:t>"CHD2018_A"</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and</a:t>
            </a:r>
            <a:endParaRPr lang="en-US" sz="1600" dirty="0">
              <a:solidFill>
                <a:srgbClr val="000000"/>
              </a:solidFill>
              <a:latin typeface="Lucida Console" panose="020B0609040504020204" pitchFamily="49" charset="0"/>
            </a:endParaRPr>
          </a:p>
          <a:p>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libname</a:t>
            </a:r>
            <a:r>
              <a:rPr lang="en-US" sz="1600" dirty="0">
                <a:solidFill>
                  <a:srgbClr val="000000"/>
                </a:solidFill>
                <a:latin typeface="Lucida Console" panose="020B0609040504020204" pitchFamily="49" charset="0"/>
              </a:rPr>
              <a:t>=</a:t>
            </a:r>
            <a:r>
              <a:rPr lang="en-US" sz="1600" dirty="0">
                <a:solidFill>
                  <a:srgbClr val="800080"/>
                </a:solidFill>
                <a:latin typeface="Lucida Console" panose="020B0609040504020204" pitchFamily="49" charset="0"/>
              </a:rPr>
              <a:t>"A"</a:t>
            </a:r>
            <a:endParaRPr lang="en-US" sz="1600" dirty="0">
              <a:solidFill>
                <a:srgbClr val="000000"/>
              </a:solidFill>
              <a:latin typeface="Lucida Console" panose="020B0609040504020204" pitchFamily="49" charset="0"/>
            </a:endParaRPr>
          </a:p>
          <a:p>
            <a:r>
              <a:rPr lang="en-US" sz="1600" dirty="0">
                <a:solidFill>
                  <a:srgbClr val="000000"/>
                </a:solidFill>
                <a:latin typeface="Lucida Console" panose="020B0609040504020204" pitchFamily="49" charset="0"/>
              </a:rPr>
              <a:t>	 ;</a:t>
            </a:r>
          </a:p>
          <a:p>
            <a:r>
              <a:rPr lang="en-US" sz="1600" b="1" dirty="0">
                <a:solidFill>
                  <a:srgbClr val="000080"/>
                </a:solidFill>
                <a:latin typeface="Lucida Console" panose="020B0609040504020204" pitchFamily="49" charset="0"/>
              </a:rPr>
              <a:t>quit</a:t>
            </a:r>
            <a:r>
              <a:rPr lang="en-US" sz="1600" dirty="0">
                <a:solidFill>
                  <a:srgbClr val="000000"/>
                </a:solidFill>
                <a:latin typeface="Lucida Console" panose="020B0609040504020204" pitchFamily="49" charset="0"/>
              </a:rPr>
              <a:t>;</a:t>
            </a:r>
          </a:p>
          <a:p>
            <a:r>
              <a:rPr lang="en-US" sz="1600" dirty="0">
                <a:solidFill>
                  <a:srgbClr val="0000FF"/>
                </a:solidFill>
                <a:latin typeface="Lucida Console" panose="020B0609040504020204" pitchFamily="49" charset="0"/>
              </a:rPr>
              <a:t>%put</a:t>
            </a:r>
            <a:r>
              <a:rPr lang="en-US" sz="1600" dirty="0">
                <a:solidFill>
                  <a:srgbClr val="000000"/>
                </a:solidFill>
                <a:latin typeface="Lucida Console" panose="020B0609040504020204" pitchFamily="49" charset="0"/>
              </a:rPr>
              <a:t> &amp;</a:t>
            </a:r>
            <a:r>
              <a:rPr lang="en-US" sz="1600" dirty="0" err="1">
                <a:solidFill>
                  <a:srgbClr val="000000"/>
                </a:solidFill>
                <a:latin typeface="Lucida Console" panose="020B0609040504020204" pitchFamily="49" charset="0"/>
              </a:rPr>
              <a:t>varnames</a:t>
            </a:r>
            <a:r>
              <a:rPr lang="en-US" sz="1600" dirty="0">
                <a:solidFill>
                  <a:srgbClr val="000000"/>
                </a:solidFill>
                <a:latin typeface="Lucida Console" panose="020B0609040504020204" pitchFamily="49" charset="0"/>
              </a:rPr>
              <a:t>;</a:t>
            </a:r>
          </a:p>
          <a:p>
            <a:endParaRPr lang="en-US" sz="1600" dirty="0">
              <a:solidFill>
                <a:srgbClr val="000000"/>
              </a:solidFill>
              <a:latin typeface="Lucida Console" panose="020B0609040504020204" pitchFamily="49" charset="0"/>
            </a:endParaRPr>
          </a:p>
          <a:p>
            <a:r>
              <a:rPr lang="en-US" sz="1600" b="1" dirty="0">
                <a:solidFill>
                  <a:srgbClr val="000080"/>
                </a:solidFill>
                <a:latin typeface="Lucida Console" panose="020B0609040504020204" pitchFamily="49" charset="0"/>
              </a:rPr>
              <a:t>proc</a:t>
            </a:r>
            <a:r>
              <a:rPr lang="en-US" sz="1600" dirty="0">
                <a:solidFill>
                  <a:srgbClr val="000000"/>
                </a:solidFill>
                <a:latin typeface="Lucida Console" panose="020B0609040504020204" pitchFamily="49" charset="0"/>
              </a:rPr>
              <a:t> </a:t>
            </a:r>
            <a:r>
              <a:rPr lang="en-US" sz="1600" b="1" dirty="0">
                <a:solidFill>
                  <a:srgbClr val="000080"/>
                </a:solidFill>
                <a:latin typeface="Lucida Console" panose="020B0609040504020204" pitchFamily="49" charset="0"/>
              </a:rPr>
              <a:t>means</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data</a:t>
            </a:r>
            <a:r>
              <a:rPr lang="en-US" sz="1600" dirty="0">
                <a:solidFill>
                  <a:srgbClr val="000000"/>
                </a:solidFill>
                <a:latin typeface="Lucida Console" panose="020B0609040504020204" pitchFamily="49" charset="0"/>
              </a:rPr>
              <a:t>=a.chd2018_a </a:t>
            </a:r>
            <a:r>
              <a:rPr lang="en-US" sz="1600" dirty="0" err="1">
                <a:solidFill>
                  <a:srgbClr val="0000FF"/>
                </a:solidFill>
                <a:latin typeface="Lucida Console" panose="020B0609040504020204" pitchFamily="49" charset="0"/>
              </a:rPr>
              <a:t>noprint</a:t>
            </a:r>
            <a:r>
              <a:rPr lang="en-US" sz="1600" dirty="0">
                <a:solidFill>
                  <a:srgbClr val="000000"/>
                </a:solidFill>
                <a:latin typeface="Lucida Console" panose="020B0609040504020204" pitchFamily="49" charset="0"/>
              </a:rPr>
              <a:t>;</a:t>
            </a:r>
          </a:p>
          <a:p>
            <a:r>
              <a:rPr lang="en-US" sz="1600" dirty="0" err="1">
                <a:solidFill>
                  <a:srgbClr val="0000FF"/>
                </a:solidFill>
                <a:latin typeface="Lucida Console" panose="020B0609040504020204" pitchFamily="49" charset="0"/>
              </a:rPr>
              <a:t>var</a:t>
            </a:r>
            <a:r>
              <a:rPr lang="en-US" sz="1600" dirty="0">
                <a:solidFill>
                  <a:srgbClr val="000000"/>
                </a:solidFill>
                <a:latin typeface="Lucida Console" panose="020B0609040504020204" pitchFamily="49" charset="0"/>
              </a:rPr>
              <a:t> &amp;</a:t>
            </a:r>
            <a:r>
              <a:rPr lang="en-US" sz="1600" dirty="0" err="1">
                <a:solidFill>
                  <a:srgbClr val="000000"/>
                </a:solidFill>
                <a:latin typeface="Lucida Console" panose="020B0609040504020204" pitchFamily="49" charset="0"/>
              </a:rPr>
              <a:t>varnames</a:t>
            </a:r>
            <a:r>
              <a:rPr lang="en-US" sz="1600" dirty="0">
                <a:solidFill>
                  <a:srgbClr val="000000"/>
                </a:solidFill>
                <a:latin typeface="Lucida Console" panose="020B0609040504020204" pitchFamily="49" charset="0"/>
              </a:rPr>
              <a:t>;</a:t>
            </a:r>
          </a:p>
          <a:p>
            <a:r>
              <a:rPr lang="en-US" sz="1600" dirty="0">
                <a:solidFill>
                  <a:srgbClr val="0000FF"/>
                </a:solidFill>
                <a:latin typeface="Lucida Console" panose="020B0609040504020204" pitchFamily="49" charset="0"/>
              </a:rPr>
              <a:t>output</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out</a:t>
            </a:r>
            <a:r>
              <a:rPr lang="en-US" sz="1600" dirty="0">
                <a:solidFill>
                  <a:srgbClr val="000000"/>
                </a:solidFill>
                <a:latin typeface="Lucida Console" panose="020B0609040504020204" pitchFamily="49" charset="0"/>
              </a:rPr>
              <a:t>=</a:t>
            </a:r>
            <a:r>
              <a:rPr lang="en-US" sz="1600" dirty="0" err="1">
                <a:solidFill>
                  <a:srgbClr val="000000"/>
                </a:solidFill>
                <a:latin typeface="Lucida Console" panose="020B0609040504020204" pitchFamily="49" charset="0"/>
              </a:rPr>
              <a:t>pcmissing</a:t>
            </a:r>
            <a:r>
              <a:rPr lang="en-US" sz="1600" dirty="0">
                <a:solidFill>
                  <a:srgbClr val="000000"/>
                </a:solidFill>
                <a:latin typeface="Lucida Console" panose="020B0609040504020204" pitchFamily="49" charset="0"/>
              </a:rPr>
              <a:t>(drop=_type_) </a:t>
            </a:r>
            <a:r>
              <a:rPr lang="en-US" sz="1600" dirty="0" err="1">
                <a:solidFill>
                  <a:srgbClr val="0000FF"/>
                </a:solidFill>
                <a:latin typeface="Lucida Console" panose="020B0609040504020204" pitchFamily="49" charset="0"/>
              </a:rPr>
              <a:t>nmiss</a:t>
            </a:r>
            <a:r>
              <a:rPr lang="en-US" sz="1600" dirty="0">
                <a:solidFill>
                  <a:srgbClr val="000000"/>
                </a:solidFill>
                <a:latin typeface="Lucida Console" panose="020B0609040504020204" pitchFamily="49" charset="0"/>
              </a:rPr>
              <a:t>=;</a:t>
            </a:r>
          </a:p>
          <a:p>
            <a:r>
              <a:rPr lang="en-US" sz="1600" b="1" dirty="0">
                <a:solidFill>
                  <a:srgbClr val="000080"/>
                </a:solidFill>
                <a:latin typeface="Lucida Console" panose="020B0609040504020204" pitchFamily="49" charset="0"/>
              </a:rPr>
              <a:t>run</a:t>
            </a:r>
            <a:r>
              <a:rPr lang="en-US" sz="1600" dirty="0">
                <a:solidFill>
                  <a:srgbClr val="000000"/>
                </a:solidFill>
                <a:latin typeface="Lucida Console" panose="020B0609040504020204" pitchFamily="49" charset="0"/>
              </a:rPr>
              <a:t>;</a:t>
            </a:r>
          </a:p>
          <a:p>
            <a:r>
              <a:rPr lang="en-US" sz="1600" b="1" dirty="0">
                <a:solidFill>
                  <a:srgbClr val="000080"/>
                </a:solidFill>
                <a:latin typeface="Lucida Console" panose="020B0609040504020204" pitchFamily="49" charset="0"/>
              </a:rPr>
              <a:t>data</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pcmissing</a:t>
            </a:r>
            <a:r>
              <a:rPr lang="en-US" sz="1600" dirty="0">
                <a:solidFill>
                  <a:srgbClr val="000000"/>
                </a:solidFill>
                <a:latin typeface="Lucida Console" panose="020B0609040504020204" pitchFamily="49" charset="0"/>
              </a:rPr>
              <a:t>(</a:t>
            </a:r>
            <a:r>
              <a:rPr lang="en-US" sz="1600" dirty="0">
                <a:solidFill>
                  <a:srgbClr val="0000FF"/>
                </a:solidFill>
                <a:latin typeface="Lucida Console" panose="020B0609040504020204" pitchFamily="49" charset="0"/>
              </a:rPr>
              <a:t>drop</a:t>
            </a:r>
            <a:r>
              <a:rPr lang="en-US" sz="1600" dirty="0">
                <a:solidFill>
                  <a:srgbClr val="000000"/>
                </a:solidFill>
                <a:latin typeface="Lucida Console" panose="020B0609040504020204" pitchFamily="49" charset="0"/>
              </a:rPr>
              <a:t>=</a:t>
            </a:r>
            <a:r>
              <a:rPr lang="en-US" sz="1600" dirty="0" err="1">
                <a:solidFill>
                  <a:srgbClr val="000000"/>
                </a:solidFill>
                <a:latin typeface="Lucida Console" panose="020B0609040504020204" pitchFamily="49" charset="0"/>
              </a:rPr>
              <a:t>i</a:t>
            </a:r>
            <a:r>
              <a:rPr lang="en-US" sz="1600" dirty="0">
                <a:solidFill>
                  <a:srgbClr val="000000"/>
                </a:solidFill>
                <a:latin typeface="Lucida Console" panose="020B0609040504020204" pitchFamily="49" charset="0"/>
              </a:rPr>
              <a:t>);</a:t>
            </a:r>
          </a:p>
          <a:p>
            <a:r>
              <a:rPr lang="en-US" sz="1600" dirty="0">
                <a:solidFill>
                  <a:srgbClr val="0000FF"/>
                </a:solidFill>
                <a:latin typeface="Lucida Console" panose="020B0609040504020204" pitchFamily="49" charset="0"/>
              </a:rPr>
              <a:t>set</a:t>
            </a:r>
            <a:r>
              <a:rPr lang="en-US" sz="1600" dirty="0">
                <a:solidFill>
                  <a:srgbClr val="000000"/>
                </a:solidFill>
                <a:latin typeface="Lucida Console" panose="020B0609040504020204" pitchFamily="49" charset="0"/>
              </a:rPr>
              <a:t> </a:t>
            </a:r>
            <a:r>
              <a:rPr lang="en-US" sz="1600" dirty="0" err="1">
                <a:solidFill>
                  <a:srgbClr val="000000"/>
                </a:solidFill>
                <a:latin typeface="Lucida Console" panose="020B0609040504020204" pitchFamily="49" charset="0"/>
              </a:rPr>
              <a:t>pcmissing</a:t>
            </a:r>
            <a:r>
              <a:rPr lang="en-US" sz="1600" dirty="0">
                <a:solidFill>
                  <a:srgbClr val="000000"/>
                </a:solidFill>
                <a:latin typeface="Lucida Console" panose="020B0609040504020204" pitchFamily="49" charset="0"/>
              </a:rPr>
              <a:t>;</a:t>
            </a:r>
          </a:p>
          <a:p>
            <a:r>
              <a:rPr lang="en-US" sz="1600" dirty="0">
                <a:solidFill>
                  <a:srgbClr val="0000FF"/>
                </a:solidFill>
                <a:latin typeface="Lucida Console" panose="020B0609040504020204" pitchFamily="49" charset="0"/>
              </a:rPr>
              <a:t>array</a:t>
            </a:r>
            <a:r>
              <a:rPr lang="en-US" sz="1600" dirty="0">
                <a:solidFill>
                  <a:srgbClr val="000000"/>
                </a:solidFill>
                <a:latin typeface="Lucida Console" panose="020B0609040504020204" pitchFamily="49" charset="0"/>
              </a:rPr>
              <a:t> x{*} &amp;</a:t>
            </a:r>
            <a:r>
              <a:rPr lang="en-US" sz="1600" dirty="0" err="1">
                <a:solidFill>
                  <a:srgbClr val="000000"/>
                </a:solidFill>
                <a:latin typeface="Lucida Console" panose="020B0609040504020204" pitchFamily="49" charset="0"/>
              </a:rPr>
              <a:t>varnames</a:t>
            </a:r>
            <a:r>
              <a:rPr lang="en-US" sz="1600" dirty="0">
                <a:solidFill>
                  <a:srgbClr val="000000"/>
                </a:solidFill>
                <a:latin typeface="Lucida Console" panose="020B0609040504020204" pitchFamily="49" charset="0"/>
              </a:rPr>
              <a:t>;</a:t>
            </a:r>
          </a:p>
          <a:p>
            <a:r>
              <a:rPr lang="pl-PL" sz="1600" dirty="0">
                <a:solidFill>
                  <a:srgbClr val="0000FF"/>
                </a:solidFill>
                <a:latin typeface="Lucida Console" panose="020B0609040504020204" pitchFamily="49" charset="0"/>
              </a:rPr>
              <a:t>do</a:t>
            </a:r>
            <a:r>
              <a:rPr lang="pl-PL" sz="1600" dirty="0">
                <a:solidFill>
                  <a:srgbClr val="000000"/>
                </a:solidFill>
                <a:latin typeface="Lucida Console" panose="020B0609040504020204" pitchFamily="49" charset="0"/>
              </a:rPr>
              <a:t> i=</a:t>
            </a:r>
            <a:r>
              <a:rPr lang="pl-PL" sz="1600" b="1" dirty="0">
                <a:solidFill>
                  <a:srgbClr val="008080"/>
                </a:solidFill>
                <a:latin typeface="Lucida Console" panose="020B0609040504020204" pitchFamily="49" charset="0"/>
              </a:rPr>
              <a:t>1</a:t>
            </a:r>
            <a:r>
              <a:rPr lang="pl-PL" sz="1600" dirty="0">
                <a:solidFill>
                  <a:srgbClr val="000000"/>
                </a:solidFill>
                <a:latin typeface="Lucida Console" panose="020B0609040504020204" pitchFamily="49" charset="0"/>
              </a:rPr>
              <a:t> </a:t>
            </a:r>
            <a:r>
              <a:rPr lang="pl-PL" sz="1600" dirty="0">
                <a:solidFill>
                  <a:srgbClr val="0000FF"/>
                </a:solidFill>
                <a:latin typeface="Lucida Console" panose="020B0609040504020204" pitchFamily="49" charset="0"/>
              </a:rPr>
              <a:t>to</a:t>
            </a:r>
            <a:r>
              <a:rPr lang="pl-PL" sz="1600" dirty="0">
                <a:solidFill>
                  <a:srgbClr val="000000"/>
                </a:solidFill>
                <a:latin typeface="Lucida Console" panose="020B0609040504020204" pitchFamily="49" charset="0"/>
              </a:rPr>
              <a:t> dim(x);</a:t>
            </a:r>
          </a:p>
          <a:p>
            <a:r>
              <a:rPr lang="en-US" sz="1600" dirty="0">
                <a:solidFill>
                  <a:srgbClr val="000000"/>
                </a:solidFill>
                <a:latin typeface="Lucida Console" panose="020B0609040504020204" pitchFamily="49" charset="0"/>
              </a:rPr>
              <a:t>	x{</a:t>
            </a:r>
            <a:r>
              <a:rPr lang="en-US" sz="1600" dirty="0" err="1">
                <a:solidFill>
                  <a:srgbClr val="000000"/>
                </a:solidFill>
                <a:latin typeface="Lucida Console" panose="020B0609040504020204" pitchFamily="49" charset="0"/>
              </a:rPr>
              <a:t>i</a:t>
            </a:r>
            <a:r>
              <a:rPr lang="en-US" sz="1600" dirty="0">
                <a:solidFill>
                  <a:srgbClr val="000000"/>
                </a:solidFill>
                <a:latin typeface="Lucida Console" panose="020B0609040504020204" pitchFamily="49" charset="0"/>
              </a:rPr>
              <a:t>}=x{</a:t>
            </a:r>
            <a:r>
              <a:rPr lang="en-US" sz="1600" dirty="0" err="1">
                <a:solidFill>
                  <a:srgbClr val="000000"/>
                </a:solidFill>
                <a:latin typeface="Lucida Console" panose="020B0609040504020204" pitchFamily="49" charset="0"/>
              </a:rPr>
              <a:t>i</a:t>
            </a:r>
            <a:r>
              <a:rPr lang="en-US" sz="1600" dirty="0">
                <a:solidFill>
                  <a:srgbClr val="000000"/>
                </a:solidFill>
                <a:latin typeface="Lucida Console" panose="020B0609040504020204" pitchFamily="49" charset="0"/>
              </a:rPr>
              <a:t>}/_</a:t>
            </a:r>
            <a:r>
              <a:rPr lang="en-US" sz="1600" dirty="0" err="1">
                <a:solidFill>
                  <a:srgbClr val="000000"/>
                </a:solidFill>
                <a:latin typeface="Lucida Console" panose="020B0609040504020204" pitchFamily="49" charset="0"/>
              </a:rPr>
              <a:t>freq</a:t>
            </a:r>
            <a:r>
              <a:rPr lang="en-US" sz="1600" dirty="0">
                <a:solidFill>
                  <a:srgbClr val="000000"/>
                </a:solidFill>
                <a:latin typeface="Lucida Console" panose="020B0609040504020204" pitchFamily="49" charset="0"/>
              </a:rPr>
              <a:t>_*</a:t>
            </a:r>
            <a:r>
              <a:rPr lang="en-US" sz="1600" b="1" dirty="0">
                <a:solidFill>
                  <a:srgbClr val="008080"/>
                </a:solidFill>
                <a:latin typeface="Lucida Console" panose="020B0609040504020204" pitchFamily="49" charset="0"/>
              </a:rPr>
              <a:t>100</a:t>
            </a:r>
            <a:r>
              <a:rPr lang="en-US" sz="1600" dirty="0">
                <a:solidFill>
                  <a:srgbClr val="000000"/>
                </a:solidFill>
                <a:latin typeface="Lucida Console" panose="020B0609040504020204" pitchFamily="49" charset="0"/>
              </a:rPr>
              <a:t>;</a:t>
            </a:r>
          </a:p>
          <a:p>
            <a:r>
              <a:rPr lang="en-US" sz="1600" dirty="0">
                <a:solidFill>
                  <a:srgbClr val="0000FF"/>
                </a:solidFill>
                <a:latin typeface="Lucida Console" panose="020B0609040504020204" pitchFamily="49" charset="0"/>
              </a:rPr>
              <a:t>end</a:t>
            </a:r>
            <a:r>
              <a:rPr lang="en-US" sz="1600" dirty="0">
                <a:solidFill>
                  <a:srgbClr val="000000"/>
                </a:solidFill>
                <a:latin typeface="Lucida Console" panose="020B0609040504020204" pitchFamily="49" charset="0"/>
              </a:rPr>
              <a:t>;</a:t>
            </a:r>
          </a:p>
          <a:p>
            <a:r>
              <a:rPr lang="en-US" sz="1600" b="1" dirty="0">
                <a:solidFill>
                  <a:srgbClr val="000080"/>
                </a:solidFill>
                <a:latin typeface="Lucida Console" panose="020B0609040504020204" pitchFamily="49" charset="0"/>
              </a:rPr>
              <a:t>run</a:t>
            </a:r>
            <a:r>
              <a:rPr lang="en-US" sz="1600" dirty="0">
                <a:solidFill>
                  <a:srgbClr val="000000"/>
                </a:solidFill>
                <a:latin typeface="Lucida Console" panose="020B0609040504020204" pitchFamily="49" charset="0"/>
              </a:rPr>
              <a:t>;</a:t>
            </a:r>
          </a:p>
          <a:p>
            <a:endParaRPr lang="en-US" sz="1600" dirty="0">
              <a:solidFill>
                <a:srgbClr val="000000"/>
              </a:solidFill>
              <a:latin typeface="Lucida Console" panose="020B0609040504020204" pitchFamily="49" charset="0"/>
            </a:endParaRPr>
          </a:p>
          <a:p>
            <a:r>
              <a:rPr lang="en-US" sz="1600" b="1" dirty="0">
                <a:solidFill>
                  <a:srgbClr val="000080"/>
                </a:solidFill>
                <a:latin typeface="Lucida Console" panose="020B0609040504020204" pitchFamily="49" charset="0"/>
              </a:rPr>
              <a:t>proc</a:t>
            </a:r>
            <a:r>
              <a:rPr lang="en-US" sz="1600" dirty="0">
                <a:solidFill>
                  <a:srgbClr val="000000"/>
                </a:solidFill>
                <a:latin typeface="Lucida Console" panose="020B0609040504020204" pitchFamily="49" charset="0"/>
              </a:rPr>
              <a:t> </a:t>
            </a:r>
            <a:r>
              <a:rPr lang="en-US" sz="1600" b="1" dirty="0">
                <a:solidFill>
                  <a:srgbClr val="000080"/>
                </a:solidFill>
                <a:latin typeface="Lucida Console" panose="020B0609040504020204" pitchFamily="49" charset="0"/>
              </a:rPr>
              <a:t>print</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data</a:t>
            </a:r>
            <a:r>
              <a:rPr lang="en-US" sz="1600" dirty="0">
                <a:solidFill>
                  <a:srgbClr val="000000"/>
                </a:solidFill>
                <a:latin typeface="Lucida Console" panose="020B0609040504020204" pitchFamily="49" charset="0"/>
              </a:rPr>
              <a:t>=</a:t>
            </a:r>
            <a:r>
              <a:rPr lang="en-US" sz="1600" dirty="0" err="1">
                <a:solidFill>
                  <a:srgbClr val="000000"/>
                </a:solidFill>
                <a:latin typeface="Lucida Console" panose="020B0609040504020204" pitchFamily="49" charset="0"/>
              </a:rPr>
              <a:t>pcmissing</a:t>
            </a:r>
            <a:r>
              <a:rPr lang="en-US" sz="1600" dirty="0">
                <a:solidFill>
                  <a:srgbClr val="000000"/>
                </a:solidFill>
                <a:latin typeface="Lucida Console" panose="020B0609040504020204" pitchFamily="49" charset="0"/>
              </a:rPr>
              <a:t> </a:t>
            </a:r>
            <a:r>
              <a:rPr lang="en-US" sz="1600" dirty="0">
                <a:solidFill>
                  <a:srgbClr val="0000FF"/>
                </a:solidFill>
                <a:latin typeface="Lucida Console" panose="020B0609040504020204" pitchFamily="49" charset="0"/>
              </a:rPr>
              <a:t>noobs</a:t>
            </a:r>
            <a:r>
              <a:rPr lang="en-US" sz="1600" dirty="0">
                <a:solidFill>
                  <a:srgbClr val="000000"/>
                </a:solidFill>
                <a:latin typeface="Lucida Console" panose="020B0609040504020204" pitchFamily="49" charset="0"/>
              </a:rPr>
              <a:t>;</a:t>
            </a:r>
          </a:p>
          <a:p>
            <a:r>
              <a:rPr lang="en-US" sz="1600" b="1" dirty="0">
                <a:solidFill>
                  <a:srgbClr val="000080"/>
                </a:solidFill>
                <a:latin typeface="Lucida Console" panose="020B0609040504020204" pitchFamily="49" charset="0"/>
              </a:rPr>
              <a:t>run</a:t>
            </a:r>
            <a:r>
              <a:rPr lang="en-US" sz="1600" dirty="0">
                <a:solidFill>
                  <a:srgbClr val="000000"/>
                </a:solidFill>
                <a:latin typeface="Lucida Console" panose="020B0609040504020204" pitchFamily="49" charset="0"/>
              </a:rPr>
              <a:t>;</a:t>
            </a:r>
          </a:p>
        </p:txBody>
      </p:sp>
      <p:pic>
        <p:nvPicPr>
          <p:cNvPr id="3" name="Picture 2">
            <a:extLst>
              <a:ext uri="{FF2B5EF4-FFF2-40B4-BE49-F238E27FC236}">
                <a16:creationId xmlns:a16="http://schemas.microsoft.com/office/drawing/2014/main" id="{BCD25112-31B9-49E6-9E77-04F1BEA132A6}"/>
              </a:ext>
            </a:extLst>
          </p:cNvPr>
          <p:cNvPicPr>
            <a:picLocks noChangeAspect="1"/>
          </p:cNvPicPr>
          <p:nvPr/>
        </p:nvPicPr>
        <p:blipFill>
          <a:blip r:embed="rId2"/>
          <a:stretch>
            <a:fillRect/>
          </a:stretch>
        </p:blipFill>
        <p:spPr>
          <a:xfrm>
            <a:off x="4147063" y="2501541"/>
            <a:ext cx="7791450" cy="714375"/>
          </a:xfrm>
          <a:prstGeom prst="rect">
            <a:avLst/>
          </a:prstGeom>
        </p:spPr>
      </p:pic>
      <p:sp>
        <p:nvSpPr>
          <p:cNvPr id="4" name="Slide Number Placeholder 3">
            <a:extLst>
              <a:ext uri="{FF2B5EF4-FFF2-40B4-BE49-F238E27FC236}">
                <a16:creationId xmlns:a16="http://schemas.microsoft.com/office/drawing/2014/main" id="{CC8F59F0-B80C-4482-903A-D1F7513919CE}"/>
              </a:ext>
            </a:extLst>
          </p:cNvPr>
          <p:cNvSpPr>
            <a:spLocks noGrp="1"/>
          </p:cNvSpPr>
          <p:nvPr>
            <p:ph type="sldNum" sz="quarter" idx="12"/>
          </p:nvPr>
        </p:nvSpPr>
        <p:spPr/>
        <p:txBody>
          <a:bodyPr/>
          <a:lstStyle/>
          <a:p>
            <a:fld id="{A1731BE5-4A32-47AB-B9AD-CE4FD7485A4A}" type="slidenum">
              <a:rPr lang="en-US" smtClean="0"/>
              <a:t>22</a:t>
            </a:fld>
            <a:endParaRPr lang="en-US"/>
          </a:p>
        </p:txBody>
      </p:sp>
    </p:spTree>
    <p:extLst>
      <p:ext uri="{BB962C8B-B14F-4D97-AF65-F5344CB8AC3E}">
        <p14:creationId xmlns:p14="http://schemas.microsoft.com/office/powerpoint/2010/main" val="935608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521D68-E385-40A7-9382-1CEF4CF25F1A}"/>
              </a:ext>
            </a:extLst>
          </p:cNvPr>
          <p:cNvSpPr/>
          <p:nvPr/>
        </p:nvSpPr>
        <p:spPr>
          <a:xfrm>
            <a:off x="1004513" y="1342505"/>
            <a:ext cx="9268571" cy="4154984"/>
          </a:xfrm>
          <a:prstGeom prst="rect">
            <a:avLst/>
          </a:prstGeom>
        </p:spPr>
        <p:txBody>
          <a:bodyPr wrap="square">
            <a:spAutoFit/>
          </a:bodyPr>
          <a:lstStyle/>
          <a:p>
            <a:r>
              <a:rPr lang="en-US" sz="2400" dirty="0">
                <a:solidFill>
                  <a:srgbClr val="000000"/>
                </a:solidFill>
                <a:latin typeface="Lucida Console" panose="020B0609040504020204" pitchFamily="49" charset="0"/>
              </a:rPr>
              <a:t>%</a:t>
            </a:r>
            <a:r>
              <a:rPr lang="en-US" sz="2400" b="1" i="1" dirty="0" err="1">
                <a:solidFill>
                  <a:srgbClr val="000000"/>
                </a:solidFill>
                <a:latin typeface="Lucida Console" panose="020B0609040504020204" pitchFamily="49" charset="0"/>
              </a:rPr>
              <a:t>clearall</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data</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tmp</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set</a:t>
            </a:r>
            <a:r>
              <a:rPr lang="en-US" sz="2400" dirty="0">
                <a:solidFill>
                  <a:srgbClr val="000000"/>
                </a:solidFill>
                <a:latin typeface="Lucida Console" panose="020B0609040504020204" pitchFamily="49" charset="0"/>
              </a:rPr>
              <a:t> a.chd2018_a(</a:t>
            </a:r>
            <a:r>
              <a:rPr lang="en-US" sz="2400" dirty="0">
                <a:solidFill>
                  <a:srgbClr val="0000FF"/>
                </a:solidFill>
                <a:latin typeface="Lucida Console" panose="020B0609040504020204" pitchFamily="49" charset="0"/>
              </a:rPr>
              <a:t>keep</a:t>
            </a:r>
            <a:r>
              <a:rPr lang="en-US" sz="2400" dirty="0">
                <a:solidFill>
                  <a:srgbClr val="000000"/>
                </a:solidFill>
                <a:latin typeface="Lucida Console" panose="020B0609040504020204" pitchFamily="49" charset="0"/>
              </a:rPr>
              <a:t>=male </a:t>
            </a:r>
            <a:r>
              <a:rPr lang="en-US" sz="2400" dirty="0" err="1">
                <a:solidFill>
                  <a:srgbClr val="000000"/>
                </a:solidFill>
                <a:latin typeface="Lucida Console" panose="020B0609040504020204" pitchFamily="49" charset="0"/>
              </a:rPr>
              <a:t>chd</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chol</a:t>
            </a:r>
            <a:r>
              <a:rPr lang="en-US" sz="2400" dirty="0">
                <a:solidFill>
                  <a:srgbClr val="000000"/>
                </a:solidFill>
                <a:latin typeface="Lucida Console" panose="020B0609040504020204" pitchFamily="49" charset="0"/>
              </a:rPr>
              <a:t> hematocrit);</a:t>
            </a:r>
          </a:p>
          <a:p>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hem_miss</a:t>
            </a:r>
            <a:r>
              <a:rPr lang="en-US" sz="2400" dirty="0">
                <a:solidFill>
                  <a:srgbClr val="000000"/>
                </a:solidFill>
                <a:latin typeface="Lucida Console" panose="020B0609040504020204" pitchFamily="49" charset="0"/>
              </a:rPr>
              <a:t>=hematocrit=</a:t>
            </a:r>
            <a:r>
              <a:rPr lang="en-US" sz="2400" b="1" dirty="0">
                <a:solidFill>
                  <a:srgbClr val="008080"/>
                </a:solidFill>
                <a:latin typeface="Lucida Console" panose="020B0609040504020204" pitchFamily="49" charset="0"/>
              </a:rPr>
              <a:t>.</a:t>
            </a:r>
            <a:r>
              <a:rPr lang="en-US" sz="2400" dirty="0">
                <a:solidFill>
                  <a:srgbClr val="000000"/>
                </a:solidFill>
                <a:latin typeface="Lucida Console" panose="020B0609040504020204" pitchFamily="49" charset="0"/>
              </a:rPr>
              <a:t>;</a:t>
            </a:r>
          </a:p>
          <a:p>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chol_miss</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chol</a:t>
            </a:r>
            <a:r>
              <a:rPr lang="en-US" sz="2400" dirty="0">
                <a:solidFill>
                  <a:srgbClr val="000000"/>
                </a:solidFill>
                <a:latin typeface="Lucida Console" panose="020B0609040504020204" pitchFamily="49" charset="0"/>
              </a:rPr>
              <a:t>=</a:t>
            </a:r>
            <a:r>
              <a:rPr lang="en-US" sz="2400" b="1" dirty="0">
                <a:solidFill>
                  <a:srgbClr val="008080"/>
                </a:solidFill>
                <a:latin typeface="Lucida Console" panose="020B0609040504020204" pitchFamily="49" charset="0"/>
              </a:rPr>
              <a:t>.</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proc</a:t>
            </a:r>
            <a:r>
              <a:rPr lang="en-US" sz="2400" dirty="0">
                <a:solidFill>
                  <a:srgbClr val="000000"/>
                </a:solidFill>
                <a:latin typeface="Lucida Console" panose="020B0609040504020204" pitchFamily="49" charset="0"/>
              </a:rPr>
              <a:t> </a:t>
            </a:r>
            <a:r>
              <a:rPr lang="en-US" sz="2400" b="1" dirty="0" err="1">
                <a:solidFill>
                  <a:srgbClr val="000080"/>
                </a:solidFill>
                <a:latin typeface="Lucida Console" panose="020B0609040504020204" pitchFamily="49" charset="0"/>
              </a:rPr>
              <a:t>freq</a:t>
            </a:r>
            <a:r>
              <a:rPr lang="en-US" sz="2400" dirty="0">
                <a:solidFill>
                  <a:srgbClr val="000000"/>
                </a:solidFill>
                <a:latin typeface="Lucida Console" panose="020B0609040504020204" pitchFamily="49" charset="0"/>
              </a:rPr>
              <a:t> </a:t>
            </a:r>
            <a:r>
              <a:rPr lang="en-US" sz="2400" dirty="0">
                <a:solidFill>
                  <a:srgbClr val="0000FF"/>
                </a:solidFill>
                <a:latin typeface="Lucida Console" panose="020B0609040504020204" pitchFamily="49" charset="0"/>
              </a:rPr>
              <a:t>data</a:t>
            </a:r>
            <a:r>
              <a:rPr lang="en-US" sz="2400" dirty="0">
                <a:solidFill>
                  <a:srgbClr val="000000"/>
                </a:solidFill>
                <a:latin typeface="Lucida Console" panose="020B0609040504020204" pitchFamily="49" charset="0"/>
              </a:rPr>
              <a:t>=</a:t>
            </a:r>
            <a:r>
              <a:rPr lang="en-US" sz="2400" dirty="0" err="1">
                <a:solidFill>
                  <a:srgbClr val="000000"/>
                </a:solidFill>
                <a:latin typeface="Lucida Console" panose="020B0609040504020204" pitchFamily="49" charset="0"/>
              </a:rPr>
              <a:t>tmp</a:t>
            </a:r>
            <a:r>
              <a:rPr lang="en-US" sz="2400" dirty="0">
                <a:solidFill>
                  <a:srgbClr val="000000"/>
                </a:solidFill>
                <a:latin typeface="Lucida Console" panose="020B0609040504020204" pitchFamily="49" charset="0"/>
              </a:rPr>
              <a:t>;</a:t>
            </a:r>
          </a:p>
          <a:p>
            <a:r>
              <a:rPr lang="en-US" sz="2400" dirty="0">
                <a:solidFill>
                  <a:srgbClr val="0000FF"/>
                </a:solidFill>
                <a:latin typeface="Lucida Console" panose="020B0609040504020204" pitchFamily="49" charset="0"/>
              </a:rPr>
              <a:t>tables</a:t>
            </a:r>
            <a:r>
              <a:rPr lang="en-US" sz="2400" dirty="0">
                <a:solidFill>
                  <a:srgbClr val="000000"/>
                </a:solidFill>
                <a:latin typeface="Lucida Console" panose="020B0609040504020204" pitchFamily="49" charset="0"/>
              </a:rPr>
              <a:t> male*(</a:t>
            </a:r>
            <a:r>
              <a:rPr lang="en-US" sz="2400" dirty="0" err="1">
                <a:solidFill>
                  <a:srgbClr val="000000"/>
                </a:solidFill>
                <a:latin typeface="Lucida Console" panose="020B0609040504020204" pitchFamily="49" charset="0"/>
              </a:rPr>
              <a:t>hem_miss</a:t>
            </a:r>
            <a:r>
              <a:rPr lang="en-US" sz="2400" dirty="0">
                <a:solidFill>
                  <a:srgbClr val="000000"/>
                </a:solidFill>
                <a:latin typeface="Lucida Console" panose="020B0609040504020204" pitchFamily="49" charset="0"/>
              </a:rPr>
              <a:t> </a:t>
            </a:r>
            <a:r>
              <a:rPr lang="en-US" sz="2400" dirty="0" err="1">
                <a:solidFill>
                  <a:srgbClr val="000000"/>
                </a:solidFill>
                <a:latin typeface="Lucida Console" panose="020B0609040504020204" pitchFamily="49" charset="0"/>
              </a:rPr>
              <a:t>chol_miss</a:t>
            </a:r>
            <a:r>
              <a:rPr lang="en-US" sz="2400">
                <a:solidFill>
                  <a:srgbClr val="000000"/>
                </a:solidFill>
                <a:latin typeface="Lucida Console" panose="020B0609040504020204" pitchFamily="49" charset="0"/>
              </a:rPr>
              <a:t>)/</a:t>
            </a:r>
            <a:r>
              <a:rPr lang="en-US" sz="2400" dirty="0" err="1">
                <a:solidFill>
                  <a:srgbClr val="0000FF"/>
                </a:solidFill>
                <a:latin typeface="Lucida Console" panose="020B0609040504020204" pitchFamily="49" charset="0"/>
              </a:rPr>
              <a:t>chisq</a:t>
            </a:r>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nocol</a:t>
            </a:r>
            <a:r>
              <a:rPr lang="en-US" sz="2400" dirty="0">
                <a:solidFill>
                  <a:srgbClr val="000000"/>
                </a:solidFill>
                <a:latin typeface="Lucida Console" panose="020B0609040504020204" pitchFamily="49" charset="0"/>
              </a:rPr>
              <a:t> </a:t>
            </a:r>
            <a:r>
              <a:rPr lang="en-US" sz="2400" dirty="0" err="1">
                <a:solidFill>
                  <a:srgbClr val="0000FF"/>
                </a:solidFill>
                <a:latin typeface="Lucida Console" panose="020B0609040504020204" pitchFamily="49" charset="0"/>
              </a:rPr>
              <a:t>nopercent</a:t>
            </a:r>
            <a:r>
              <a:rPr lang="en-US" sz="2400" dirty="0">
                <a:solidFill>
                  <a:srgbClr val="000000"/>
                </a:solidFill>
                <a:latin typeface="Lucida Console" panose="020B0609040504020204" pitchFamily="49" charset="0"/>
              </a:rPr>
              <a:t>;</a:t>
            </a:r>
          </a:p>
          <a:p>
            <a:r>
              <a:rPr lang="en-US" sz="2400" b="1" dirty="0">
                <a:solidFill>
                  <a:srgbClr val="000080"/>
                </a:solidFill>
                <a:latin typeface="Lucida Console" panose="020B0609040504020204" pitchFamily="49" charset="0"/>
              </a:rPr>
              <a:t>run</a:t>
            </a:r>
            <a:r>
              <a:rPr lang="en-US" sz="2400" dirty="0">
                <a:solidFill>
                  <a:srgbClr val="000000"/>
                </a:solidFill>
                <a:latin typeface="Lucida Console" panose="020B0609040504020204" pitchFamily="49" charset="0"/>
              </a:rPr>
              <a:t>;</a:t>
            </a:r>
            <a:endParaRPr lang="en-US" sz="2400" dirty="0"/>
          </a:p>
        </p:txBody>
      </p:sp>
      <p:sp>
        <p:nvSpPr>
          <p:cNvPr id="3" name="Slide Number Placeholder 2">
            <a:extLst>
              <a:ext uri="{FF2B5EF4-FFF2-40B4-BE49-F238E27FC236}">
                <a16:creationId xmlns:a16="http://schemas.microsoft.com/office/drawing/2014/main" id="{3BF56E8E-91D4-4555-8392-39A80BAFC189}"/>
              </a:ext>
            </a:extLst>
          </p:cNvPr>
          <p:cNvSpPr>
            <a:spLocks noGrp="1"/>
          </p:cNvSpPr>
          <p:nvPr>
            <p:ph type="sldNum" sz="quarter" idx="12"/>
          </p:nvPr>
        </p:nvSpPr>
        <p:spPr/>
        <p:txBody>
          <a:bodyPr/>
          <a:lstStyle/>
          <a:p>
            <a:fld id="{A1731BE5-4A32-47AB-B9AD-CE4FD7485A4A}" type="slidenum">
              <a:rPr lang="en-US" smtClean="0"/>
              <a:t>23</a:t>
            </a:fld>
            <a:endParaRPr lang="en-US"/>
          </a:p>
        </p:txBody>
      </p:sp>
    </p:spTree>
    <p:extLst>
      <p:ext uri="{BB962C8B-B14F-4D97-AF65-F5344CB8AC3E}">
        <p14:creationId xmlns:p14="http://schemas.microsoft.com/office/powerpoint/2010/main" val="18548539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0059180-BC6A-45C0-BFE0-61509EB8831D}"/>
              </a:ext>
            </a:extLst>
          </p:cNvPr>
          <p:cNvPicPr>
            <a:picLocks noChangeAspect="1"/>
          </p:cNvPicPr>
          <p:nvPr/>
        </p:nvPicPr>
        <p:blipFill>
          <a:blip r:embed="rId2"/>
          <a:stretch>
            <a:fillRect/>
          </a:stretch>
        </p:blipFill>
        <p:spPr>
          <a:xfrm>
            <a:off x="1093896" y="2021094"/>
            <a:ext cx="7791450" cy="714375"/>
          </a:xfrm>
          <a:prstGeom prst="rect">
            <a:avLst/>
          </a:prstGeom>
        </p:spPr>
      </p:pic>
      <p:sp>
        <p:nvSpPr>
          <p:cNvPr id="5" name="Rectangle 4">
            <a:extLst>
              <a:ext uri="{FF2B5EF4-FFF2-40B4-BE49-F238E27FC236}">
                <a16:creationId xmlns:a16="http://schemas.microsoft.com/office/drawing/2014/main" id="{E1022F5E-F3F0-47F8-86A3-5EE4EDD80D1D}"/>
              </a:ext>
            </a:extLst>
          </p:cNvPr>
          <p:cNvSpPr/>
          <p:nvPr/>
        </p:nvSpPr>
        <p:spPr>
          <a:xfrm>
            <a:off x="689673" y="3567962"/>
            <a:ext cx="10523349" cy="2031325"/>
          </a:xfrm>
          <a:prstGeom prst="rect">
            <a:avLst/>
          </a:prstGeom>
        </p:spPr>
        <p:txBody>
          <a:bodyPr wrap="square">
            <a:spAutoFit/>
          </a:bodyPr>
          <a:lstStyle/>
          <a:p>
            <a:r>
              <a:rPr lang="en-US" b="1" dirty="0">
                <a:solidFill>
                  <a:srgbClr val="000080"/>
                </a:solidFill>
                <a:latin typeface="Lucida Console" panose="020B0609040504020204" pitchFamily="49" charset="0"/>
              </a:rPr>
              <a:t>data</a:t>
            </a:r>
            <a:r>
              <a:rPr lang="en-US" dirty="0">
                <a:solidFill>
                  <a:srgbClr val="000000"/>
                </a:solidFill>
                <a:latin typeface="Lucida Console" panose="020B0609040504020204" pitchFamily="49" charset="0"/>
              </a:rPr>
              <a:t> a.chd2018_a;</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set</a:t>
            </a:r>
            <a:r>
              <a:rPr lang="en-US" dirty="0">
                <a:solidFill>
                  <a:srgbClr val="000000"/>
                </a:solidFill>
                <a:latin typeface="Lucida Console" panose="020B0609040504020204" pitchFamily="49" charset="0"/>
              </a:rPr>
              <a:t> a.chd2018_a;</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mi_chol</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chol</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mi_hem</a:t>
            </a:r>
            <a:r>
              <a:rPr lang="en-US" dirty="0">
                <a:solidFill>
                  <a:srgbClr val="000000"/>
                </a:solidFill>
                <a:latin typeface="Lucida Console" panose="020B0609040504020204" pitchFamily="49" charset="0"/>
              </a:rPr>
              <a:t>=hematocrit=</a:t>
            </a:r>
            <a:r>
              <a:rPr lang="en-US" b="1" dirty="0">
                <a:solidFill>
                  <a:srgbClr val="008080"/>
                </a:solidFill>
                <a:latin typeface="Lucida Console" panose="020B0609040504020204" pitchFamily="49" charset="0"/>
              </a:rPr>
              <a:t>.</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a:solidFill>
                  <a:srgbClr val="000080"/>
                </a:solidFill>
                <a:latin typeface="Lucida Console" panose="020B0609040504020204" pitchFamily="49" charset="0"/>
              </a:rPr>
              <a:t>means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=a.chd2018_a;</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endParaRPr lang="en-US" dirty="0"/>
          </a:p>
        </p:txBody>
      </p:sp>
      <p:sp>
        <p:nvSpPr>
          <p:cNvPr id="6" name="Title 5">
            <a:extLst>
              <a:ext uri="{FF2B5EF4-FFF2-40B4-BE49-F238E27FC236}">
                <a16:creationId xmlns:a16="http://schemas.microsoft.com/office/drawing/2014/main" id="{6379B7DA-439C-464A-B0DA-6EF45C2DE9E2}"/>
              </a:ext>
            </a:extLst>
          </p:cNvPr>
          <p:cNvSpPr>
            <a:spLocks noGrp="1"/>
          </p:cNvSpPr>
          <p:nvPr>
            <p:ph type="title"/>
          </p:nvPr>
        </p:nvSpPr>
        <p:spPr>
          <a:xfrm>
            <a:off x="557939" y="78407"/>
            <a:ext cx="11260810" cy="1325563"/>
          </a:xfrm>
        </p:spPr>
        <p:txBody>
          <a:bodyPr/>
          <a:lstStyle/>
          <a:p>
            <a:r>
              <a:rPr lang="en-US" dirty="0"/>
              <a:t>Add missing indicators for </a:t>
            </a:r>
            <a:r>
              <a:rPr lang="en-US" dirty="0" err="1"/>
              <a:t>chol</a:t>
            </a:r>
            <a:r>
              <a:rPr lang="en-US" dirty="0"/>
              <a:t> and hematocrit.</a:t>
            </a:r>
          </a:p>
        </p:txBody>
      </p:sp>
      <p:sp>
        <p:nvSpPr>
          <p:cNvPr id="3" name="Slide Number Placeholder 2">
            <a:extLst>
              <a:ext uri="{FF2B5EF4-FFF2-40B4-BE49-F238E27FC236}">
                <a16:creationId xmlns:a16="http://schemas.microsoft.com/office/drawing/2014/main" id="{95716A53-9DF9-4EA2-AE2A-058BE8A05F08}"/>
              </a:ext>
            </a:extLst>
          </p:cNvPr>
          <p:cNvSpPr>
            <a:spLocks noGrp="1"/>
          </p:cNvSpPr>
          <p:nvPr>
            <p:ph type="sldNum" sz="quarter" idx="12"/>
          </p:nvPr>
        </p:nvSpPr>
        <p:spPr/>
        <p:txBody>
          <a:bodyPr/>
          <a:lstStyle/>
          <a:p>
            <a:fld id="{A1731BE5-4A32-47AB-B9AD-CE4FD7485A4A}" type="slidenum">
              <a:rPr lang="en-US" smtClean="0"/>
              <a:t>24</a:t>
            </a:fld>
            <a:endParaRPr lang="en-US"/>
          </a:p>
        </p:txBody>
      </p:sp>
    </p:spTree>
    <p:extLst>
      <p:ext uri="{BB962C8B-B14F-4D97-AF65-F5344CB8AC3E}">
        <p14:creationId xmlns:p14="http://schemas.microsoft.com/office/powerpoint/2010/main" val="92293003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C0059180-BC6A-45C0-BFE0-61509EB8831D}"/>
              </a:ext>
            </a:extLst>
          </p:cNvPr>
          <p:cNvPicPr>
            <a:picLocks noChangeAspect="1"/>
          </p:cNvPicPr>
          <p:nvPr/>
        </p:nvPicPr>
        <p:blipFill>
          <a:blip r:embed="rId2"/>
          <a:stretch>
            <a:fillRect/>
          </a:stretch>
        </p:blipFill>
        <p:spPr>
          <a:xfrm>
            <a:off x="1721578" y="1982348"/>
            <a:ext cx="7791450" cy="714375"/>
          </a:xfrm>
          <a:prstGeom prst="rect">
            <a:avLst/>
          </a:prstGeom>
        </p:spPr>
      </p:pic>
      <p:sp>
        <p:nvSpPr>
          <p:cNvPr id="4" name="Rectangle 3">
            <a:extLst>
              <a:ext uri="{FF2B5EF4-FFF2-40B4-BE49-F238E27FC236}">
                <a16:creationId xmlns:a16="http://schemas.microsoft.com/office/drawing/2014/main" id="{6F36D705-F70D-411B-A5AD-34842F6BB958}"/>
              </a:ext>
            </a:extLst>
          </p:cNvPr>
          <p:cNvSpPr/>
          <p:nvPr/>
        </p:nvSpPr>
        <p:spPr>
          <a:xfrm>
            <a:off x="309966" y="3251999"/>
            <a:ext cx="10879810" cy="3477875"/>
          </a:xfrm>
          <a:prstGeom prst="rect">
            <a:avLst/>
          </a:prstGeom>
        </p:spPr>
        <p:txBody>
          <a:bodyPr wrap="square">
            <a:spAutoFit/>
          </a:bodyPr>
          <a:lstStyle/>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a:solidFill>
                  <a:srgbClr val="000080"/>
                </a:solidFill>
                <a:latin typeface="Lucida Console" panose="020B0609040504020204" pitchFamily="49" charset="0"/>
              </a:rPr>
              <a:t>sort</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data</a:t>
            </a:r>
            <a:r>
              <a:rPr lang="en-US" sz="2000" dirty="0">
                <a:solidFill>
                  <a:srgbClr val="000000"/>
                </a:solidFill>
                <a:latin typeface="Lucida Console" panose="020B0609040504020204" pitchFamily="49" charset="0"/>
              </a:rPr>
              <a:t>=a.chd2018_a;</a:t>
            </a:r>
          </a:p>
          <a:p>
            <a:r>
              <a:rPr lang="en-US" sz="2000" dirty="0">
                <a:solidFill>
                  <a:srgbClr val="0000FF"/>
                </a:solidFill>
                <a:latin typeface="Lucida Console" panose="020B0609040504020204" pitchFamily="49" charset="0"/>
              </a:rPr>
              <a:t>by</a:t>
            </a:r>
            <a:r>
              <a:rPr lang="en-US" sz="2000" dirty="0">
                <a:solidFill>
                  <a:srgbClr val="000000"/>
                </a:solidFill>
                <a:latin typeface="Lucida Console" panose="020B0609040504020204" pitchFamily="49" charset="0"/>
              </a:rPr>
              <a:t> male;</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p>
          <a:p>
            <a:endParaRPr lang="en-US" sz="2000" dirty="0">
              <a:solidFill>
                <a:srgbClr val="000000"/>
              </a:solidFill>
              <a:latin typeface="Lucida Console" panose="020B0609040504020204" pitchFamily="49" charset="0"/>
            </a:endParaRPr>
          </a:p>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err="1">
                <a:solidFill>
                  <a:srgbClr val="000080"/>
                </a:solidFill>
                <a:latin typeface="Lucida Console" panose="020B0609040504020204" pitchFamily="49" charset="0"/>
              </a:rPr>
              <a:t>stdize</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data</a:t>
            </a:r>
            <a:r>
              <a:rPr lang="en-US" sz="2000" dirty="0">
                <a:solidFill>
                  <a:srgbClr val="000000"/>
                </a:solidFill>
                <a:latin typeface="Lucida Console" panose="020B0609040504020204" pitchFamily="49" charset="0"/>
              </a:rPr>
              <a:t>=a.chd2018_a </a:t>
            </a:r>
            <a:r>
              <a:rPr lang="en-US" sz="2000" dirty="0">
                <a:solidFill>
                  <a:srgbClr val="0000FF"/>
                </a:solidFill>
                <a:latin typeface="Lucida Console" panose="020B0609040504020204" pitchFamily="49" charset="0"/>
              </a:rPr>
              <a:t>method</a:t>
            </a:r>
            <a:r>
              <a:rPr lang="en-US" sz="2000" dirty="0">
                <a:solidFill>
                  <a:srgbClr val="000000"/>
                </a:solidFill>
                <a:latin typeface="Lucida Console" panose="020B0609040504020204" pitchFamily="49" charset="0"/>
              </a:rPr>
              <a:t>=</a:t>
            </a:r>
            <a:r>
              <a:rPr lang="en-US" sz="2000" dirty="0">
                <a:solidFill>
                  <a:srgbClr val="0000FF"/>
                </a:solidFill>
                <a:latin typeface="Lucida Console" panose="020B0609040504020204" pitchFamily="49" charset="0"/>
              </a:rPr>
              <a:t>median</a:t>
            </a:r>
            <a:r>
              <a:rPr lang="en-US" sz="2000" dirty="0">
                <a:solidFill>
                  <a:srgbClr val="000000"/>
                </a:solidFill>
                <a:latin typeface="Lucida Console" panose="020B0609040504020204" pitchFamily="49" charset="0"/>
              </a:rPr>
              <a:t> </a:t>
            </a:r>
            <a:r>
              <a:rPr lang="en-US" sz="2000" dirty="0" err="1">
                <a:solidFill>
                  <a:srgbClr val="0000FF"/>
                </a:solidFill>
                <a:latin typeface="Lucida Console" panose="020B0609040504020204" pitchFamily="49" charset="0"/>
              </a:rPr>
              <a:t>reponly</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out</a:t>
            </a:r>
            <a:r>
              <a:rPr lang="en-US" sz="2000" dirty="0">
                <a:solidFill>
                  <a:srgbClr val="000000"/>
                </a:solidFill>
                <a:latin typeface="Lucida Console" panose="020B0609040504020204" pitchFamily="49" charset="0"/>
              </a:rPr>
              <a:t>=a.chd2018_a;</a:t>
            </a:r>
          </a:p>
          <a:p>
            <a:r>
              <a:rPr lang="en-US" sz="2000" dirty="0">
                <a:solidFill>
                  <a:srgbClr val="0000FF"/>
                </a:solidFill>
                <a:latin typeface="Lucida Console" panose="020B0609040504020204" pitchFamily="49" charset="0"/>
              </a:rPr>
              <a:t>by</a:t>
            </a:r>
            <a:r>
              <a:rPr lang="en-US" sz="2000" dirty="0">
                <a:solidFill>
                  <a:srgbClr val="000000"/>
                </a:solidFill>
                <a:latin typeface="Lucida Console" panose="020B0609040504020204" pitchFamily="49" charset="0"/>
              </a:rPr>
              <a:t> male;</a:t>
            </a:r>
          </a:p>
          <a:p>
            <a:r>
              <a:rPr lang="en-US" sz="2000" dirty="0" err="1">
                <a:solidFill>
                  <a:srgbClr val="0000FF"/>
                </a:solidFill>
                <a:latin typeface="Lucida Console" panose="020B0609040504020204" pitchFamily="49" charset="0"/>
              </a:rPr>
              <a:t>var</a:t>
            </a:r>
            <a:r>
              <a:rPr lang="en-US" sz="2000" dirty="0">
                <a:solidFill>
                  <a:srgbClr val="000000"/>
                </a:solidFill>
                <a:latin typeface="Lucida Console" panose="020B0609040504020204" pitchFamily="49" charset="0"/>
              </a:rPr>
              <a:t> pulse </a:t>
            </a:r>
            <a:r>
              <a:rPr lang="en-US" sz="2000" dirty="0" err="1">
                <a:solidFill>
                  <a:srgbClr val="000000"/>
                </a:solidFill>
                <a:latin typeface="Lucida Console" panose="020B0609040504020204" pitchFamily="49" charset="0"/>
              </a:rPr>
              <a:t>chol</a:t>
            </a:r>
            <a:r>
              <a:rPr lang="en-US" sz="2000" dirty="0">
                <a:solidFill>
                  <a:srgbClr val="000000"/>
                </a:solidFill>
                <a:latin typeface="Lucida Console" panose="020B0609040504020204" pitchFamily="49" charset="0"/>
              </a:rPr>
              <a:t> hematocrit </a:t>
            </a:r>
            <a:r>
              <a:rPr lang="en-US" sz="2000" dirty="0" err="1">
                <a:solidFill>
                  <a:srgbClr val="000000"/>
                </a:solidFill>
                <a:latin typeface="Lucida Console" panose="020B0609040504020204" pitchFamily="49" charset="0"/>
              </a:rPr>
              <a:t>bmi</a:t>
            </a:r>
            <a:r>
              <a:rPr lang="en-US" sz="2000" dirty="0">
                <a:solidFill>
                  <a:srgbClr val="000000"/>
                </a:solidFill>
                <a:latin typeface="Lucida Console" panose="020B0609040504020204" pitchFamily="49" charset="0"/>
              </a:rPr>
              <a:t> </a:t>
            </a:r>
            <a:r>
              <a:rPr lang="en-US" sz="2000" dirty="0" err="1">
                <a:solidFill>
                  <a:srgbClr val="000000"/>
                </a:solidFill>
                <a:latin typeface="Lucida Console" panose="020B0609040504020204" pitchFamily="49" charset="0"/>
              </a:rPr>
              <a:t>fvcht</a:t>
            </a:r>
            <a:r>
              <a:rPr lang="en-US" sz="2000" dirty="0">
                <a:solidFill>
                  <a:srgbClr val="000000"/>
                </a:solidFill>
                <a:latin typeface="Lucida Console" panose="020B0609040504020204" pitchFamily="49" charset="0"/>
              </a:rPr>
              <a:t>;</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p>
          <a:p>
            <a:endParaRPr lang="en-US" sz="2000" dirty="0">
              <a:solidFill>
                <a:srgbClr val="000000"/>
              </a:solidFill>
              <a:latin typeface="Lucida Console" panose="020B0609040504020204" pitchFamily="49" charset="0"/>
            </a:endParaRPr>
          </a:p>
          <a:p>
            <a:r>
              <a:rPr lang="en-US" sz="2000" b="1" dirty="0">
                <a:solidFill>
                  <a:srgbClr val="000080"/>
                </a:solidFill>
                <a:latin typeface="Lucida Console" panose="020B0609040504020204" pitchFamily="49" charset="0"/>
              </a:rPr>
              <a:t>proc</a:t>
            </a:r>
            <a:r>
              <a:rPr lang="en-US" sz="2000" dirty="0">
                <a:solidFill>
                  <a:srgbClr val="000000"/>
                </a:solidFill>
                <a:latin typeface="Lucida Console" panose="020B0609040504020204" pitchFamily="49" charset="0"/>
              </a:rPr>
              <a:t> </a:t>
            </a:r>
            <a:r>
              <a:rPr lang="en-US" sz="2000" b="1" dirty="0">
                <a:solidFill>
                  <a:srgbClr val="000080"/>
                </a:solidFill>
                <a:latin typeface="Lucida Console" panose="020B0609040504020204" pitchFamily="49" charset="0"/>
              </a:rPr>
              <a:t>means</a:t>
            </a:r>
            <a:r>
              <a:rPr lang="en-US" sz="2000" dirty="0">
                <a:solidFill>
                  <a:srgbClr val="000000"/>
                </a:solidFill>
                <a:latin typeface="Lucida Console" panose="020B0609040504020204" pitchFamily="49" charset="0"/>
              </a:rPr>
              <a:t> </a:t>
            </a:r>
            <a:r>
              <a:rPr lang="en-US" sz="2000" dirty="0">
                <a:solidFill>
                  <a:srgbClr val="0000FF"/>
                </a:solidFill>
                <a:latin typeface="Lucida Console" panose="020B0609040504020204" pitchFamily="49" charset="0"/>
              </a:rPr>
              <a:t>data</a:t>
            </a:r>
            <a:r>
              <a:rPr lang="en-US" sz="2000" dirty="0">
                <a:solidFill>
                  <a:srgbClr val="000000"/>
                </a:solidFill>
                <a:latin typeface="Lucida Console" panose="020B0609040504020204" pitchFamily="49" charset="0"/>
              </a:rPr>
              <a:t>=a.chd2018_a;</a:t>
            </a:r>
          </a:p>
          <a:p>
            <a:r>
              <a:rPr lang="en-US" sz="2000" b="1" dirty="0">
                <a:solidFill>
                  <a:srgbClr val="000080"/>
                </a:solidFill>
                <a:latin typeface="Lucida Console" panose="020B0609040504020204" pitchFamily="49" charset="0"/>
              </a:rPr>
              <a:t>run</a:t>
            </a:r>
            <a:r>
              <a:rPr lang="en-US" sz="2000" dirty="0">
                <a:solidFill>
                  <a:srgbClr val="000000"/>
                </a:solidFill>
                <a:latin typeface="Lucida Console" panose="020B0609040504020204" pitchFamily="49" charset="0"/>
              </a:rPr>
              <a:t>;</a:t>
            </a:r>
            <a:endParaRPr lang="en-US" sz="2000" dirty="0"/>
          </a:p>
        </p:txBody>
      </p:sp>
      <p:sp>
        <p:nvSpPr>
          <p:cNvPr id="5" name="Title 4">
            <a:extLst>
              <a:ext uri="{FF2B5EF4-FFF2-40B4-BE49-F238E27FC236}">
                <a16:creationId xmlns:a16="http://schemas.microsoft.com/office/drawing/2014/main" id="{E1258E98-33F9-4547-8B49-7A59A2881AB4}"/>
              </a:ext>
            </a:extLst>
          </p:cNvPr>
          <p:cNvSpPr>
            <a:spLocks noGrp="1"/>
          </p:cNvSpPr>
          <p:nvPr>
            <p:ph type="title"/>
          </p:nvPr>
        </p:nvSpPr>
        <p:spPr>
          <a:xfrm>
            <a:off x="309966" y="101509"/>
            <a:ext cx="10515600" cy="1325563"/>
          </a:xfrm>
        </p:spPr>
        <p:txBody>
          <a:bodyPr/>
          <a:lstStyle/>
          <a:p>
            <a:r>
              <a:rPr lang="en-US" dirty="0"/>
              <a:t>Median Imputation by Gender</a:t>
            </a:r>
          </a:p>
        </p:txBody>
      </p:sp>
      <p:sp>
        <p:nvSpPr>
          <p:cNvPr id="3" name="Slide Number Placeholder 2">
            <a:extLst>
              <a:ext uri="{FF2B5EF4-FFF2-40B4-BE49-F238E27FC236}">
                <a16:creationId xmlns:a16="http://schemas.microsoft.com/office/drawing/2014/main" id="{93CA9CC7-16BB-4C7F-9FD8-7BB9265BCAFD}"/>
              </a:ext>
            </a:extLst>
          </p:cNvPr>
          <p:cNvSpPr>
            <a:spLocks noGrp="1"/>
          </p:cNvSpPr>
          <p:nvPr>
            <p:ph type="sldNum" sz="quarter" idx="12"/>
          </p:nvPr>
        </p:nvSpPr>
        <p:spPr/>
        <p:txBody>
          <a:bodyPr/>
          <a:lstStyle/>
          <a:p>
            <a:fld id="{A1731BE5-4A32-47AB-B9AD-CE4FD7485A4A}" type="slidenum">
              <a:rPr lang="en-US" smtClean="0"/>
              <a:t>25</a:t>
            </a:fld>
            <a:endParaRPr lang="en-US"/>
          </a:p>
        </p:txBody>
      </p:sp>
    </p:spTree>
    <p:extLst>
      <p:ext uri="{BB962C8B-B14F-4D97-AF65-F5344CB8AC3E}">
        <p14:creationId xmlns:p14="http://schemas.microsoft.com/office/powerpoint/2010/main" val="36737968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BE8A0A-8A37-4DEE-9511-6EDC46D4FF24}"/>
              </a:ext>
            </a:extLst>
          </p:cNvPr>
          <p:cNvSpPr>
            <a:spLocks noGrp="1"/>
          </p:cNvSpPr>
          <p:nvPr>
            <p:ph type="title"/>
          </p:nvPr>
        </p:nvSpPr>
        <p:spPr>
          <a:xfrm>
            <a:off x="-1" y="0"/>
            <a:ext cx="11863953" cy="1325563"/>
          </a:xfrm>
        </p:spPr>
        <p:txBody>
          <a:bodyPr/>
          <a:lstStyle/>
          <a:p>
            <a:r>
              <a:rPr lang="en-US" dirty="0"/>
              <a:t>Make sure these steps are on the creation program.</a:t>
            </a:r>
          </a:p>
        </p:txBody>
      </p:sp>
      <p:sp>
        <p:nvSpPr>
          <p:cNvPr id="3" name="Rectangle 2">
            <a:extLst>
              <a:ext uri="{FF2B5EF4-FFF2-40B4-BE49-F238E27FC236}">
                <a16:creationId xmlns:a16="http://schemas.microsoft.com/office/drawing/2014/main" id="{7B0A8E3A-444E-4B24-B887-6C6717A0F69A}"/>
              </a:ext>
            </a:extLst>
          </p:cNvPr>
          <p:cNvSpPr/>
          <p:nvPr/>
        </p:nvSpPr>
        <p:spPr>
          <a:xfrm>
            <a:off x="426202" y="1626054"/>
            <a:ext cx="12018935" cy="4770537"/>
          </a:xfrm>
          <a:prstGeom prst="rect">
            <a:avLst/>
          </a:prstGeom>
        </p:spPr>
        <p:txBody>
          <a:bodyPr wrap="square">
            <a:spAutoFit/>
          </a:bodyPr>
          <a:lstStyle/>
          <a:p>
            <a:r>
              <a:rPr lang="en-US" sz="800" dirty="0">
                <a:solidFill>
                  <a:srgbClr val="000000"/>
                </a:solidFill>
                <a:latin typeface="Lucida Console" panose="020B0609040504020204" pitchFamily="49" charset="0"/>
              </a:rPr>
              <a:t>%</a:t>
            </a:r>
            <a:r>
              <a:rPr lang="en-US" sz="800" b="1" i="1" dirty="0" err="1">
                <a:solidFill>
                  <a:srgbClr val="000000"/>
                </a:solidFill>
                <a:latin typeface="Lucida Console" panose="020B0609040504020204" pitchFamily="49" charset="0"/>
              </a:rPr>
              <a:t>clearall</a:t>
            </a:r>
            <a:r>
              <a:rPr lang="en-US" sz="800" dirty="0">
                <a:solidFill>
                  <a:srgbClr val="000000"/>
                </a:solidFill>
                <a:latin typeface="Lucida Console" panose="020B0609040504020204" pitchFamily="49" charset="0"/>
              </a:rPr>
              <a:t>;</a:t>
            </a:r>
          </a:p>
          <a:p>
            <a:r>
              <a:rPr lang="en-US" sz="800" dirty="0" err="1">
                <a:solidFill>
                  <a:srgbClr val="0000FF"/>
                </a:solidFill>
                <a:latin typeface="Lucida Console" panose="020B0609040504020204" pitchFamily="49" charset="0"/>
              </a:rPr>
              <a:t>libname</a:t>
            </a:r>
            <a:r>
              <a:rPr lang="en-US" sz="800" dirty="0">
                <a:solidFill>
                  <a:srgbClr val="000000"/>
                </a:solidFill>
                <a:latin typeface="Lucida Console" panose="020B0609040504020204" pitchFamily="49" charset="0"/>
              </a:rPr>
              <a:t> a </a:t>
            </a:r>
            <a:r>
              <a:rPr lang="en-US" sz="800" dirty="0">
                <a:solidFill>
                  <a:srgbClr val="800080"/>
                </a:solidFill>
                <a:latin typeface="Lucida Console" panose="020B0609040504020204" pitchFamily="49" charset="0"/>
              </a:rPr>
              <a:t>"d:\dropbox\chd2018\_data"</a:t>
            </a:r>
            <a:r>
              <a:rPr lang="en-US" sz="800" dirty="0">
                <a:solidFill>
                  <a:srgbClr val="000000"/>
                </a:solidFill>
                <a:latin typeface="Lucida Console" panose="020B0609040504020204" pitchFamily="49" charset="0"/>
              </a:rPr>
              <a:t>;</a:t>
            </a:r>
          </a:p>
          <a:p>
            <a:r>
              <a:rPr lang="en-US" sz="800" b="1" dirty="0">
                <a:solidFill>
                  <a:srgbClr val="000080"/>
                </a:solidFill>
                <a:latin typeface="Lucida Console" panose="020B0609040504020204" pitchFamily="49" charset="0"/>
              </a:rPr>
              <a:t>data</a:t>
            </a:r>
            <a:r>
              <a:rPr lang="en-US" sz="800" dirty="0">
                <a:solidFill>
                  <a:srgbClr val="000000"/>
                </a:solidFill>
                <a:latin typeface="Lucida Console" panose="020B0609040504020204" pitchFamily="49" charset="0"/>
              </a:rPr>
              <a:t> a.chd2018_a (</a:t>
            </a:r>
            <a:r>
              <a:rPr lang="en-US" sz="800" dirty="0">
                <a:solidFill>
                  <a:srgbClr val="0000FF"/>
                </a:solidFill>
                <a:latin typeface="Lucida Console" panose="020B0609040504020204" pitchFamily="49" charset="0"/>
              </a:rPr>
              <a:t>drop</a:t>
            </a:r>
            <a:r>
              <a:rPr lang="en-US" sz="800" dirty="0">
                <a:solidFill>
                  <a:srgbClr val="000000"/>
                </a:solidFill>
                <a:latin typeface="Lucida Console" panose="020B0609040504020204" pitchFamily="49" charset="0"/>
              </a:rPr>
              <a:t>=</a:t>
            </a:r>
            <a:r>
              <a:rPr lang="en-US" sz="800" dirty="0" err="1">
                <a:solidFill>
                  <a:srgbClr val="000000"/>
                </a:solidFill>
                <a:latin typeface="Lucida Console" panose="020B0609040504020204" pitchFamily="49" charset="0"/>
              </a:rPr>
              <a:t>c_chd</a:t>
            </a:r>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c_diab</a:t>
            </a:r>
            <a:r>
              <a:rPr lang="en-US" sz="800" dirty="0">
                <a:solidFill>
                  <a:srgbClr val="000000"/>
                </a:solidFill>
                <a:latin typeface="Lucida Console" panose="020B0609040504020204" pitchFamily="49" charset="0"/>
              </a:rPr>
              <a:t> gender </a:t>
            </a:r>
            <a:r>
              <a:rPr lang="en-US" sz="800" dirty="0" err="1">
                <a:solidFill>
                  <a:srgbClr val="000000"/>
                </a:solidFill>
                <a:latin typeface="Lucida Console" panose="020B0609040504020204" pitchFamily="49" charset="0"/>
              </a:rPr>
              <a:t>c_smoking</a:t>
            </a:r>
            <a:r>
              <a:rPr lang="en-US" sz="800" dirty="0">
                <a:solidFill>
                  <a:srgbClr val="000000"/>
                </a:solidFill>
                <a:latin typeface="Lucida Console" panose="020B0609040504020204" pitchFamily="49" charset="0"/>
              </a:rPr>
              <a:t> </a:t>
            </a:r>
          </a:p>
          <a:p>
            <a:r>
              <a:rPr lang="en-US" sz="800" dirty="0">
                <a:solidFill>
                  <a:srgbClr val="000000"/>
                </a:solidFill>
                <a:latin typeface="Lucida Console" panose="020B0609040504020204" pitchFamily="49" charset="0"/>
              </a:rPr>
              <a:t>          sbp1-sbp3 dbp1-dbp3 weight height </a:t>
            </a:r>
            <a:r>
              <a:rPr lang="en-US" sz="800" dirty="0" err="1">
                <a:solidFill>
                  <a:srgbClr val="000000"/>
                </a:solidFill>
                <a:latin typeface="Lucida Console" panose="020B0609040504020204" pitchFamily="49" charset="0"/>
              </a:rPr>
              <a:t>fvc</a:t>
            </a:r>
            <a:endParaRPr lang="en-US" sz="800" dirty="0">
              <a:solidFill>
                <a:srgbClr val="000000"/>
              </a:solidFill>
              <a:latin typeface="Lucida Console" panose="020B0609040504020204" pitchFamily="49" charset="0"/>
            </a:endParaRP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subscap</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set</a:t>
            </a:r>
            <a:r>
              <a:rPr lang="en-US" sz="800" dirty="0">
                <a:solidFill>
                  <a:srgbClr val="000000"/>
                </a:solidFill>
                <a:latin typeface="Lucida Console" panose="020B0609040504020204" pitchFamily="49" charset="0"/>
              </a:rPr>
              <a:t> s5238.chd2018(</a:t>
            </a:r>
            <a:r>
              <a:rPr lang="en-US" sz="800" dirty="0">
                <a:solidFill>
                  <a:srgbClr val="0000FF"/>
                </a:solidFill>
                <a:latin typeface="Lucida Console" panose="020B0609040504020204" pitchFamily="49" charset="0"/>
              </a:rPr>
              <a:t>rename</a:t>
            </a:r>
            <a:r>
              <a:rPr lang="en-US" sz="800" dirty="0">
                <a:solidFill>
                  <a:srgbClr val="000000"/>
                </a:solidFill>
                <a:latin typeface="Lucida Console" panose="020B0609040504020204" pitchFamily="49" charset="0"/>
              </a:rPr>
              <a:t>=(</a:t>
            </a:r>
            <a:r>
              <a:rPr lang="en-US" sz="800" dirty="0" err="1">
                <a:solidFill>
                  <a:srgbClr val="000000"/>
                </a:solidFill>
                <a:latin typeface="Lucida Console" panose="020B0609040504020204" pitchFamily="49" charset="0"/>
              </a:rPr>
              <a:t>chd</a:t>
            </a:r>
            <a:r>
              <a:rPr lang="en-US" sz="800" dirty="0">
                <a:solidFill>
                  <a:srgbClr val="000000"/>
                </a:solidFill>
                <a:latin typeface="Lucida Console" panose="020B0609040504020204" pitchFamily="49" charset="0"/>
              </a:rPr>
              <a:t>=</a:t>
            </a:r>
            <a:r>
              <a:rPr lang="en-US" sz="800" dirty="0" err="1">
                <a:solidFill>
                  <a:srgbClr val="000000"/>
                </a:solidFill>
                <a:latin typeface="Lucida Console" panose="020B0609040504020204" pitchFamily="49" charset="0"/>
              </a:rPr>
              <a:t>c_chd</a:t>
            </a:r>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diab</a:t>
            </a:r>
            <a:r>
              <a:rPr lang="en-US" sz="800" dirty="0">
                <a:solidFill>
                  <a:srgbClr val="000000"/>
                </a:solidFill>
                <a:latin typeface="Lucida Console" panose="020B0609040504020204" pitchFamily="49" charset="0"/>
              </a:rPr>
              <a:t>=</a:t>
            </a:r>
            <a:r>
              <a:rPr lang="en-US" sz="800" dirty="0" err="1">
                <a:solidFill>
                  <a:srgbClr val="000000"/>
                </a:solidFill>
                <a:latin typeface="Lucida Console" panose="020B0609040504020204" pitchFamily="49" charset="0"/>
              </a:rPr>
              <a:t>c_diab</a:t>
            </a:r>
            <a:r>
              <a:rPr lang="en-US" sz="800" dirty="0">
                <a:solidFill>
                  <a:srgbClr val="000000"/>
                </a:solidFill>
                <a:latin typeface="Lucida Console" panose="020B0609040504020204" pitchFamily="49" charset="0"/>
              </a:rPr>
              <a:t> smoking=</a:t>
            </a:r>
            <a:r>
              <a:rPr lang="en-US" sz="800" dirty="0" err="1">
                <a:solidFill>
                  <a:srgbClr val="000000"/>
                </a:solidFill>
                <a:latin typeface="Lucida Console" panose="020B0609040504020204" pitchFamily="49" charset="0"/>
              </a:rPr>
              <a:t>c_smoking</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chd</a:t>
            </a:r>
            <a:r>
              <a:rPr lang="en-US" sz="800" dirty="0">
                <a:solidFill>
                  <a:srgbClr val="000000"/>
                </a:solidFill>
                <a:latin typeface="Lucida Console" panose="020B0609040504020204" pitchFamily="49" charset="0"/>
              </a:rPr>
              <a:t>=</a:t>
            </a:r>
            <a:r>
              <a:rPr lang="en-US" sz="800" dirty="0" err="1">
                <a:solidFill>
                  <a:srgbClr val="000000"/>
                </a:solidFill>
                <a:latin typeface="Lucida Console" panose="020B0609040504020204" pitchFamily="49" charset="0"/>
              </a:rPr>
              <a:t>c_chd</a:t>
            </a:r>
            <a:r>
              <a:rPr lang="en-US" sz="800" dirty="0">
                <a:solidFill>
                  <a:srgbClr val="000000"/>
                </a:solidFill>
                <a:latin typeface="Lucida Console" panose="020B0609040504020204" pitchFamily="49" charset="0"/>
              </a:rPr>
              <a:t>=</a:t>
            </a:r>
            <a:r>
              <a:rPr lang="en-US" sz="800" dirty="0">
                <a:solidFill>
                  <a:srgbClr val="800080"/>
                </a:solidFill>
                <a:latin typeface="Lucida Console" panose="020B0609040504020204" pitchFamily="49" charset="0"/>
              </a:rPr>
              <a:t>"Developed </a:t>
            </a:r>
            <a:r>
              <a:rPr lang="en-US" sz="800" dirty="0" err="1">
                <a:solidFill>
                  <a:srgbClr val="800080"/>
                </a:solidFill>
                <a:latin typeface="Lucida Console" panose="020B0609040504020204" pitchFamily="49" charset="0"/>
              </a:rPr>
              <a:t>Chd</a:t>
            </a:r>
            <a:r>
              <a:rPr lang="en-US" sz="800" dirty="0">
                <a:solidFill>
                  <a:srgbClr val="800080"/>
                </a:solidFill>
                <a:latin typeface="Lucida Console" panose="020B0609040504020204" pitchFamily="49" charset="0"/>
              </a:rPr>
              <a:t>"</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diab</a:t>
            </a:r>
            <a:r>
              <a:rPr lang="en-US" sz="800" dirty="0">
                <a:solidFill>
                  <a:srgbClr val="000000"/>
                </a:solidFill>
                <a:latin typeface="Lucida Console" panose="020B0609040504020204" pitchFamily="49" charset="0"/>
              </a:rPr>
              <a:t>=</a:t>
            </a:r>
            <a:r>
              <a:rPr lang="en-US" sz="800" dirty="0" err="1">
                <a:solidFill>
                  <a:srgbClr val="000000"/>
                </a:solidFill>
                <a:latin typeface="Lucida Console" panose="020B0609040504020204" pitchFamily="49" charset="0"/>
              </a:rPr>
              <a:t>c_diab</a:t>
            </a:r>
            <a:r>
              <a:rPr lang="en-US" sz="800" dirty="0">
                <a:solidFill>
                  <a:srgbClr val="000000"/>
                </a:solidFill>
                <a:latin typeface="Lucida Console" panose="020B0609040504020204" pitchFamily="49" charset="0"/>
              </a:rPr>
              <a:t>=</a:t>
            </a:r>
            <a:r>
              <a:rPr lang="en-US" sz="800" dirty="0">
                <a:solidFill>
                  <a:srgbClr val="800080"/>
                </a:solidFill>
                <a:latin typeface="Lucida Console" panose="020B0609040504020204" pitchFamily="49" charset="0"/>
              </a:rPr>
              <a:t>"Diabetic"</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select</a:t>
            </a:r>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c_smoking</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when</a:t>
            </a:r>
            <a:r>
              <a:rPr lang="en-US" sz="800" dirty="0">
                <a:solidFill>
                  <a:srgbClr val="000000"/>
                </a:solidFill>
                <a:latin typeface="Lucida Console" panose="020B0609040504020204" pitchFamily="49" charset="0"/>
              </a:rPr>
              <a:t> (</a:t>
            </a:r>
            <a:r>
              <a:rPr lang="en-US" sz="800" dirty="0">
                <a:solidFill>
                  <a:srgbClr val="800080"/>
                </a:solidFill>
                <a:latin typeface="Lucida Console" panose="020B0609040504020204" pitchFamily="49" charset="0"/>
              </a:rPr>
              <a:t>"Never Smoker"</a:t>
            </a:r>
            <a:r>
              <a:rPr lang="en-US" sz="800" dirty="0">
                <a:solidFill>
                  <a:srgbClr val="000000"/>
                </a:solidFill>
                <a:latin typeface="Lucida Console" panose="020B0609040504020204" pitchFamily="49" charset="0"/>
              </a:rPr>
              <a:t>)  smoking=</a:t>
            </a:r>
            <a:r>
              <a:rPr lang="en-US" sz="800" b="1" dirty="0">
                <a:solidFill>
                  <a:srgbClr val="008080"/>
                </a:solidFill>
                <a:latin typeface="Lucida Console" panose="020B0609040504020204" pitchFamily="49" charset="0"/>
              </a:rPr>
              <a:t>0</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when</a:t>
            </a:r>
            <a:r>
              <a:rPr lang="en-US" sz="800" dirty="0">
                <a:solidFill>
                  <a:srgbClr val="000000"/>
                </a:solidFill>
                <a:latin typeface="Lucida Console" panose="020B0609040504020204" pitchFamily="49" charset="0"/>
              </a:rPr>
              <a:t> (</a:t>
            </a:r>
            <a:r>
              <a:rPr lang="en-US" sz="800" dirty="0">
                <a:solidFill>
                  <a:srgbClr val="800080"/>
                </a:solidFill>
                <a:latin typeface="Lucida Console" panose="020B0609040504020204" pitchFamily="49" charset="0"/>
              </a:rPr>
              <a:t>"Past Smoker"</a:t>
            </a:r>
            <a:r>
              <a:rPr lang="en-US" sz="800" dirty="0">
                <a:solidFill>
                  <a:srgbClr val="000000"/>
                </a:solidFill>
                <a:latin typeface="Lucida Console" panose="020B0609040504020204" pitchFamily="49" charset="0"/>
              </a:rPr>
              <a:t>)  smoking=</a:t>
            </a:r>
            <a:r>
              <a:rPr lang="en-US" sz="800" b="1" dirty="0">
                <a:solidFill>
                  <a:srgbClr val="008080"/>
                </a:solidFill>
                <a:latin typeface="Lucida Console" panose="020B0609040504020204" pitchFamily="49" charset="0"/>
              </a:rPr>
              <a:t>1</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when</a:t>
            </a:r>
            <a:r>
              <a:rPr lang="en-US" sz="800" dirty="0">
                <a:solidFill>
                  <a:srgbClr val="000000"/>
                </a:solidFill>
                <a:latin typeface="Lucida Console" panose="020B0609040504020204" pitchFamily="49" charset="0"/>
              </a:rPr>
              <a:t> (</a:t>
            </a:r>
            <a:r>
              <a:rPr lang="en-US" sz="800" dirty="0">
                <a:solidFill>
                  <a:srgbClr val="800080"/>
                </a:solidFill>
                <a:latin typeface="Lucida Console" panose="020B0609040504020204" pitchFamily="49" charset="0"/>
              </a:rPr>
              <a:t>"Current </a:t>
            </a:r>
            <a:r>
              <a:rPr lang="en-US" sz="800" dirty="0" err="1">
                <a:solidFill>
                  <a:srgbClr val="800080"/>
                </a:solidFill>
                <a:latin typeface="Lucida Console" panose="020B0609040504020204" pitchFamily="49" charset="0"/>
              </a:rPr>
              <a:t>Smok</a:t>
            </a:r>
            <a:r>
              <a:rPr lang="en-US" sz="800" dirty="0">
                <a:solidFill>
                  <a:srgbClr val="800080"/>
                </a:solidFill>
                <a:latin typeface="Lucida Console" panose="020B0609040504020204" pitchFamily="49" charset="0"/>
              </a:rPr>
              <a:t>"</a:t>
            </a:r>
            <a:r>
              <a:rPr lang="en-US" sz="800" dirty="0">
                <a:solidFill>
                  <a:srgbClr val="000000"/>
                </a:solidFill>
                <a:latin typeface="Lucida Console" panose="020B0609040504020204" pitchFamily="49" charset="0"/>
              </a:rPr>
              <a:t>)  smoking=</a:t>
            </a:r>
            <a:r>
              <a:rPr lang="en-US" sz="800" b="1" dirty="0">
                <a:solidFill>
                  <a:srgbClr val="008080"/>
                </a:solidFill>
                <a:latin typeface="Lucida Console" panose="020B0609040504020204" pitchFamily="49" charset="0"/>
              </a:rPr>
              <a:t>2</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otherwise</a:t>
            </a:r>
            <a:r>
              <a:rPr lang="en-US" sz="800" dirty="0">
                <a:solidFill>
                  <a:srgbClr val="000000"/>
                </a:solidFill>
                <a:latin typeface="Lucida Console" panose="020B0609040504020204" pitchFamily="49" charset="0"/>
              </a:rPr>
              <a:t> smoking=</a:t>
            </a:r>
            <a:r>
              <a:rPr lang="en-US" sz="800" b="1" dirty="0">
                <a:solidFill>
                  <a:srgbClr val="008080"/>
                </a:solidFill>
                <a:latin typeface="Lucida Console" panose="020B0609040504020204" pitchFamily="49" charset="0"/>
              </a:rPr>
              <a:t>.</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end</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male=gender=</a:t>
            </a:r>
            <a:r>
              <a:rPr lang="en-US" sz="800" dirty="0">
                <a:solidFill>
                  <a:srgbClr val="800080"/>
                </a:solidFill>
                <a:latin typeface="Lucida Console" panose="020B0609040504020204" pitchFamily="49" charset="0"/>
              </a:rPr>
              <a:t>"Male"</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sbp</a:t>
            </a:r>
            <a:r>
              <a:rPr lang="en-US" sz="800" dirty="0">
                <a:solidFill>
                  <a:srgbClr val="000000"/>
                </a:solidFill>
                <a:latin typeface="Lucida Console" panose="020B0609040504020204" pitchFamily="49" charset="0"/>
              </a:rPr>
              <a:t>=mean(of sbp1-sbp3);</a:t>
            </a: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dbp</a:t>
            </a:r>
            <a:r>
              <a:rPr lang="en-US" sz="800" dirty="0">
                <a:solidFill>
                  <a:srgbClr val="000000"/>
                </a:solidFill>
                <a:latin typeface="Lucida Console" panose="020B0609040504020204" pitchFamily="49" charset="0"/>
              </a:rPr>
              <a:t>=mean(of dbp1-dbp3);</a:t>
            </a: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bmi</a:t>
            </a:r>
            <a:r>
              <a:rPr lang="en-US" sz="800" dirty="0">
                <a:solidFill>
                  <a:srgbClr val="000000"/>
                </a:solidFill>
                <a:latin typeface="Lucida Console" panose="020B0609040504020204" pitchFamily="49" charset="0"/>
              </a:rPr>
              <a:t>=(weight/height**</a:t>
            </a:r>
            <a:r>
              <a:rPr lang="en-US" sz="800" b="1" dirty="0">
                <a:solidFill>
                  <a:srgbClr val="008080"/>
                </a:solidFill>
                <a:latin typeface="Lucida Console" panose="020B0609040504020204" pitchFamily="49" charset="0"/>
              </a:rPr>
              <a:t>2</a:t>
            </a:r>
            <a:r>
              <a:rPr lang="en-US" sz="800" dirty="0">
                <a:solidFill>
                  <a:srgbClr val="000000"/>
                </a:solidFill>
                <a:latin typeface="Lucida Console" panose="020B0609040504020204" pitchFamily="49" charset="0"/>
              </a:rPr>
              <a:t>)*</a:t>
            </a:r>
            <a:r>
              <a:rPr lang="en-US" sz="800" b="1" dirty="0">
                <a:solidFill>
                  <a:srgbClr val="008080"/>
                </a:solidFill>
                <a:latin typeface="Lucida Console" panose="020B0609040504020204" pitchFamily="49" charset="0"/>
              </a:rPr>
              <a:t>703</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fvcht</a:t>
            </a:r>
            <a:r>
              <a:rPr lang="en-US" sz="800" dirty="0">
                <a:solidFill>
                  <a:srgbClr val="000000"/>
                </a:solidFill>
                <a:latin typeface="Lucida Console" panose="020B0609040504020204" pitchFamily="49" charset="0"/>
              </a:rPr>
              <a:t>=</a:t>
            </a:r>
            <a:r>
              <a:rPr lang="en-US" sz="800" dirty="0" err="1">
                <a:solidFill>
                  <a:srgbClr val="000000"/>
                </a:solidFill>
                <a:latin typeface="Lucida Console" panose="020B0609040504020204" pitchFamily="49" charset="0"/>
              </a:rPr>
              <a:t>fvc</a:t>
            </a:r>
            <a:r>
              <a:rPr lang="en-US" sz="800" dirty="0">
                <a:solidFill>
                  <a:srgbClr val="000000"/>
                </a:solidFill>
                <a:latin typeface="Lucida Console" panose="020B0609040504020204" pitchFamily="49" charset="0"/>
              </a:rPr>
              <a:t>/height;</a:t>
            </a:r>
          </a:p>
          <a:p>
            <a:r>
              <a:rPr lang="en-US" sz="800" b="1" dirty="0">
                <a:solidFill>
                  <a:srgbClr val="000080"/>
                </a:solidFill>
                <a:latin typeface="Lucida Console" panose="020B0609040504020204" pitchFamily="49" charset="0"/>
              </a:rPr>
              <a:t>run</a:t>
            </a:r>
            <a:r>
              <a:rPr lang="en-US" sz="800" dirty="0">
                <a:solidFill>
                  <a:srgbClr val="000000"/>
                </a:solidFill>
                <a:latin typeface="Lucida Console" panose="020B0609040504020204" pitchFamily="49" charset="0"/>
              </a:rPr>
              <a:t>;</a:t>
            </a:r>
          </a:p>
          <a:p>
            <a:r>
              <a:rPr lang="en-US" sz="800" dirty="0">
                <a:solidFill>
                  <a:srgbClr val="008000"/>
                </a:solidFill>
                <a:latin typeface="Lucida Console" panose="020B0609040504020204" pitchFamily="49" charset="0"/>
              </a:rPr>
              <a:t>/*add indicators for </a:t>
            </a:r>
            <a:r>
              <a:rPr lang="en-US" sz="800" dirty="0" err="1">
                <a:solidFill>
                  <a:srgbClr val="008000"/>
                </a:solidFill>
                <a:latin typeface="Lucida Console" panose="020B0609040504020204" pitchFamily="49" charset="0"/>
              </a:rPr>
              <a:t>missingness</a:t>
            </a:r>
            <a:r>
              <a:rPr lang="en-US" sz="800" dirty="0">
                <a:solidFill>
                  <a:srgbClr val="008000"/>
                </a:solidFill>
                <a:latin typeface="Lucida Console" panose="020B0609040504020204" pitchFamily="49" charset="0"/>
              </a:rPr>
              <a:t>*/</a:t>
            </a:r>
            <a:endParaRPr lang="en-US" sz="800" dirty="0">
              <a:solidFill>
                <a:srgbClr val="000000"/>
              </a:solidFill>
              <a:latin typeface="Lucida Console" panose="020B0609040504020204" pitchFamily="49" charset="0"/>
            </a:endParaRPr>
          </a:p>
          <a:p>
            <a:r>
              <a:rPr lang="en-US" sz="800" b="1" dirty="0">
                <a:solidFill>
                  <a:srgbClr val="000080"/>
                </a:solidFill>
                <a:latin typeface="Lucida Console" panose="020B0609040504020204" pitchFamily="49" charset="0"/>
              </a:rPr>
              <a:t>data</a:t>
            </a:r>
            <a:r>
              <a:rPr lang="en-US" sz="800" dirty="0">
                <a:solidFill>
                  <a:srgbClr val="000000"/>
                </a:solidFill>
                <a:latin typeface="Lucida Console" panose="020B0609040504020204" pitchFamily="49" charset="0"/>
              </a:rPr>
              <a:t> a.chd2018_a;</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set</a:t>
            </a:r>
            <a:r>
              <a:rPr lang="en-US" sz="800" dirty="0">
                <a:solidFill>
                  <a:srgbClr val="000000"/>
                </a:solidFill>
                <a:latin typeface="Lucida Console" panose="020B0609040504020204" pitchFamily="49" charset="0"/>
              </a:rPr>
              <a:t> a.chd2018_a;</a:t>
            </a: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mi_chol</a:t>
            </a:r>
            <a:r>
              <a:rPr lang="en-US" sz="800" dirty="0">
                <a:solidFill>
                  <a:srgbClr val="000000"/>
                </a:solidFill>
                <a:latin typeface="Lucida Console" panose="020B0609040504020204" pitchFamily="49" charset="0"/>
              </a:rPr>
              <a:t>=</a:t>
            </a:r>
            <a:r>
              <a:rPr lang="en-US" sz="800" dirty="0" err="1">
                <a:solidFill>
                  <a:srgbClr val="000000"/>
                </a:solidFill>
                <a:latin typeface="Lucida Console" panose="020B0609040504020204" pitchFamily="49" charset="0"/>
              </a:rPr>
              <a:t>chol</a:t>
            </a:r>
            <a:r>
              <a:rPr lang="en-US" sz="800" dirty="0">
                <a:solidFill>
                  <a:srgbClr val="000000"/>
                </a:solidFill>
                <a:latin typeface="Lucida Console" panose="020B0609040504020204" pitchFamily="49" charset="0"/>
              </a:rPr>
              <a:t>=</a:t>
            </a:r>
            <a:r>
              <a:rPr lang="en-US" sz="800" b="1" dirty="0">
                <a:solidFill>
                  <a:srgbClr val="008080"/>
                </a:solidFill>
                <a:latin typeface="Lucida Console" panose="020B0609040504020204" pitchFamily="49" charset="0"/>
              </a:rPr>
              <a:t>.</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mi_hem</a:t>
            </a:r>
            <a:r>
              <a:rPr lang="en-US" sz="800" dirty="0">
                <a:solidFill>
                  <a:srgbClr val="000000"/>
                </a:solidFill>
                <a:latin typeface="Lucida Console" panose="020B0609040504020204" pitchFamily="49" charset="0"/>
              </a:rPr>
              <a:t>=hematocrit=</a:t>
            </a:r>
            <a:r>
              <a:rPr lang="en-US" sz="800" b="1" dirty="0">
                <a:solidFill>
                  <a:srgbClr val="008080"/>
                </a:solidFill>
                <a:latin typeface="Lucida Console" panose="020B0609040504020204" pitchFamily="49" charset="0"/>
              </a:rPr>
              <a:t>.</a:t>
            </a:r>
            <a:r>
              <a:rPr lang="en-US" sz="800" dirty="0">
                <a:solidFill>
                  <a:srgbClr val="000000"/>
                </a:solidFill>
                <a:latin typeface="Lucida Console" panose="020B0609040504020204" pitchFamily="49" charset="0"/>
              </a:rPr>
              <a:t>;</a:t>
            </a:r>
          </a:p>
          <a:p>
            <a:r>
              <a:rPr lang="en-US" sz="800" b="1" dirty="0">
                <a:solidFill>
                  <a:srgbClr val="000080"/>
                </a:solidFill>
                <a:latin typeface="Lucida Console" panose="020B0609040504020204" pitchFamily="49" charset="0"/>
              </a:rPr>
              <a:t>run</a:t>
            </a:r>
            <a:r>
              <a:rPr lang="en-US" sz="800" dirty="0">
                <a:solidFill>
                  <a:srgbClr val="000000"/>
                </a:solidFill>
                <a:latin typeface="Lucida Console" panose="020B0609040504020204" pitchFamily="49" charset="0"/>
              </a:rPr>
              <a:t>;</a:t>
            </a:r>
          </a:p>
          <a:p>
            <a:r>
              <a:rPr lang="en-US" sz="800" dirty="0">
                <a:solidFill>
                  <a:srgbClr val="008000"/>
                </a:solidFill>
                <a:latin typeface="Lucida Console" panose="020B0609040504020204" pitchFamily="49" charset="0"/>
              </a:rPr>
              <a:t>/*do median imputation by gender*/</a:t>
            </a:r>
            <a:endParaRPr lang="en-US" sz="800" dirty="0">
              <a:solidFill>
                <a:srgbClr val="000000"/>
              </a:solidFill>
              <a:latin typeface="Lucida Console" panose="020B0609040504020204" pitchFamily="49" charset="0"/>
            </a:endParaRPr>
          </a:p>
          <a:p>
            <a:r>
              <a:rPr lang="en-US" sz="800" b="1" dirty="0">
                <a:solidFill>
                  <a:srgbClr val="000080"/>
                </a:solidFill>
                <a:latin typeface="Lucida Console" panose="020B0609040504020204" pitchFamily="49" charset="0"/>
              </a:rPr>
              <a:t>proc</a:t>
            </a:r>
            <a:r>
              <a:rPr lang="en-US" sz="800" dirty="0">
                <a:solidFill>
                  <a:srgbClr val="000000"/>
                </a:solidFill>
                <a:latin typeface="Lucida Console" panose="020B0609040504020204" pitchFamily="49" charset="0"/>
              </a:rPr>
              <a:t> </a:t>
            </a:r>
            <a:r>
              <a:rPr lang="en-US" sz="800" b="1" dirty="0">
                <a:solidFill>
                  <a:srgbClr val="000080"/>
                </a:solidFill>
                <a:latin typeface="Lucida Console" panose="020B0609040504020204" pitchFamily="49" charset="0"/>
              </a:rPr>
              <a:t>sort</a:t>
            </a:r>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data</a:t>
            </a:r>
            <a:r>
              <a:rPr lang="en-US" sz="800" dirty="0">
                <a:solidFill>
                  <a:srgbClr val="000000"/>
                </a:solidFill>
                <a:latin typeface="Lucida Console" panose="020B0609040504020204" pitchFamily="49" charset="0"/>
              </a:rPr>
              <a:t>=a.chd2018_a;</a:t>
            </a:r>
          </a:p>
          <a:p>
            <a:r>
              <a:rPr lang="en-US" sz="800" dirty="0">
                <a:solidFill>
                  <a:srgbClr val="0000FF"/>
                </a:solidFill>
                <a:latin typeface="Lucida Console" panose="020B0609040504020204" pitchFamily="49" charset="0"/>
              </a:rPr>
              <a:t>by</a:t>
            </a:r>
            <a:r>
              <a:rPr lang="en-US" sz="800" dirty="0">
                <a:solidFill>
                  <a:srgbClr val="000000"/>
                </a:solidFill>
                <a:latin typeface="Lucida Console" panose="020B0609040504020204" pitchFamily="49" charset="0"/>
              </a:rPr>
              <a:t> male;</a:t>
            </a:r>
          </a:p>
          <a:p>
            <a:r>
              <a:rPr lang="en-US" sz="800" b="1" dirty="0">
                <a:solidFill>
                  <a:srgbClr val="000080"/>
                </a:solidFill>
                <a:latin typeface="Lucida Console" panose="020B0609040504020204" pitchFamily="49" charset="0"/>
              </a:rPr>
              <a:t>run</a:t>
            </a:r>
            <a:r>
              <a:rPr lang="en-US" sz="800" dirty="0">
                <a:solidFill>
                  <a:srgbClr val="000000"/>
                </a:solidFill>
                <a:latin typeface="Lucida Console" panose="020B0609040504020204" pitchFamily="49" charset="0"/>
              </a:rPr>
              <a:t>;</a:t>
            </a:r>
          </a:p>
          <a:p>
            <a:endParaRPr lang="en-US" sz="800" dirty="0">
              <a:solidFill>
                <a:srgbClr val="000000"/>
              </a:solidFill>
              <a:latin typeface="Lucida Console" panose="020B0609040504020204" pitchFamily="49" charset="0"/>
            </a:endParaRPr>
          </a:p>
          <a:p>
            <a:r>
              <a:rPr lang="en-US" sz="800" b="1" dirty="0">
                <a:solidFill>
                  <a:srgbClr val="000080"/>
                </a:solidFill>
                <a:latin typeface="Lucida Console" panose="020B0609040504020204" pitchFamily="49" charset="0"/>
              </a:rPr>
              <a:t>proc</a:t>
            </a:r>
            <a:r>
              <a:rPr lang="en-US" sz="800" dirty="0">
                <a:solidFill>
                  <a:srgbClr val="000000"/>
                </a:solidFill>
                <a:latin typeface="Lucida Console" panose="020B0609040504020204" pitchFamily="49" charset="0"/>
              </a:rPr>
              <a:t> </a:t>
            </a:r>
            <a:r>
              <a:rPr lang="en-US" sz="800" b="1" dirty="0" err="1">
                <a:solidFill>
                  <a:srgbClr val="000080"/>
                </a:solidFill>
                <a:latin typeface="Lucida Console" panose="020B0609040504020204" pitchFamily="49" charset="0"/>
              </a:rPr>
              <a:t>stdize</a:t>
            </a:r>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data</a:t>
            </a:r>
            <a:r>
              <a:rPr lang="en-US" sz="800" dirty="0">
                <a:solidFill>
                  <a:srgbClr val="000000"/>
                </a:solidFill>
                <a:latin typeface="Lucida Console" panose="020B0609040504020204" pitchFamily="49" charset="0"/>
              </a:rPr>
              <a:t>=a.chd2018_a </a:t>
            </a:r>
            <a:r>
              <a:rPr lang="en-US" sz="800" dirty="0">
                <a:solidFill>
                  <a:srgbClr val="0000FF"/>
                </a:solidFill>
                <a:latin typeface="Lucida Console" panose="020B0609040504020204" pitchFamily="49" charset="0"/>
              </a:rPr>
              <a:t>method</a:t>
            </a:r>
            <a:r>
              <a:rPr lang="en-US" sz="800" dirty="0">
                <a:solidFill>
                  <a:srgbClr val="000000"/>
                </a:solidFill>
                <a:latin typeface="Lucida Console" panose="020B0609040504020204" pitchFamily="49" charset="0"/>
              </a:rPr>
              <a:t>=</a:t>
            </a:r>
            <a:r>
              <a:rPr lang="en-US" sz="800" dirty="0">
                <a:solidFill>
                  <a:srgbClr val="0000FF"/>
                </a:solidFill>
                <a:latin typeface="Lucida Console" panose="020B0609040504020204" pitchFamily="49" charset="0"/>
              </a:rPr>
              <a:t>median</a:t>
            </a:r>
            <a:r>
              <a:rPr lang="en-US" sz="800" dirty="0">
                <a:solidFill>
                  <a:srgbClr val="000000"/>
                </a:solidFill>
                <a:latin typeface="Lucida Console" panose="020B0609040504020204" pitchFamily="49" charset="0"/>
              </a:rPr>
              <a:t> </a:t>
            </a:r>
            <a:r>
              <a:rPr lang="en-US" sz="800" dirty="0" err="1">
                <a:solidFill>
                  <a:srgbClr val="0000FF"/>
                </a:solidFill>
                <a:latin typeface="Lucida Console" panose="020B0609040504020204" pitchFamily="49" charset="0"/>
              </a:rPr>
              <a:t>reponly</a:t>
            </a:r>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out</a:t>
            </a:r>
            <a:r>
              <a:rPr lang="en-US" sz="800" dirty="0">
                <a:solidFill>
                  <a:srgbClr val="000000"/>
                </a:solidFill>
                <a:latin typeface="Lucida Console" panose="020B0609040504020204" pitchFamily="49" charset="0"/>
              </a:rPr>
              <a:t>=a.chd2018_a;</a:t>
            </a:r>
          </a:p>
          <a:p>
            <a:r>
              <a:rPr lang="en-US" sz="800" dirty="0">
                <a:solidFill>
                  <a:srgbClr val="0000FF"/>
                </a:solidFill>
                <a:latin typeface="Lucida Console" panose="020B0609040504020204" pitchFamily="49" charset="0"/>
              </a:rPr>
              <a:t>by</a:t>
            </a:r>
            <a:r>
              <a:rPr lang="en-US" sz="800" dirty="0">
                <a:solidFill>
                  <a:srgbClr val="000000"/>
                </a:solidFill>
                <a:latin typeface="Lucida Console" panose="020B0609040504020204" pitchFamily="49" charset="0"/>
              </a:rPr>
              <a:t> male;</a:t>
            </a:r>
          </a:p>
          <a:p>
            <a:r>
              <a:rPr lang="en-US" sz="800" dirty="0" err="1">
                <a:solidFill>
                  <a:srgbClr val="0000FF"/>
                </a:solidFill>
                <a:latin typeface="Lucida Console" panose="020B0609040504020204" pitchFamily="49" charset="0"/>
              </a:rPr>
              <a:t>var</a:t>
            </a:r>
            <a:r>
              <a:rPr lang="en-US" sz="800" dirty="0">
                <a:solidFill>
                  <a:srgbClr val="000000"/>
                </a:solidFill>
                <a:latin typeface="Lucida Console" panose="020B0609040504020204" pitchFamily="49" charset="0"/>
              </a:rPr>
              <a:t> pulse </a:t>
            </a:r>
            <a:r>
              <a:rPr lang="en-US" sz="800" dirty="0" err="1">
                <a:solidFill>
                  <a:srgbClr val="000000"/>
                </a:solidFill>
                <a:latin typeface="Lucida Console" panose="020B0609040504020204" pitchFamily="49" charset="0"/>
              </a:rPr>
              <a:t>chol</a:t>
            </a:r>
            <a:r>
              <a:rPr lang="en-US" sz="800" dirty="0">
                <a:solidFill>
                  <a:srgbClr val="000000"/>
                </a:solidFill>
                <a:latin typeface="Lucida Console" panose="020B0609040504020204" pitchFamily="49" charset="0"/>
              </a:rPr>
              <a:t> hematocrit </a:t>
            </a:r>
            <a:r>
              <a:rPr lang="en-US" sz="800" dirty="0" err="1">
                <a:solidFill>
                  <a:srgbClr val="000000"/>
                </a:solidFill>
                <a:latin typeface="Lucida Console" panose="020B0609040504020204" pitchFamily="49" charset="0"/>
              </a:rPr>
              <a:t>bmi</a:t>
            </a:r>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fvcht</a:t>
            </a:r>
            <a:r>
              <a:rPr lang="en-US" sz="800" dirty="0">
                <a:solidFill>
                  <a:srgbClr val="000000"/>
                </a:solidFill>
                <a:latin typeface="Lucida Console" panose="020B0609040504020204" pitchFamily="49" charset="0"/>
              </a:rPr>
              <a:t>;</a:t>
            </a:r>
          </a:p>
          <a:p>
            <a:r>
              <a:rPr lang="en-US" sz="800" b="1" dirty="0">
                <a:solidFill>
                  <a:srgbClr val="000080"/>
                </a:solidFill>
                <a:latin typeface="Lucida Console" panose="020B0609040504020204" pitchFamily="49" charset="0"/>
              </a:rPr>
              <a:t>run</a:t>
            </a:r>
            <a:r>
              <a:rPr lang="en-US" sz="800" dirty="0">
                <a:solidFill>
                  <a:srgbClr val="000000"/>
                </a:solidFill>
                <a:latin typeface="Lucida Console" panose="020B0609040504020204" pitchFamily="49" charset="0"/>
              </a:rPr>
              <a:t>;</a:t>
            </a:r>
          </a:p>
          <a:p>
            <a:endParaRPr lang="en-US" sz="800" dirty="0">
              <a:solidFill>
                <a:srgbClr val="000000"/>
              </a:solidFill>
              <a:latin typeface="Lucida Console" panose="020B0609040504020204" pitchFamily="49" charset="0"/>
            </a:endParaRPr>
          </a:p>
          <a:p>
            <a:r>
              <a:rPr lang="en-US" sz="800" b="1" dirty="0">
                <a:solidFill>
                  <a:srgbClr val="000080"/>
                </a:solidFill>
                <a:latin typeface="Lucida Console" panose="020B0609040504020204" pitchFamily="49" charset="0"/>
              </a:rPr>
              <a:t>proc</a:t>
            </a:r>
            <a:r>
              <a:rPr lang="en-US" sz="800" dirty="0">
                <a:solidFill>
                  <a:srgbClr val="000000"/>
                </a:solidFill>
                <a:latin typeface="Lucida Console" panose="020B0609040504020204" pitchFamily="49" charset="0"/>
              </a:rPr>
              <a:t> </a:t>
            </a:r>
            <a:r>
              <a:rPr lang="en-US" sz="800" b="1" dirty="0">
                <a:solidFill>
                  <a:srgbClr val="000080"/>
                </a:solidFill>
                <a:latin typeface="Lucida Console" panose="020B0609040504020204" pitchFamily="49" charset="0"/>
              </a:rPr>
              <a:t>means</a:t>
            </a:r>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data</a:t>
            </a:r>
            <a:r>
              <a:rPr lang="en-US" sz="800" dirty="0">
                <a:solidFill>
                  <a:srgbClr val="000000"/>
                </a:solidFill>
                <a:latin typeface="Lucida Console" panose="020B0609040504020204" pitchFamily="49" charset="0"/>
              </a:rPr>
              <a:t>=a.chd2018_a;</a:t>
            </a:r>
          </a:p>
          <a:p>
            <a:r>
              <a:rPr lang="en-US" sz="800" b="1" dirty="0">
                <a:solidFill>
                  <a:srgbClr val="000080"/>
                </a:solidFill>
                <a:latin typeface="Lucida Console" panose="020B0609040504020204" pitchFamily="49" charset="0"/>
              </a:rPr>
              <a:t>run</a:t>
            </a:r>
            <a:r>
              <a:rPr lang="en-US" sz="800" dirty="0">
                <a:solidFill>
                  <a:srgbClr val="000000"/>
                </a:solidFill>
                <a:latin typeface="Lucida Console" panose="020B0609040504020204" pitchFamily="49" charset="0"/>
              </a:rPr>
              <a:t>;</a:t>
            </a:r>
            <a:endParaRPr lang="en-US" sz="800" dirty="0"/>
          </a:p>
        </p:txBody>
      </p:sp>
      <p:sp>
        <p:nvSpPr>
          <p:cNvPr id="4" name="Slide Number Placeholder 3">
            <a:extLst>
              <a:ext uri="{FF2B5EF4-FFF2-40B4-BE49-F238E27FC236}">
                <a16:creationId xmlns:a16="http://schemas.microsoft.com/office/drawing/2014/main" id="{53ED8B2F-A436-4FDC-A253-74F0364CA64B}"/>
              </a:ext>
            </a:extLst>
          </p:cNvPr>
          <p:cNvSpPr>
            <a:spLocks noGrp="1"/>
          </p:cNvSpPr>
          <p:nvPr>
            <p:ph type="sldNum" sz="quarter" idx="12"/>
          </p:nvPr>
        </p:nvSpPr>
        <p:spPr/>
        <p:txBody>
          <a:bodyPr/>
          <a:lstStyle/>
          <a:p>
            <a:fld id="{A1731BE5-4A32-47AB-B9AD-CE4FD7485A4A}" type="slidenum">
              <a:rPr lang="en-US" smtClean="0"/>
              <a:t>26</a:t>
            </a:fld>
            <a:endParaRPr lang="en-US"/>
          </a:p>
        </p:txBody>
      </p:sp>
    </p:spTree>
    <p:extLst>
      <p:ext uri="{BB962C8B-B14F-4D97-AF65-F5344CB8AC3E}">
        <p14:creationId xmlns:p14="http://schemas.microsoft.com/office/powerpoint/2010/main" val="22272331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4A45F7-7D68-4B8D-BF9A-7C7D998618F2}"/>
              </a:ext>
            </a:extLst>
          </p:cNvPr>
          <p:cNvSpPr>
            <a:spLocks noGrp="1"/>
          </p:cNvSpPr>
          <p:nvPr>
            <p:ph type="title"/>
          </p:nvPr>
        </p:nvSpPr>
        <p:spPr>
          <a:xfrm>
            <a:off x="2264044" y="2077688"/>
            <a:ext cx="5957807" cy="1325563"/>
          </a:xfrm>
        </p:spPr>
        <p:txBody>
          <a:bodyPr/>
          <a:lstStyle/>
          <a:p>
            <a:r>
              <a:rPr lang="en-US" dirty="0"/>
              <a:t>A closer look at smoking</a:t>
            </a:r>
          </a:p>
        </p:txBody>
      </p:sp>
      <p:sp>
        <p:nvSpPr>
          <p:cNvPr id="3" name="Slide Number Placeholder 2">
            <a:extLst>
              <a:ext uri="{FF2B5EF4-FFF2-40B4-BE49-F238E27FC236}">
                <a16:creationId xmlns:a16="http://schemas.microsoft.com/office/drawing/2014/main" id="{2884B71D-39E5-4D18-9994-DC0FF2834ECF}"/>
              </a:ext>
            </a:extLst>
          </p:cNvPr>
          <p:cNvSpPr>
            <a:spLocks noGrp="1"/>
          </p:cNvSpPr>
          <p:nvPr>
            <p:ph type="sldNum" sz="quarter" idx="12"/>
          </p:nvPr>
        </p:nvSpPr>
        <p:spPr/>
        <p:txBody>
          <a:bodyPr/>
          <a:lstStyle/>
          <a:p>
            <a:fld id="{A1731BE5-4A32-47AB-B9AD-CE4FD7485A4A}" type="slidenum">
              <a:rPr lang="en-US" smtClean="0"/>
              <a:t>27</a:t>
            </a:fld>
            <a:endParaRPr lang="en-US"/>
          </a:p>
        </p:txBody>
      </p:sp>
    </p:spTree>
    <p:extLst>
      <p:ext uri="{BB962C8B-B14F-4D97-AF65-F5344CB8AC3E}">
        <p14:creationId xmlns:p14="http://schemas.microsoft.com/office/powerpoint/2010/main" val="25091809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316B35D-E4B1-4004-85A8-DF4ACD9FF525}"/>
              </a:ext>
            </a:extLst>
          </p:cNvPr>
          <p:cNvSpPr/>
          <p:nvPr/>
        </p:nvSpPr>
        <p:spPr>
          <a:xfrm>
            <a:off x="844658" y="1178267"/>
            <a:ext cx="10453606" cy="923330"/>
          </a:xfrm>
          <a:prstGeom prst="rect">
            <a:avLst/>
          </a:prstGeom>
        </p:spPr>
        <p:txBody>
          <a:bodyPr wrap="square">
            <a:spAutoFit/>
          </a:bodyPr>
          <a:lstStyle/>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err="1">
                <a:solidFill>
                  <a:srgbClr val="000080"/>
                </a:solidFill>
                <a:latin typeface="Lucida Console" panose="020B0609040504020204" pitchFamily="49" charset="0"/>
              </a:rPr>
              <a:t>freq</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=a.chd2018_a;</a:t>
            </a:r>
          </a:p>
          <a:p>
            <a:r>
              <a:rPr lang="en-US" dirty="0">
                <a:solidFill>
                  <a:srgbClr val="0000FF"/>
                </a:solidFill>
                <a:latin typeface="Lucida Console" panose="020B0609040504020204" pitchFamily="49" charset="0"/>
              </a:rPr>
              <a:t>tables</a:t>
            </a:r>
            <a:r>
              <a:rPr lang="en-US" dirty="0">
                <a:solidFill>
                  <a:srgbClr val="000000"/>
                </a:solidFill>
                <a:latin typeface="Lucida Console" panose="020B0609040504020204" pitchFamily="49" charset="0"/>
              </a:rPr>
              <a:t> male*smoking/</a:t>
            </a:r>
            <a:r>
              <a:rPr lang="en-US" dirty="0">
                <a:solidFill>
                  <a:srgbClr val="0000FF"/>
                </a:solidFill>
                <a:latin typeface="Lucida Console" panose="020B0609040504020204" pitchFamily="49" charset="0"/>
              </a:rPr>
              <a:t>missing</a:t>
            </a:r>
            <a:r>
              <a:rPr lang="en-US" dirty="0">
                <a:solidFill>
                  <a:srgbClr val="000000"/>
                </a:solidFill>
                <a:latin typeface="Lucida Console" panose="020B0609040504020204" pitchFamily="49" charset="0"/>
              </a:rPr>
              <a:t> </a:t>
            </a:r>
            <a:r>
              <a:rPr lang="en-US" dirty="0" err="1">
                <a:solidFill>
                  <a:srgbClr val="0000FF"/>
                </a:solidFill>
                <a:latin typeface="Lucida Console" panose="020B0609040504020204" pitchFamily="49" charset="0"/>
              </a:rPr>
              <a:t>nocol</a:t>
            </a:r>
            <a:r>
              <a:rPr lang="en-US" dirty="0">
                <a:solidFill>
                  <a:srgbClr val="000000"/>
                </a:solidFill>
                <a:latin typeface="Lucida Console" panose="020B0609040504020204" pitchFamily="49" charset="0"/>
              </a:rPr>
              <a:t> </a:t>
            </a:r>
            <a:r>
              <a:rPr lang="en-US" dirty="0" err="1">
                <a:solidFill>
                  <a:srgbClr val="0000FF"/>
                </a:solidFill>
                <a:latin typeface="Lucida Console" panose="020B0609040504020204" pitchFamily="49" charset="0"/>
              </a:rPr>
              <a:t>nopercent</a:t>
            </a:r>
            <a:r>
              <a:rPr lang="en-US" dirty="0">
                <a:solidFill>
                  <a:srgbClr val="000000"/>
                </a:solidFill>
                <a:latin typeface="Lucida Console" panose="020B0609040504020204" pitchFamily="49" charset="0"/>
              </a:rPr>
              <a:t> </a:t>
            </a:r>
            <a:r>
              <a:rPr lang="en-US" dirty="0" err="1">
                <a:solidFill>
                  <a:srgbClr val="0000FF"/>
                </a:solidFill>
                <a:latin typeface="Lucida Console" panose="020B0609040504020204" pitchFamily="49" charset="0"/>
              </a:rPr>
              <a:t>chisq</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endParaRPr lang="en-US" dirty="0"/>
          </a:p>
        </p:txBody>
      </p:sp>
      <p:sp>
        <p:nvSpPr>
          <p:cNvPr id="3" name="Title 2">
            <a:extLst>
              <a:ext uri="{FF2B5EF4-FFF2-40B4-BE49-F238E27FC236}">
                <a16:creationId xmlns:a16="http://schemas.microsoft.com/office/drawing/2014/main" id="{A9EEAA79-C723-4C60-B929-27F588E1EB65}"/>
              </a:ext>
            </a:extLst>
          </p:cNvPr>
          <p:cNvSpPr>
            <a:spLocks noGrp="1"/>
          </p:cNvSpPr>
          <p:nvPr>
            <p:ph type="title"/>
          </p:nvPr>
        </p:nvSpPr>
        <p:spPr>
          <a:xfrm>
            <a:off x="844658" y="0"/>
            <a:ext cx="10515600" cy="1325563"/>
          </a:xfrm>
        </p:spPr>
        <p:txBody>
          <a:bodyPr/>
          <a:lstStyle/>
          <a:p>
            <a:r>
              <a:rPr lang="en-US" dirty="0"/>
              <a:t>Missing smoking by gender.</a:t>
            </a:r>
          </a:p>
        </p:txBody>
      </p:sp>
      <p:pic>
        <p:nvPicPr>
          <p:cNvPr id="4" name="Picture 3">
            <a:extLst>
              <a:ext uri="{FF2B5EF4-FFF2-40B4-BE49-F238E27FC236}">
                <a16:creationId xmlns:a16="http://schemas.microsoft.com/office/drawing/2014/main" id="{B402DF02-ABF4-4848-BB31-1F33C662399E}"/>
              </a:ext>
            </a:extLst>
          </p:cNvPr>
          <p:cNvPicPr>
            <a:picLocks noChangeAspect="1"/>
          </p:cNvPicPr>
          <p:nvPr/>
        </p:nvPicPr>
        <p:blipFill>
          <a:blip r:embed="rId2"/>
          <a:stretch>
            <a:fillRect/>
          </a:stretch>
        </p:blipFill>
        <p:spPr>
          <a:xfrm>
            <a:off x="747873" y="2504684"/>
            <a:ext cx="3629025" cy="3343275"/>
          </a:xfrm>
          <a:prstGeom prst="rect">
            <a:avLst/>
          </a:prstGeom>
        </p:spPr>
      </p:pic>
      <p:pic>
        <p:nvPicPr>
          <p:cNvPr id="5" name="Picture 4">
            <a:extLst>
              <a:ext uri="{FF2B5EF4-FFF2-40B4-BE49-F238E27FC236}">
                <a16:creationId xmlns:a16="http://schemas.microsoft.com/office/drawing/2014/main" id="{92702C94-27F1-4857-BDD5-F15CEC281D1D}"/>
              </a:ext>
            </a:extLst>
          </p:cNvPr>
          <p:cNvPicPr>
            <a:picLocks noChangeAspect="1"/>
          </p:cNvPicPr>
          <p:nvPr/>
        </p:nvPicPr>
        <p:blipFill>
          <a:blip r:embed="rId3"/>
          <a:stretch>
            <a:fillRect/>
          </a:stretch>
        </p:blipFill>
        <p:spPr>
          <a:xfrm>
            <a:off x="5102251" y="2503830"/>
            <a:ext cx="3552825" cy="3581400"/>
          </a:xfrm>
          <a:prstGeom prst="rect">
            <a:avLst/>
          </a:prstGeom>
        </p:spPr>
      </p:pic>
      <p:sp>
        <p:nvSpPr>
          <p:cNvPr id="6" name="Slide Number Placeholder 5">
            <a:extLst>
              <a:ext uri="{FF2B5EF4-FFF2-40B4-BE49-F238E27FC236}">
                <a16:creationId xmlns:a16="http://schemas.microsoft.com/office/drawing/2014/main" id="{DEE4C4FD-FAE0-45A5-8658-21E880D22CE5}"/>
              </a:ext>
            </a:extLst>
          </p:cNvPr>
          <p:cNvSpPr>
            <a:spLocks noGrp="1"/>
          </p:cNvSpPr>
          <p:nvPr>
            <p:ph type="sldNum" sz="quarter" idx="12"/>
          </p:nvPr>
        </p:nvSpPr>
        <p:spPr/>
        <p:txBody>
          <a:bodyPr/>
          <a:lstStyle/>
          <a:p>
            <a:fld id="{A1731BE5-4A32-47AB-B9AD-CE4FD7485A4A}" type="slidenum">
              <a:rPr lang="en-US" smtClean="0"/>
              <a:t>28</a:t>
            </a:fld>
            <a:endParaRPr lang="en-US"/>
          </a:p>
        </p:txBody>
      </p:sp>
    </p:spTree>
    <p:extLst>
      <p:ext uri="{BB962C8B-B14F-4D97-AF65-F5344CB8AC3E}">
        <p14:creationId xmlns:p14="http://schemas.microsoft.com/office/powerpoint/2010/main" val="28842927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4358420-9C45-4DFC-8C46-0646A4A36279}"/>
              </a:ext>
            </a:extLst>
          </p:cNvPr>
          <p:cNvSpPr/>
          <p:nvPr/>
        </p:nvSpPr>
        <p:spPr>
          <a:xfrm>
            <a:off x="852407" y="2048275"/>
            <a:ext cx="8485322" cy="3416320"/>
          </a:xfrm>
          <a:prstGeom prst="rect">
            <a:avLst/>
          </a:prstGeom>
        </p:spPr>
        <p:txBody>
          <a:bodyPr wrap="square">
            <a:spAutoFit/>
          </a:bodyPr>
          <a:lstStyle/>
          <a:p>
            <a:r>
              <a:rPr lang="en-US" dirty="0">
                <a:solidFill>
                  <a:srgbClr val="000000"/>
                </a:solidFill>
                <a:latin typeface="Lucida Console" panose="020B0609040504020204" pitchFamily="49" charset="0"/>
              </a:rPr>
              <a:t>%</a:t>
            </a:r>
            <a:r>
              <a:rPr lang="en-US" b="1" i="1" dirty="0" err="1">
                <a:solidFill>
                  <a:srgbClr val="000000"/>
                </a:solidFill>
                <a:latin typeface="Lucida Console" panose="020B0609040504020204" pitchFamily="49" charset="0"/>
              </a:rPr>
              <a:t>clearall</a:t>
            </a:r>
            <a:endParaRPr lang="en-US" dirty="0">
              <a:solidFill>
                <a:srgbClr val="000000"/>
              </a:solidFill>
              <a:latin typeface="Lucida Console" panose="020B0609040504020204" pitchFamily="49" charset="0"/>
            </a:endParaRPr>
          </a:p>
          <a:p>
            <a:r>
              <a:rPr lang="en-US" b="1" dirty="0">
                <a:solidFill>
                  <a:srgbClr val="000080"/>
                </a:solidFill>
                <a:latin typeface="Lucida Console" panose="020B0609040504020204" pitchFamily="49" charset="0"/>
              </a:rPr>
              <a:t>data</a:t>
            </a:r>
            <a:r>
              <a:rPr lang="en-US" dirty="0">
                <a:solidFill>
                  <a:srgbClr val="000000"/>
                </a:solidFill>
                <a:latin typeface="Lucida Console" panose="020B0609040504020204" pitchFamily="49" charset="0"/>
              </a:rPr>
              <a:t> table;</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call</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streaminit</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765731</a:t>
            </a:r>
            <a:r>
              <a:rPr lang="en-US" dirty="0">
                <a:solidFill>
                  <a:srgbClr val="000000"/>
                </a:solidFill>
                <a:latin typeface="Lucida Console" panose="020B0609040504020204" pitchFamily="49" charset="0"/>
              </a:rPr>
              <a:t>);</a:t>
            </a:r>
          </a:p>
          <a:p>
            <a:r>
              <a:rPr lang="pl-PL" dirty="0">
                <a:solidFill>
                  <a:srgbClr val="000000"/>
                </a:solidFill>
                <a:latin typeface="Lucida Console" panose="020B0609040504020204" pitchFamily="49" charset="0"/>
              </a:rPr>
              <a:t>	 </a:t>
            </a:r>
            <a:r>
              <a:rPr lang="pl-PL" dirty="0">
                <a:solidFill>
                  <a:srgbClr val="0000FF"/>
                </a:solidFill>
                <a:latin typeface="Lucida Console" panose="020B0609040504020204" pitchFamily="49" charset="0"/>
              </a:rPr>
              <a:t>do</a:t>
            </a:r>
            <a:r>
              <a:rPr lang="pl-PL" dirty="0">
                <a:solidFill>
                  <a:srgbClr val="000000"/>
                </a:solidFill>
                <a:latin typeface="Lucida Console" panose="020B0609040504020204" pitchFamily="49" charset="0"/>
              </a:rPr>
              <a:t> i=</a:t>
            </a:r>
            <a:r>
              <a:rPr lang="pl-PL" b="1" dirty="0">
                <a:solidFill>
                  <a:srgbClr val="008080"/>
                </a:solidFill>
                <a:latin typeface="Lucida Console" panose="020B0609040504020204" pitchFamily="49" charset="0"/>
              </a:rPr>
              <a:t>1</a:t>
            </a:r>
            <a:r>
              <a:rPr lang="pl-PL" dirty="0">
                <a:solidFill>
                  <a:srgbClr val="000000"/>
                </a:solidFill>
                <a:latin typeface="Lucida Console" panose="020B0609040504020204" pitchFamily="49" charset="0"/>
              </a:rPr>
              <a:t> </a:t>
            </a:r>
            <a:r>
              <a:rPr lang="pl-PL" dirty="0">
                <a:solidFill>
                  <a:srgbClr val="0000FF"/>
                </a:solidFill>
                <a:latin typeface="Lucida Console" panose="020B0609040504020204" pitchFamily="49" charset="0"/>
              </a:rPr>
              <a:t>to</a:t>
            </a:r>
            <a:r>
              <a:rPr lang="pl-PL" dirty="0">
                <a:solidFill>
                  <a:srgbClr val="000000"/>
                </a:solidFill>
                <a:latin typeface="Lucida Console" panose="020B0609040504020204" pitchFamily="49" charset="0"/>
              </a:rPr>
              <a:t> </a:t>
            </a:r>
            <a:r>
              <a:rPr lang="pl-PL" b="1" dirty="0">
                <a:solidFill>
                  <a:srgbClr val="008080"/>
                </a:solidFill>
                <a:latin typeface="Lucida Console" panose="020B0609040504020204" pitchFamily="49" charset="0"/>
              </a:rPr>
              <a:t>100000</a:t>
            </a:r>
            <a:r>
              <a:rPr lang="pl-PL"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x1=rand(</a:t>
            </a:r>
            <a:r>
              <a:rPr lang="en-US" dirty="0">
                <a:solidFill>
                  <a:srgbClr val="800080"/>
                </a:solidFill>
                <a:latin typeface="Lucida Console" panose="020B0609040504020204" pitchFamily="49" charset="0"/>
              </a:rPr>
              <a:t>"table"</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.472</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.123</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a:t>
            </a:r>
            <a:r>
              <a:rPr lang="en-US" dirty="0">
                <a:solidFill>
                  <a:srgbClr val="008000"/>
                </a:solidFill>
                <a:latin typeface="Lucida Console" panose="020B0609040504020204" pitchFamily="49" charset="0"/>
              </a:rPr>
              <a:t>/*female*/</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x2=rand(</a:t>
            </a:r>
            <a:r>
              <a:rPr lang="en-US" dirty="0">
                <a:solidFill>
                  <a:srgbClr val="800080"/>
                </a:solidFill>
                <a:latin typeface="Lucida Console" panose="020B0609040504020204" pitchFamily="49" charset="0"/>
              </a:rPr>
              <a:t>"table"</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.236</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.0627</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a:t>
            </a:r>
            <a:r>
              <a:rPr lang="en-US" dirty="0">
                <a:solidFill>
                  <a:srgbClr val="008000"/>
                </a:solidFill>
                <a:latin typeface="Lucida Console" panose="020B0609040504020204" pitchFamily="49" charset="0"/>
              </a:rPr>
              <a:t>/*male*/</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output</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end</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err="1">
                <a:solidFill>
                  <a:srgbClr val="000080"/>
                </a:solidFill>
                <a:latin typeface="Lucida Console" panose="020B0609040504020204" pitchFamily="49" charset="0"/>
              </a:rPr>
              <a:t>freq</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=table;</a:t>
            </a:r>
          </a:p>
          <a:p>
            <a:r>
              <a:rPr lang="en-US" dirty="0">
                <a:solidFill>
                  <a:srgbClr val="0000FF"/>
                </a:solidFill>
                <a:latin typeface="Lucida Console" panose="020B0609040504020204" pitchFamily="49" charset="0"/>
              </a:rPr>
              <a:t>tables</a:t>
            </a:r>
            <a:r>
              <a:rPr lang="en-US" dirty="0">
                <a:solidFill>
                  <a:srgbClr val="000000"/>
                </a:solidFill>
                <a:latin typeface="Lucida Console" panose="020B0609040504020204" pitchFamily="49" charset="0"/>
              </a:rPr>
              <a:t> x1 x2;</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endParaRPr lang="en-US" dirty="0"/>
          </a:p>
        </p:txBody>
      </p:sp>
      <p:sp>
        <p:nvSpPr>
          <p:cNvPr id="2" name="Slide Number Placeholder 1">
            <a:extLst>
              <a:ext uri="{FF2B5EF4-FFF2-40B4-BE49-F238E27FC236}">
                <a16:creationId xmlns:a16="http://schemas.microsoft.com/office/drawing/2014/main" id="{5C19EC9B-FDE3-4727-B4E2-D904D86F0D4C}"/>
              </a:ext>
            </a:extLst>
          </p:cNvPr>
          <p:cNvSpPr>
            <a:spLocks noGrp="1"/>
          </p:cNvSpPr>
          <p:nvPr>
            <p:ph type="sldNum" sz="quarter" idx="12"/>
          </p:nvPr>
        </p:nvSpPr>
        <p:spPr/>
        <p:txBody>
          <a:bodyPr/>
          <a:lstStyle/>
          <a:p>
            <a:fld id="{A1731BE5-4A32-47AB-B9AD-CE4FD7485A4A}" type="slidenum">
              <a:rPr lang="en-US" smtClean="0"/>
              <a:t>29</a:t>
            </a:fld>
            <a:endParaRPr lang="en-US"/>
          </a:p>
        </p:txBody>
      </p:sp>
    </p:spTree>
    <p:extLst>
      <p:ext uri="{BB962C8B-B14F-4D97-AF65-F5344CB8AC3E}">
        <p14:creationId xmlns:p14="http://schemas.microsoft.com/office/powerpoint/2010/main" val="28761894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53464" y="1678202"/>
            <a:ext cx="10585704" cy="1685077"/>
          </a:xfrm>
          <a:prstGeom prst="rect">
            <a:avLst/>
          </a:prstGeom>
        </p:spPr>
        <p:txBody>
          <a:bodyPr wrap="square">
            <a:spAutoFit/>
          </a:bodyPr>
          <a:lstStyle/>
          <a:p>
            <a:pPr>
              <a:spcBef>
                <a:spcPts val="600"/>
              </a:spcBef>
              <a:spcAft>
                <a:spcPts val="300"/>
              </a:spcAft>
            </a:pPr>
            <a:r>
              <a:rPr lang="en-US" sz="2400" kern="800" dirty="0">
                <a:latin typeface="Arial" panose="020B0604020202020204" pitchFamily="34" charset="0"/>
                <a:ea typeface="Times New Roman" panose="02020603050405020304" pitchFamily="18" charset="0"/>
                <a:cs typeface="Arial" panose="020B0604020202020204" pitchFamily="34" charset="0"/>
              </a:rPr>
              <a:t>The default method for treating missing values in most modeling software including SAS is </a:t>
            </a:r>
            <a:r>
              <a:rPr lang="en-US" sz="2400" b="1" kern="800" dirty="0">
                <a:latin typeface="Arial" panose="020B0604020202020204" pitchFamily="34" charset="0"/>
                <a:ea typeface="Times New Roman" panose="02020603050405020304" pitchFamily="18" charset="0"/>
                <a:cs typeface="Arial" panose="020B0604020202020204" pitchFamily="34" charset="0"/>
              </a:rPr>
              <a:t>complete-case</a:t>
            </a:r>
            <a:r>
              <a:rPr lang="en-US" sz="2400" kern="800" dirty="0">
                <a:latin typeface="Arial" panose="020B0604020202020204" pitchFamily="34" charset="0"/>
                <a:ea typeface="Times New Roman" panose="02020603050405020304" pitchFamily="18" charset="0"/>
                <a:cs typeface="Arial" panose="020B0604020202020204" pitchFamily="34" charset="0"/>
              </a:rPr>
              <a:t> analysis. </a:t>
            </a:r>
          </a:p>
          <a:p>
            <a:pPr>
              <a:spcBef>
                <a:spcPts val="600"/>
              </a:spcBef>
              <a:spcAft>
                <a:spcPts val="300"/>
              </a:spcAft>
            </a:pPr>
            <a:r>
              <a:rPr lang="en-US" sz="2400" kern="800" dirty="0">
                <a:latin typeface="Arial" panose="020B0604020202020204" pitchFamily="34" charset="0"/>
                <a:ea typeface="Times New Roman" panose="02020603050405020304" pitchFamily="18" charset="0"/>
                <a:cs typeface="Arial" panose="020B0604020202020204" pitchFamily="34" charset="0"/>
              </a:rPr>
              <a:t>In </a:t>
            </a:r>
            <a:r>
              <a:rPr lang="en-US" sz="2400" i="1" kern="800" dirty="0">
                <a:latin typeface="Arial" panose="020B0604020202020204" pitchFamily="34" charset="0"/>
                <a:ea typeface="Times New Roman" panose="02020603050405020304" pitchFamily="18" charset="0"/>
                <a:cs typeface="Arial" panose="020B0604020202020204" pitchFamily="34" charset="0"/>
              </a:rPr>
              <a:t>complete-case analysis</a:t>
            </a:r>
            <a:r>
              <a:rPr lang="en-US" sz="2400" kern="800" dirty="0">
                <a:latin typeface="Arial" panose="020B0604020202020204" pitchFamily="34" charset="0"/>
                <a:ea typeface="Times New Roman" panose="02020603050405020304" pitchFamily="18" charset="0"/>
                <a:cs typeface="Arial" panose="020B0604020202020204" pitchFamily="34" charset="0"/>
              </a:rPr>
              <a:t>, only those cases </a:t>
            </a:r>
            <a:r>
              <a:rPr lang="en-US" sz="2400" b="1" kern="800" dirty="0">
                <a:latin typeface="Arial" panose="020B0604020202020204" pitchFamily="34" charset="0"/>
                <a:ea typeface="Times New Roman" panose="02020603050405020304" pitchFamily="18" charset="0"/>
                <a:cs typeface="Arial" panose="020B0604020202020204" pitchFamily="34" charset="0"/>
              </a:rPr>
              <a:t>without any missing values for any variables </a:t>
            </a:r>
            <a:r>
              <a:rPr lang="en-US" sz="2400" kern="800" dirty="0">
                <a:latin typeface="Arial" panose="020B0604020202020204" pitchFamily="34" charset="0"/>
                <a:ea typeface="Times New Roman" panose="02020603050405020304" pitchFamily="18" charset="0"/>
                <a:cs typeface="Arial" panose="020B0604020202020204" pitchFamily="34" charset="0"/>
              </a:rPr>
              <a:t>in the model.</a:t>
            </a:r>
            <a:endParaRPr lang="en-US" sz="2400" kern="8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2" name="Slide Number Placeholder 1">
            <a:extLst>
              <a:ext uri="{FF2B5EF4-FFF2-40B4-BE49-F238E27FC236}">
                <a16:creationId xmlns:a16="http://schemas.microsoft.com/office/drawing/2014/main" id="{1D5CE5DB-61BC-400D-9BA4-DE9691CAB7A3}"/>
              </a:ext>
            </a:extLst>
          </p:cNvPr>
          <p:cNvSpPr>
            <a:spLocks noGrp="1"/>
          </p:cNvSpPr>
          <p:nvPr>
            <p:ph type="sldNum" sz="quarter" idx="12"/>
          </p:nvPr>
        </p:nvSpPr>
        <p:spPr/>
        <p:txBody>
          <a:bodyPr/>
          <a:lstStyle/>
          <a:p>
            <a:fld id="{A1731BE5-4A32-47AB-B9AD-CE4FD7485A4A}" type="slidenum">
              <a:rPr lang="en-US" smtClean="0"/>
              <a:t>3</a:t>
            </a:fld>
            <a:endParaRPr lang="en-US"/>
          </a:p>
        </p:txBody>
      </p:sp>
    </p:spTree>
    <p:extLst>
      <p:ext uri="{BB962C8B-B14F-4D97-AF65-F5344CB8AC3E}">
        <p14:creationId xmlns:p14="http://schemas.microsoft.com/office/powerpoint/2010/main" val="3782803913"/>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4E5B9B-2C89-4810-BDF2-C604DFC62A29}"/>
              </a:ext>
            </a:extLst>
          </p:cNvPr>
          <p:cNvSpPr>
            <a:spLocks noGrp="1"/>
          </p:cNvSpPr>
          <p:nvPr>
            <p:ph type="title"/>
          </p:nvPr>
        </p:nvSpPr>
        <p:spPr>
          <a:xfrm>
            <a:off x="402957" y="0"/>
            <a:ext cx="11020586" cy="1325563"/>
          </a:xfrm>
        </p:spPr>
        <p:txBody>
          <a:bodyPr/>
          <a:lstStyle/>
          <a:p>
            <a:r>
              <a:rPr lang="en-US" dirty="0"/>
              <a:t>Randomly assign smoking status when missing.</a:t>
            </a:r>
          </a:p>
        </p:txBody>
      </p:sp>
      <p:sp>
        <p:nvSpPr>
          <p:cNvPr id="3" name="Rectangle 2">
            <a:extLst>
              <a:ext uri="{FF2B5EF4-FFF2-40B4-BE49-F238E27FC236}">
                <a16:creationId xmlns:a16="http://schemas.microsoft.com/office/drawing/2014/main" id="{53E69BE8-0EEB-4CF0-B37D-ACDDD1580308}"/>
              </a:ext>
            </a:extLst>
          </p:cNvPr>
          <p:cNvSpPr/>
          <p:nvPr/>
        </p:nvSpPr>
        <p:spPr>
          <a:xfrm>
            <a:off x="473345" y="1044960"/>
            <a:ext cx="10879810" cy="5293757"/>
          </a:xfrm>
          <a:prstGeom prst="rect">
            <a:avLst/>
          </a:prstGeom>
        </p:spPr>
        <p:txBody>
          <a:bodyPr wrap="square">
            <a:spAutoFit/>
          </a:bodyPr>
          <a:lstStyle/>
          <a:p>
            <a:r>
              <a:rPr lang="en-US" sz="2600" dirty="0">
                <a:solidFill>
                  <a:srgbClr val="000000"/>
                </a:solidFill>
                <a:latin typeface="Lucida Console" panose="020B0609040504020204" pitchFamily="49" charset="0"/>
              </a:rPr>
              <a:t>%</a:t>
            </a:r>
            <a:r>
              <a:rPr lang="en-US" sz="2600" b="1" i="1" dirty="0" err="1">
                <a:solidFill>
                  <a:srgbClr val="000000"/>
                </a:solidFill>
                <a:latin typeface="Lucida Console" panose="020B0609040504020204" pitchFamily="49" charset="0"/>
              </a:rPr>
              <a:t>clearall</a:t>
            </a:r>
            <a:endParaRPr lang="en-US" sz="2600" dirty="0">
              <a:solidFill>
                <a:srgbClr val="000000"/>
              </a:solidFill>
              <a:latin typeface="Lucida Console" panose="020B0609040504020204" pitchFamily="49" charset="0"/>
            </a:endParaRPr>
          </a:p>
          <a:p>
            <a:r>
              <a:rPr lang="en-US" sz="2600" b="1" dirty="0">
                <a:solidFill>
                  <a:srgbClr val="000080"/>
                </a:solidFill>
                <a:latin typeface="Lucida Console" panose="020B0609040504020204" pitchFamily="49" charset="0"/>
              </a:rPr>
              <a:t>data</a:t>
            </a:r>
            <a:r>
              <a:rPr lang="en-US" sz="2600" dirty="0">
                <a:solidFill>
                  <a:srgbClr val="000000"/>
                </a:solidFill>
                <a:latin typeface="Lucida Console" panose="020B0609040504020204" pitchFamily="49" charset="0"/>
              </a:rPr>
              <a:t> a.chd2018_a;</a:t>
            </a:r>
          </a:p>
          <a:p>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set</a:t>
            </a:r>
            <a:r>
              <a:rPr lang="en-US" sz="2600" dirty="0">
                <a:solidFill>
                  <a:srgbClr val="000000"/>
                </a:solidFill>
                <a:latin typeface="Lucida Console" panose="020B0609040504020204" pitchFamily="49" charset="0"/>
              </a:rPr>
              <a:t> a.chd2018_a;</a:t>
            </a:r>
          </a:p>
          <a:p>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if</a:t>
            </a:r>
            <a:r>
              <a:rPr lang="en-US" sz="2600" dirty="0">
                <a:solidFill>
                  <a:srgbClr val="000000"/>
                </a:solidFill>
                <a:latin typeface="Lucida Console" panose="020B0609040504020204" pitchFamily="49" charset="0"/>
              </a:rPr>
              <a:t> not male and smoking=</a:t>
            </a:r>
            <a:r>
              <a:rPr lang="en-US" sz="2600" b="1" dirty="0">
                <a:solidFill>
                  <a:srgbClr val="008080"/>
                </a:solidFill>
                <a:latin typeface="Lucida Console" panose="020B0609040504020204" pitchFamily="49" charset="0"/>
              </a:rPr>
              <a:t>.</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then</a:t>
            </a:r>
            <a:r>
              <a:rPr lang="en-US" sz="2600" dirty="0">
                <a:solidFill>
                  <a:srgbClr val="000000"/>
                </a:solidFill>
                <a:latin typeface="Lucida Console" panose="020B0609040504020204" pitchFamily="49" charset="0"/>
              </a:rPr>
              <a:t> smoking=rand(</a:t>
            </a:r>
            <a:r>
              <a:rPr lang="en-US" sz="2600" dirty="0">
                <a:solidFill>
                  <a:srgbClr val="800080"/>
                </a:solidFill>
                <a:latin typeface="Lucida Console" panose="020B0609040504020204" pitchFamily="49" charset="0"/>
              </a:rPr>
              <a:t>"table"</a:t>
            </a:r>
            <a:r>
              <a:rPr lang="en-US" sz="2600" dirty="0">
                <a:solidFill>
                  <a:srgbClr val="000000"/>
                </a:solidFill>
                <a:latin typeface="Lucida Console" panose="020B0609040504020204" pitchFamily="49" charset="0"/>
              </a:rPr>
              <a:t>,</a:t>
            </a:r>
            <a:r>
              <a:rPr lang="en-US" sz="2600" b="1" dirty="0">
                <a:solidFill>
                  <a:srgbClr val="008080"/>
                </a:solidFill>
                <a:latin typeface="Lucida Console" panose="020B0609040504020204" pitchFamily="49" charset="0"/>
              </a:rPr>
              <a:t>.472</a:t>
            </a:r>
            <a:r>
              <a:rPr lang="en-US" sz="2600" dirty="0">
                <a:solidFill>
                  <a:srgbClr val="000000"/>
                </a:solidFill>
                <a:latin typeface="Lucida Console" panose="020B0609040504020204" pitchFamily="49" charset="0"/>
              </a:rPr>
              <a:t>,</a:t>
            </a:r>
            <a:r>
              <a:rPr lang="en-US" sz="2600" b="1" dirty="0">
                <a:solidFill>
                  <a:srgbClr val="008080"/>
                </a:solidFill>
                <a:latin typeface="Lucida Console" panose="020B0609040504020204" pitchFamily="49" charset="0"/>
              </a:rPr>
              <a:t>.123</a:t>
            </a:r>
            <a:r>
              <a:rPr lang="en-US" sz="2600" dirty="0">
                <a:solidFill>
                  <a:srgbClr val="000000"/>
                </a:solidFill>
                <a:latin typeface="Lucida Console" panose="020B0609040504020204" pitchFamily="49" charset="0"/>
              </a:rPr>
              <a:t>)-</a:t>
            </a:r>
            <a:r>
              <a:rPr lang="en-US" sz="2600" b="1" dirty="0">
                <a:solidFill>
                  <a:srgbClr val="008080"/>
                </a:solidFill>
                <a:latin typeface="Lucida Console" panose="020B0609040504020204" pitchFamily="49" charset="0"/>
              </a:rPr>
              <a:t>1</a:t>
            </a:r>
            <a:r>
              <a:rPr lang="en-US" sz="2600" dirty="0">
                <a:solidFill>
                  <a:srgbClr val="000000"/>
                </a:solidFill>
                <a:latin typeface="Lucida Console" panose="020B0609040504020204" pitchFamily="49" charset="0"/>
              </a:rPr>
              <a:t>;</a:t>
            </a:r>
            <a:r>
              <a:rPr lang="en-US" sz="2600" dirty="0">
                <a:solidFill>
                  <a:srgbClr val="008000"/>
                </a:solidFill>
                <a:latin typeface="Lucida Console" panose="020B0609040504020204" pitchFamily="49" charset="0"/>
              </a:rPr>
              <a:t>/*female*/</a:t>
            </a:r>
            <a:endParaRPr lang="en-US" sz="2600" dirty="0">
              <a:solidFill>
                <a:srgbClr val="000000"/>
              </a:solidFill>
              <a:latin typeface="Lucida Console" panose="020B0609040504020204" pitchFamily="49" charset="0"/>
            </a:endParaRPr>
          </a:p>
          <a:p>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else</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if</a:t>
            </a:r>
            <a:r>
              <a:rPr lang="en-US" sz="2600" dirty="0">
                <a:solidFill>
                  <a:srgbClr val="000000"/>
                </a:solidFill>
                <a:latin typeface="Lucida Console" panose="020B0609040504020204" pitchFamily="49" charset="0"/>
              </a:rPr>
              <a:t> male and smoking=</a:t>
            </a:r>
            <a:r>
              <a:rPr lang="en-US" sz="2600" b="1" dirty="0">
                <a:solidFill>
                  <a:srgbClr val="008080"/>
                </a:solidFill>
                <a:latin typeface="Lucida Console" panose="020B0609040504020204" pitchFamily="49" charset="0"/>
              </a:rPr>
              <a:t>.</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then</a:t>
            </a:r>
            <a:r>
              <a:rPr lang="en-US" sz="2600" dirty="0">
                <a:solidFill>
                  <a:srgbClr val="000000"/>
                </a:solidFill>
                <a:latin typeface="Lucida Console" panose="020B0609040504020204" pitchFamily="49" charset="0"/>
              </a:rPr>
              <a:t> smoking=rand(</a:t>
            </a:r>
            <a:r>
              <a:rPr lang="en-US" sz="2600" dirty="0">
                <a:solidFill>
                  <a:srgbClr val="800080"/>
                </a:solidFill>
                <a:latin typeface="Lucida Console" panose="020B0609040504020204" pitchFamily="49" charset="0"/>
              </a:rPr>
              <a:t>"table"</a:t>
            </a:r>
            <a:r>
              <a:rPr lang="en-US" sz="2600" dirty="0">
                <a:solidFill>
                  <a:srgbClr val="000000"/>
                </a:solidFill>
                <a:latin typeface="Lucida Console" panose="020B0609040504020204" pitchFamily="49" charset="0"/>
              </a:rPr>
              <a:t>,</a:t>
            </a:r>
            <a:r>
              <a:rPr lang="en-US" sz="2600" b="1" dirty="0">
                <a:solidFill>
                  <a:srgbClr val="008080"/>
                </a:solidFill>
                <a:latin typeface="Lucida Console" panose="020B0609040504020204" pitchFamily="49" charset="0"/>
              </a:rPr>
              <a:t>.236</a:t>
            </a:r>
            <a:r>
              <a:rPr lang="en-US" sz="2600" dirty="0">
                <a:solidFill>
                  <a:srgbClr val="000000"/>
                </a:solidFill>
                <a:latin typeface="Lucida Console" panose="020B0609040504020204" pitchFamily="49" charset="0"/>
              </a:rPr>
              <a:t>,</a:t>
            </a:r>
            <a:r>
              <a:rPr lang="en-US" sz="2600" b="1" dirty="0">
                <a:solidFill>
                  <a:srgbClr val="008080"/>
                </a:solidFill>
                <a:latin typeface="Lucida Console" panose="020B0609040504020204" pitchFamily="49" charset="0"/>
              </a:rPr>
              <a:t>.0627</a:t>
            </a:r>
            <a:r>
              <a:rPr lang="en-US" sz="2600" dirty="0">
                <a:solidFill>
                  <a:srgbClr val="000000"/>
                </a:solidFill>
                <a:latin typeface="Lucida Console" panose="020B0609040504020204" pitchFamily="49" charset="0"/>
              </a:rPr>
              <a:t>)-</a:t>
            </a:r>
            <a:r>
              <a:rPr lang="en-US" sz="2600" b="1" dirty="0">
                <a:solidFill>
                  <a:srgbClr val="008080"/>
                </a:solidFill>
                <a:latin typeface="Lucida Console" panose="020B0609040504020204" pitchFamily="49" charset="0"/>
              </a:rPr>
              <a:t>1</a:t>
            </a:r>
            <a:r>
              <a:rPr lang="en-US" sz="2600" dirty="0">
                <a:solidFill>
                  <a:srgbClr val="000000"/>
                </a:solidFill>
                <a:latin typeface="Lucida Console" panose="020B0609040504020204" pitchFamily="49" charset="0"/>
              </a:rPr>
              <a:t>;</a:t>
            </a:r>
            <a:r>
              <a:rPr lang="en-US" sz="2600" dirty="0">
                <a:solidFill>
                  <a:srgbClr val="008000"/>
                </a:solidFill>
                <a:latin typeface="Lucida Console" panose="020B0609040504020204" pitchFamily="49" charset="0"/>
              </a:rPr>
              <a:t>/*male*/</a:t>
            </a:r>
            <a:endParaRPr lang="en-US" sz="2600" dirty="0">
              <a:solidFill>
                <a:srgbClr val="000000"/>
              </a:solidFill>
              <a:latin typeface="Lucida Console" panose="020B0609040504020204" pitchFamily="49" charset="0"/>
            </a:endParaRP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p>
          <a:p>
            <a:r>
              <a:rPr lang="en-US" sz="2600" b="1" dirty="0">
                <a:solidFill>
                  <a:srgbClr val="000080"/>
                </a:solidFill>
                <a:latin typeface="Lucida Console" panose="020B0609040504020204" pitchFamily="49" charset="0"/>
              </a:rPr>
              <a:t>proc</a:t>
            </a:r>
            <a:r>
              <a:rPr lang="en-US" sz="2600" dirty="0">
                <a:solidFill>
                  <a:srgbClr val="000000"/>
                </a:solidFill>
                <a:latin typeface="Lucida Console" panose="020B0609040504020204" pitchFamily="49" charset="0"/>
              </a:rPr>
              <a:t> </a:t>
            </a:r>
            <a:r>
              <a:rPr lang="en-US" sz="2600" b="1" dirty="0" err="1">
                <a:solidFill>
                  <a:srgbClr val="000080"/>
                </a:solidFill>
                <a:latin typeface="Lucida Console" panose="020B0609040504020204" pitchFamily="49" charset="0"/>
              </a:rPr>
              <a:t>freq</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data</a:t>
            </a:r>
            <a:r>
              <a:rPr lang="en-US" sz="2600" dirty="0">
                <a:solidFill>
                  <a:srgbClr val="000000"/>
                </a:solidFill>
                <a:latin typeface="Lucida Console" panose="020B0609040504020204" pitchFamily="49" charset="0"/>
              </a:rPr>
              <a:t>=a.chd2018_a;</a:t>
            </a:r>
          </a:p>
          <a:p>
            <a:r>
              <a:rPr lang="en-US" sz="2600" dirty="0">
                <a:solidFill>
                  <a:srgbClr val="0000FF"/>
                </a:solidFill>
                <a:latin typeface="Lucida Console" panose="020B0609040504020204" pitchFamily="49" charset="0"/>
              </a:rPr>
              <a:t>tables</a:t>
            </a:r>
            <a:r>
              <a:rPr lang="en-US" sz="2600" dirty="0">
                <a:solidFill>
                  <a:srgbClr val="000000"/>
                </a:solidFill>
                <a:latin typeface="Lucida Console" panose="020B0609040504020204" pitchFamily="49" charset="0"/>
              </a:rPr>
              <a:t> male*smoking/</a:t>
            </a:r>
            <a:r>
              <a:rPr lang="en-US" sz="2600" dirty="0" err="1">
                <a:solidFill>
                  <a:srgbClr val="0000FF"/>
                </a:solidFill>
                <a:latin typeface="Lucida Console" panose="020B0609040504020204" pitchFamily="49" charset="0"/>
              </a:rPr>
              <a:t>nocol</a:t>
            </a:r>
            <a:r>
              <a:rPr lang="en-US" sz="2600" dirty="0">
                <a:solidFill>
                  <a:srgbClr val="000000"/>
                </a:solidFill>
                <a:latin typeface="Lucida Console" panose="020B0609040504020204" pitchFamily="49" charset="0"/>
              </a:rPr>
              <a:t> </a:t>
            </a:r>
            <a:r>
              <a:rPr lang="en-US" sz="2600" dirty="0" err="1">
                <a:solidFill>
                  <a:srgbClr val="0000FF"/>
                </a:solidFill>
                <a:latin typeface="Lucida Console" panose="020B0609040504020204" pitchFamily="49" charset="0"/>
              </a:rPr>
              <a:t>nopercent</a:t>
            </a:r>
            <a:r>
              <a:rPr lang="en-US" sz="2600" dirty="0">
                <a:solidFill>
                  <a:srgbClr val="000000"/>
                </a:solidFill>
                <a:latin typeface="Lucida Console" panose="020B0609040504020204" pitchFamily="49" charset="0"/>
              </a:rPr>
              <a:t>;</a:t>
            </a: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p>
          <a:p>
            <a:r>
              <a:rPr lang="en-US" sz="2600" b="1" dirty="0">
                <a:solidFill>
                  <a:srgbClr val="000080"/>
                </a:solidFill>
                <a:latin typeface="Lucida Console" panose="020B0609040504020204" pitchFamily="49" charset="0"/>
              </a:rPr>
              <a:t>proc</a:t>
            </a:r>
            <a:r>
              <a:rPr lang="en-US" sz="2600" dirty="0">
                <a:solidFill>
                  <a:srgbClr val="000000"/>
                </a:solidFill>
                <a:latin typeface="Lucida Console" panose="020B0609040504020204" pitchFamily="49" charset="0"/>
              </a:rPr>
              <a:t> </a:t>
            </a:r>
            <a:r>
              <a:rPr lang="en-US" sz="2600" b="1" dirty="0">
                <a:solidFill>
                  <a:srgbClr val="000080"/>
                </a:solidFill>
                <a:latin typeface="Lucida Console" panose="020B0609040504020204" pitchFamily="49" charset="0"/>
              </a:rPr>
              <a:t>means</a:t>
            </a:r>
            <a:r>
              <a:rPr lang="en-US" sz="2600" dirty="0">
                <a:solidFill>
                  <a:srgbClr val="000000"/>
                </a:solidFill>
                <a:latin typeface="Lucida Console" panose="020B0609040504020204" pitchFamily="49" charset="0"/>
              </a:rPr>
              <a:t> </a:t>
            </a:r>
            <a:r>
              <a:rPr lang="en-US" sz="2600" dirty="0">
                <a:solidFill>
                  <a:srgbClr val="0000FF"/>
                </a:solidFill>
                <a:latin typeface="Lucida Console" panose="020B0609040504020204" pitchFamily="49" charset="0"/>
              </a:rPr>
              <a:t>data</a:t>
            </a:r>
            <a:r>
              <a:rPr lang="en-US" sz="2600" dirty="0">
                <a:solidFill>
                  <a:srgbClr val="000000"/>
                </a:solidFill>
                <a:latin typeface="Lucida Console" panose="020B0609040504020204" pitchFamily="49" charset="0"/>
              </a:rPr>
              <a:t>=a.chd2018_a;</a:t>
            </a:r>
          </a:p>
          <a:p>
            <a:r>
              <a:rPr lang="en-US" sz="2600" b="1" dirty="0">
                <a:solidFill>
                  <a:srgbClr val="000080"/>
                </a:solidFill>
                <a:latin typeface="Lucida Console" panose="020B0609040504020204" pitchFamily="49" charset="0"/>
              </a:rPr>
              <a:t>run</a:t>
            </a:r>
            <a:r>
              <a:rPr lang="en-US" sz="2600" dirty="0">
                <a:solidFill>
                  <a:srgbClr val="000000"/>
                </a:solidFill>
                <a:latin typeface="Lucida Console" panose="020B0609040504020204" pitchFamily="49" charset="0"/>
              </a:rPr>
              <a:t>;</a:t>
            </a:r>
            <a:endParaRPr lang="en-US" dirty="0"/>
          </a:p>
        </p:txBody>
      </p:sp>
      <p:sp>
        <p:nvSpPr>
          <p:cNvPr id="4" name="Slide Number Placeholder 3">
            <a:extLst>
              <a:ext uri="{FF2B5EF4-FFF2-40B4-BE49-F238E27FC236}">
                <a16:creationId xmlns:a16="http://schemas.microsoft.com/office/drawing/2014/main" id="{6F76E231-D523-4665-95E4-56C9F2456092}"/>
              </a:ext>
            </a:extLst>
          </p:cNvPr>
          <p:cNvSpPr>
            <a:spLocks noGrp="1"/>
          </p:cNvSpPr>
          <p:nvPr>
            <p:ph type="sldNum" sz="quarter" idx="12"/>
          </p:nvPr>
        </p:nvSpPr>
        <p:spPr/>
        <p:txBody>
          <a:bodyPr/>
          <a:lstStyle/>
          <a:p>
            <a:fld id="{A1731BE5-4A32-47AB-B9AD-CE4FD7485A4A}" type="slidenum">
              <a:rPr lang="en-US" smtClean="0"/>
              <a:t>30</a:t>
            </a:fld>
            <a:endParaRPr lang="en-US"/>
          </a:p>
        </p:txBody>
      </p:sp>
    </p:spTree>
    <p:extLst>
      <p:ext uri="{BB962C8B-B14F-4D97-AF65-F5344CB8AC3E}">
        <p14:creationId xmlns:p14="http://schemas.microsoft.com/office/powerpoint/2010/main" val="46987026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BF5A7BD-7F35-4D6B-BF9B-B66B2E3ECA99}"/>
              </a:ext>
            </a:extLst>
          </p:cNvPr>
          <p:cNvSpPr/>
          <p:nvPr/>
        </p:nvSpPr>
        <p:spPr>
          <a:xfrm>
            <a:off x="263470" y="1351440"/>
            <a:ext cx="12122258" cy="5262979"/>
          </a:xfrm>
          <a:prstGeom prst="rect">
            <a:avLst/>
          </a:prstGeom>
        </p:spPr>
        <p:txBody>
          <a:bodyPr wrap="square">
            <a:spAutoFit/>
          </a:bodyPr>
          <a:lstStyle/>
          <a:p>
            <a:r>
              <a:rPr lang="en-US" sz="800" dirty="0">
                <a:solidFill>
                  <a:srgbClr val="000000"/>
                </a:solidFill>
                <a:latin typeface="Lucida Console" panose="020B0609040504020204" pitchFamily="49" charset="0"/>
              </a:rPr>
              <a:t>%</a:t>
            </a:r>
            <a:r>
              <a:rPr lang="en-US" sz="800" b="1" i="1" dirty="0" err="1">
                <a:solidFill>
                  <a:srgbClr val="000000"/>
                </a:solidFill>
                <a:latin typeface="Lucida Console" panose="020B0609040504020204" pitchFamily="49" charset="0"/>
              </a:rPr>
              <a:t>clearall</a:t>
            </a:r>
            <a:r>
              <a:rPr lang="en-US" sz="800" dirty="0">
                <a:solidFill>
                  <a:srgbClr val="000000"/>
                </a:solidFill>
                <a:latin typeface="Lucida Console" panose="020B0609040504020204" pitchFamily="49" charset="0"/>
              </a:rPr>
              <a:t>;</a:t>
            </a:r>
          </a:p>
          <a:p>
            <a:r>
              <a:rPr lang="en-US" sz="800" dirty="0" err="1">
                <a:solidFill>
                  <a:srgbClr val="0000FF"/>
                </a:solidFill>
                <a:latin typeface="Lucida Console" panose="020B0609040504020204" pitchFamily="49" charset="0"/>
              </a:rPr>
              <a:t>libname</a:t>
            </a:r>
            <a:r>
              <a:rPr lang="en-US" sz="800" dirty="0">
                <a:solidFill>
                  <a:srgbClr val="000000"/>
                </a:solidFill>
                <a:latin typeface="Lucida Console" panose="020B0609040504020204" pitchFamily="49" charset="0"/>
              </a:rPr>
              <a:t> a </a:t>
            </a:r>
            <a:r>
              <a:rPr lang="en-US" sz="800" dirty="0">
                <a:solidFill>
                  <a:srgbClr val="800080"/>
                </a:solidFill>
                <a:latin typeface="Lucida Console" panose="020B0609040504020204" pitchFamily="49" charset="0"/>
              </a:rPr>
              <a:t>"d:\dropbox\chd2018\_data"</a:t>
            </a:r>
            <a:r>
              <a:rPr lang="en-US" sz="800" dirty="0">
                <a:solidFill>
                  <a:srgbClr val="000000"/>
                </a:solidFill>
                <a:latin typeface="Lucida Console" panose="020B0609040504020204" pitchFamily="49" charset="0"/>
              </a:rPr>
              <a:t>;</a:t>
            </a:r>
          </a:p>
          <a:p>
            <a:r>
              <a:rPr lang="en-US" sz="800" b="1" dirty="0">
                <a:solidFill>
                  <a:srgbClr val="000080"/>
                </a:solidFill>
                <a:latin typeface="Lucida Console" panose="020B0609040504020204" pitchFamily="49" charset="0"/>
              </a:rPr>
              <a:t>data</a:t>
            </a:r>
            <a:r>
              <a:rPr lang="en-US" sz="800" dirty="0">
                <a:solidFill>
                  <a:srgbClr val="000000"/>
                </a:solidFill>
                <a:latin typeface="Lucida Console" panose="020B0609040504020204" pitchFamily="49" charset="0"/>
              </a:rPr>
              <a:t> a.chd2018_a (</a:t>
            </a:r>
            <a:r>
              <a:rPr lang="en-US" sz="800" dirty="0">
                <a:solidFill>
                  <a:srgbClr val="0000FF"/>
                </a:solidFill>
                <a:latin typeface="Lucida Console" panose="020B0609040504020204" pitchFamily="49" charset="0"/>
              </a:rPr>
              <a:t>drop</a:t>
            </a:r>
            <a:r>
              <a:rPr lang="en-US" sz="800" dirty="0">
                <a:solidFill>
                  <a:srgbClr val="000000"/>
                </a:solidFill>
                <a:latin typeface="Lucida Console" panose="020B0609040504020204" pitchFamily="49" charset="0"/>
              </a:rPr>
              <a:t>=</a:t>
            </a:r>
            <a:r>
              <a:rPr lang="en-US" sz="800" dirty="0" err="1">
                <a:solidFill>
                  <a:srgbClr val="000000"/>
                </a:solidFill>
                <a:latin typeface="Lucida Console" panose="020B0609040504020204" pitchFamily="49" charset="0"/>
              </a:rPr>
              <a:t>c_chd</a:t>
            </a:r>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c_diab</a:t>
            </a:r>
            <a:r>
              <a:rPr lang="en-US" sz="800" dirty="0">
                <a:solidFill>
                  <a:srgbClr val="000000"/>
                </a:solidFill>
                <a:latin typeface="Lucida Console" panose="020B0609040504020204" pitchFamily="49" charset="0"/>
              </a:rPr>
              <a:t> gender </a:t>
            </a:r>
            <a:r>
              <a:rPr lang="en-US" sz="800" dirty="0" err="1">
                <a:solidFill>
                  <a:srgbClr val="000000"/>
                </a:solidFill>
                <a:latin typeface="Lucida Console" panose="020B0609040504020204" pitchFamily="49" charset="0"/>
              </a:rPr>
              <a:t>c_smoking</a:t>
            </a:r>
            <a:r>
              <a:rPr lang="en-US" sz="800" dirty="0">
                <a:solidFill>
                  <a:srgbClr val="000000"/>
                </a:solidFill>
                <a:latin typeface="Lucida Console" panose="020B0609040504020204" pitchFamily="49" charset="0"/>
              </a:rPr>
              <a:t> </a:t>
            </a:r>
          </a:p>
          <a:p>
            <a:r>
              <a:rPr lang="en-US" sz="800" dirty="0">
                <a:solidFill>
                  <a:srgbClr val="000000"/>
                </a:solidFill>
                <a:latin typeface="Lucida Console" panose="020B0609040504020204" pitchFamily="49" charset="0"/>
              </a:rPr>
              <a:t>          sbp1-sbp3 dbp1-dbp3 weight height </a:t>
            </a:r>
            <a:r>
              <a:rPr lang="en-US" sz="800" dirty="0" err="1">
                <a:solidFill>
                  <a:srgbClr val="000000"/>
                </a:solidFill>
                <a:latin typeface="Lucida Console" panose="020B0609040504020204" pitchFamily="49" charset="0"/>
              </a:rPr>
              <a:t>fvc</a:t>
            </a:r>
            <a:endParaRPr lang="en-US" sz="800" dirty="0">
              <a:solidFill>
                <a:srgbClr val="000000"/>
              </a:solidFill>
              <a:latin typeface="Lucida Console" panose="020B0609040504020204" pitchFamily="49" charset="0"/>
            </a:endParaRP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subscap</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set</a:t>
            </a:r>
            <a:r>
              <a:rPr lang="en-US" sz="800" dirty="0">
                <a:solidFill>
                  <a:srgbClr val="000000"/>
                </a:solidFill>
                <a:latin typeface="Lucida Console" panose="020B0609040504020204" pitchFamily="49" charset="0"/>
              </a:rPr>
              <a:t> s5238.chd2018(</a:t>
            </a:r>
            <a:r>
              <a:rPr lang="en-US" sz="800" dirty="0">
                <a:solidFill>
                  <a:srgbClr val="0000FF"/>
                </a:solidFill>
                <a:latin typeface="Lucida Console" panose="020B0609040504020204" pitchFamily="49" charset="0"/>
              </a:rPr>
              <a:t>rename</a:t>
            </a:r>
            <a:r>
              <a:rPr lang="en-US" sz="800" dirty="0">
                <a:solidFill>
                  <a:srgbClr val="000000"/>
                </a:solidFill>
                <a:latin typeface="Lucida Console" panose="020B0609040504020204" pitchFamily="49" charset="0"/>
              </a:rPr>
              <a:t>=(</a:t>
            </a:r>
            <a:r>
              <a:rPr lang="en-US" sz="800" dirty="0" err="1">
                <a:solidFill>
                  <a:srgbClr val="000000"/>
                </a:solidFill>
                <a:latin typeface="Lucida Console" panose="020B0609040504020204" pitchFamily="49" charset="0"/>
              </a:rPr>
              <a:t>chd</a:t>
            </a:r>
            <a:r>
              <a:rPr lang="en-US" sz="800" dirty="0">
                <a:solidFill>
                  <a:srgbClr val="000000"/>
                </a:solidFill>
                <a:latin typeface="Lucida Console" panose="020B0609040504020204" pitchFamily="49" charset="0"/>
              </a:rPr>
              <a:t>=</a:t>
            </a:r>
            <a:r>
              <a:rPr lang="en-US" sz="800" dirty="0" err="1">
                <a:solidFill>
                  <a:srgbClr val="000000"/>
                </a:solidFill>
                <a:latin typeface="Lucida Console" panose="020B0609040504020204" pitchFamily="49" charset="0"/>
              </a:rPr>
              <a:t>c_chd</a:t>
            </a:r>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diab</a:t>
            </a:r>
            <a:r>
              <a:rPr lang="en-US" sz="800" dirty="0">
                <a:solidFill>
                  <a:srgbClr val="000000"/>
                </a:solidFill>
                <a:latin typeface="Lucida Console" panose="020B0609040504020204" pitchFamily="49" charset="0"/>
              </a:rPr>
              <a:t>=</a:t>
            </a:r>
            <a:r>
              <a:rPr lang="en-US" sz="800" dirty="0" err="1">
                <a:solidFill>
                  <a:srgbClr val="000000"/>
                </a:solidFill>
                <a:latin typeface="Lucida Console" panose="020B0609040504020204" pitchFamily="49" charset="0"/>
              </a:rPr>
              <a:t>c_diab</a:t>
            </a:r>
            <a:r>
              <a:rPr lang="en-US" sz="800" dirty="0">
                <a:solidFill>
                  <a:srgbClr val="000000"/>
                </a:solidFill>
                <a:latin typeface="Lucida Console" panose="020B0609040504020204" pitchFamily="49" charset="0"/>
              </a:rPr>
              <a:t> smoking=</a:t>
            </a:r>
            <a:r>
              <a:rPr lang="en-US" sz="800" dirty="0" err="1">
                <a:solidFill>
                  <a:srgbClr val="000000"/>
                </a:solidFill>
                <a:latin typeface="Lucida Console" panose="020B0609040504020204" pitchFamily="49" charset="0"/>
              </a:rPr>
              <a:t>c_smoking</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chd</a:t>
            </a:r>
            <a:r>
              <a:rPr lang="en-US" sz="800" dirty="0">
                <a:solidFill>
                  <a:srgbClr val="000000"/>
                </a:solidFill>
                <a:latin typeface="Lucida Console" panose="020B0609040504020204" pitchFamily="49" charset="0"/>
              </a:rPr>
              <a:t>=</a:t>
            </a:r>
            <a:r>
              <a:rPr lang="en-US" sz="800" dirty="0" err="1">
                <a:solidFill>
                  <a:srgbClr val="000000"/>
                </a:solidFill>
                <a:latin typeface="Lucida Console" panose="020B0609040504020204" pitchFamily="49" charset="0"/>
              </a:rPr>
              <a:t>c_chd</a:t>
            </a:r>
            <a:r>
              <a:rPr lang="en-US" sz="800" dirty="0">
                <a:solidFill>
                  <a:srgbClr val="000000"/>
                </a:solidFill>
                <a:latin typeface="Lucida Console" panose="020B0609040504020204" pitchFamily="49" charset="0"/>
              </a:rPr>
              <a:t>=</a:t>
            </a:r>
            <a:r>
              <a:rPr lang="en-US" sz="800" dirty="0">
                <a:solidFill>
                  <a:srgbClr val="800080"/>
                </a:solidFill>
                <a:latin typeface="Lucida Console" panose="020B0609040504020204" pitchFamily="49" charset="0"/>
              </a:rPr>
              <a:t>"Developed </a:t>
            </a:r>
            <a:r>
              <a:rPr lang="en-US" sz="800" dirty="0" err="1">
                <a:solidFill>
                  <a:srgbClr val="800080"/>
                </a:solidFill>
                <a:latin typeface="Lucida Console" panose="020B0609040504020204" pitchFamily="49" charset="0"/>
              </a:rPr>
              <a:t>Chd</a:t>
            </a:r>
            <a:r>
              <a:rPr lang="en-US" sz="800" dirty="0">
                <a:solidFill>
                  <a:srgbClr val="800080"/>
                </a:solidFill>
                <a:latin typeface="Lucida Console" panose="020B0609040504020204" pitchFamily="49" charset="0"/>
              </a:rPr>
              <a:t>"</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diab</a:t>
            </a:r>
            <a:r>
              <a:rPr lang="en-US" sz="800" dirty="0">
                <a:solidFill>
                  <a:srgbClr val="000000"/>
                </a:solidFill>
                <a:latin typeface="Lucida Console" panose="020B0609040504020204" pitchFamily="49" charset="0"/>
              </a:rPr>
              <a:t>=</a:t>
            </a:r>
            <a:r>
              <a:rPr lang="en-US" sz="800" dirty="0" err="1">
                <a:solidFill>
                  <a:srgbClr val="000000"/>
                </a:solidFill>
                <a:latin typeface="Lucida Console" panose="020B0609040504020204" pitchFamily="49" charset="0"/>
              </a:rPr>
              <a:t>c_diab</a:t>
            </a:r>
            <a:r>
              <a:rPr lang="en-US" sz="800" dirty="0">
                <a:solidFill>
                  <a:srgbClr val="000000"/>
                </a:solidFill>
                <a:latin typeface="Lucida Console" panose="020B0609040504020204" pitchFamily="49" charset="0"/>
              </a:rPr>
              <a:t>=</a:t>
            </a:r>
            <a:r>
              <a:rPr lang="en-US" sz="800" dirty="0">
                <a:solidFill>
                  <a:srgbClr val="800080"/>
                </a:solidFill>
                <a:latin typeface="Lucida Console" panose="020B0609040504020204" pitchFamily="49" charset="0"/>
              </a:rPr>
              <a:t>"Diabetic"</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select</a:t>
            </a:r>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c_smoking</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when</a:t>
            </a:r>
            <a:r>
              <a:rPr lang="en-US" sz="800" dirty="0">
                <a:solidFill>
                  <a:srgbClr val="000000"/>
                </a:solidFill>
                <a:latin typeface="Lucida Console" panose="020B0609040504020204" pitchFamily="49" charset="0"/>
              </a:rPr>
              <a:t> (</a:t>
            </a:r>
            <a:r>
              <a:rPr lang="en-US" sz="800" dirty="0">
                <a:solidFill>
                  <a:srgbClr val="800080"/>
                </a:solidFill>
                <a:latin typeface="Lucida Console" panose="020B0609040504020204" pitchFamily="49" charset="0"/>
              </a:rPr>
              <a:t>"Never Smoker"</a:t>
            </a:r>
            <a:r>
              <a:rPr lang="en-US" sz="800" dirty="0">
                <a:solidFill>
                  <a:srgbClr val="000000"/>
                </a:solidFill>
                <a:latin typeface="Lucida Console" panose="020B0609040504020204" pitchFamily="49" charset="0"/>
              </a:rPr>
              <a:t>)  smoking=</a:t>
            </a:r>
            <a:r>
              <a:rPr lang="en-US" sz="800" b="1" dirty="0">
                <a:solidFill>
                  <a:srgbClr val="008080"/>
                </a:solidFill>
                <a:latin typeface="Lucida Console" panose="020B0609040504020204" pitchFamily="49" charset="0"/>
              </a:rPr>
              <a:t>0</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when</a:t>
            </a:r>
            <a:r>
              <a:rPr lang="en-US" sz="800" dirty="0">
                <a:solidFill>
                  <a:srgbClr val="000000"/>
                </a:solidFill>
                <a:latin typeface="Lucida Console" panose="020B0609040504020204" pitchFamily="49" charset="0"/>
              </a:rPr>
              <a:t> (</a:t>
            </a:r>
            <a:r>
              <a:rPr lang="en-US" sz="800" dirty="0">
                <a:solidFill>
                  <a:srgbClr val="800080"/>
                </a:solidFill>
                <a:latin typeface="Lucida Console" panose="020B0609040504020204" pitchFamily="49" charset="0"/>
              </a:rPr>
              <a:t>"Past Smoker"</a:t>
            </a:r>
            <a:r>
              <a:rPr lang="en-US" sz="800" dirty="0">
                <a:solidFill>
                  <a:srgbClr val="000000"/>
                </a:solidFill>
                <a:latin typeface="Lucida Console" panose="020B0609040504020204" pitchFamily="49" charset="0"/>
              </a:rPr>
              <a:t>)  smoking=</a:t>
            </a:r>
            <a:r>
              <a:rPr lang="en-US" sz="800" b="1" dirty="0">
                <a:solidFill>
                  <a:srgbClr val="008080"/>
                </a:solidFill>
                <a:latin typeface="Lucida Console" panose="020B0609040504020204" pitchFamily="49" charset="0"/>
              </a:rPr>
              <a:t>1</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when</a:t>
            </a:r>
            <a:r>
              <a:rPr lang="en-US" sz="800" dirty="0">
                <a:solidFill>
                  <a:srgbClr val="000000"/>
                </a:solidFill>
                <a:latin typeface="Lucida Console" panose="020B0609040504020204" pitchFamily="49" charset="0"/>
              </a:rPr>
              <a:t> (</a:t>
            </a:r>
            <a:r>
              <a:rPr lang="en-US" sz="800" dirty="0">
                <a:solidFill>
                  <a:srgbClr val="800080"/>
                </a:solidFill>
                <a:latin typeface="Lucida Console" panose="020B0609040504020204" pitchFamily="49" charset="0"/>
              </a:rPr>
              <a:t>"Current </a:t>
            </a:r>
            <a:r>
              <a:rPr lang="en-US" sz="800" dirty="0" err="1">
                <a:solidFill>
                  <a:srgbClr val="800080"/>
                </a:solidFill>
                <a:latin typeface="Lucida Console" panose="020B0609040504020204" pitchFamily="49" charset="0"/>
              </a:rPr>
              <a:t>Smok</a:t>
            </a:r>
            <a:r>
              <a:rPr lang="en-US" sz="800" dirty="0">
                <a:solidFill>
                  <a:srgbClr val="800080"/>
                </a:solidFill>
                <a:latin typeface="Lucida Console" panose="020B0609040504020204" pitchFamily="49" charset="0"/>
              </a:rPr>
              <a:t>"</a:t>
            </a:r>
            <a:r>
              <a:rPr lang="en-US" sz="800" dirty="0">
                <a:solidFill>
                  <a:srgbClr val="000000"/>
                </a:solidFill>
                <a:latin typeface="Lucida Console" panose="020B0609040504020204" pitchFamily="49" charset="0"/>
              </a:rPr>
              <a:t>)  smoking=</a:t>
            </a:r>
            <a:r>
              <a:rPr lang="en-US" sz="800" b="1" dirty="0">
                <a:solidFill>
                  <a:srgbClr val="008080"/>
                </a:solidFill>
                <a:latin typeface="Lucida Console" panose="020B0609040504020204" pitchFamily="49" charset="0"/>
              </a:rPr>
              <a:t>2</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otherwise</a:t>
            </a:r>
            <a:r>
              <a:rPr lang="en-US" sz="800" dirty="0">
                <a:solidFill>
                  <a:srgbClr val="000000"/>
                </a:solidFill>
                <a:latin typeface="Lucida Console" panose="020B0609040504020204" pitchFamily="49" charset="0"/>
              </a:rPr>
              <a:t> smoking=</a:t>
            </a:r>
            <a:r>
              <a:rPr lang="en-US" sz="800" b="1" dirty="0">
                <a:solidFill>
                  <a:srgbClr val="008080"/>
                </a:solidFill>
                <a:latin typeface="Lucida Console" panose="020B0609040504020204" pitchFamily="49" charset="0"/>
              </a:rPr>
              <a:t>.</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end</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male=gender=</a:t>
            </a:r>
            <a:r>
              <a:rPr lang="en-US" sz="800" dirty="0">
                <a:solidFill>
                  <a:srgbClr val="800080"/>
                </a:solidFill>
                <a:latin typeface="Lucida Console" panose="020B0609040504020204" pitchFamily="49" charset="0"/>
              </a:rPr>
              <a:t>"Male"</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sbp</a:t>
            </a:r>
            <a:r>
              <a:rPr lang="en-US" sz="800" dirty="0">
                <a:solidFill>
                  <a:srgbClr val="000000"/>
                </a:solidFill>
                <a:latin typeface="Lucida Console" panose="020B0609040504020204" pitchFamily="49" charset="0"/>
              </a:rPr>
              <a:t>=mean(of sbp1-sbp3);</a:t>
            </a: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dbp</a:t>
            </a:r>
            <a:r>
              <a:rPr lang="en-US" sz="800" dirty="0">
                <a:solidFill>
                  <a:srgbClr val="000000"/>
                </a:solidFill>
                <a:latin typeface="Lucida Console" panose="020B0609040504020204" pitchFamily="49" charset="0"/>
              </a:rPr>
              <a:t>=mean(of dbp1-dbp3);</a:t>
            </a: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bmi</a:t>
            </a:r>
            <a:r>
              <a:rPr lang="en-US" sz="800" dirty="0">
                <a:solidFill>
                  <a:srgbClr val="000000"/>
                </a:solidFill>
                <a:latin typeface="Lucida Console" panose="020B0609040504020204" pitchFamily="49" charset="0"/>
              </a:rPr>
              <a:t>=(weight/height**</a:t>
            </a:r>
            <a:r>
              <a:rPr lang="en-US" sz="800" b="1" dirty="0">
                <a:solidFill>
                  <a:srgbClr val="008080"/>
                </a:solidFill>
                <a:latin typeface="Lucida Console" panose="020B0609040504020204" pitchFamily="49" charset="0"/>
              </a:rPr>
              <a:t>2</a:t>
            </a:r>
            <a:r>
              <a:rPr lang="en-US" sz="800" dirty="0">
                <a:solidFill>
                  <a:srgbClr val="000000"/>
                </a:solidFill>
                <a:latin typeface="Lucida Console" panose="020B0609040504020204" pitchFamily="49" charset="0"/>
              </a:rPr>
              <a:t>)*</a:t>
            </a:r>
            <a:r>
              <a:rPr lang="en-US" sz="800" b="1" dirty="0">
                <a:solidFill>
                  <a:srgbClr val="008080"/>
                </a:solidFill>
                <a:latin typeface="Lucida Console" panose="020B0609040504020204" pitchFamily="49" charset="0"/>
              </a:rPr>
              <a:t>703</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fvcht</a:t>
            </a:r>
            <a:r>
              <a:rPr lang="en-US" sz="800" dirty="0">
                <a:solidFill>
                  <a:srgbClr val="000000"/>
                </a:solidFill>
                <a:latin typeface="Lucida Console" panose="020B0609040504020204" pitchFamily="49" charset="0"/>
              </a:rPr>
              <a:t>=</a:t>
            </a:r>
            <a:r>
              <a:rPr lang="en-US" sz="800" dirty="0" err="1">
                <a:solidFill>
                  <a:srgbClr val="000000"/>
                </a:solidFill>
                <a:latin typeface="Lucida Console" panose="020B0609040504020204" pitchFamily="49" charset="0"/>
              </a:rPr>
              <a:t>fvc</a:t>
            </a:r>
            <a:r>
              <a:rPr lang="en-US" sz="800" dirty="0">
                <a:solidFill>
                  <a:srgbClr val="000000"/>
                </a:solidFill>
                <a:latin typeface="Lucida Console" panose="020B0609040504020204" pitchFamily="49" charset="0"/>
              </a:rPr>
              <a:t>/height;</a:t>
            </a:r>
          </a:p>
          <a:p>
            <a:r>
              <a:rPr lang="en-US" sz="800" b="1" dirty="0">
                <a:solidFill>
                  <a:srgbClr val="000080"/>
                </a:solidFill>
                <a:latin typeface="Lucida Console" panose="020B0609040504020204" pitchFamily="49" charset="0"/>
              </a:rPr>
              <a:t>run</a:t>
            </a:r>
            <a:r>
              <a:rPr lang="en-US" sz="800" dirty="0">
                <a:solidFill>
                  <a:srgbClr val="000000"/>
                </a:solidFill>
                <a:latin typeface="Lucida Console" panose="020B0609040504020204" pitchFamily="49" charset="0"/>
              </a:rPr>
              <a:t>;</a:t>
            </a:r>
          </a:p>
          <a:p>
            <a:r>
              <a:rPr lang="en-US" sz="800" dirty="0">
                <a:solidFill>
                  <a:srgbClr val="008000"/>
                </a:solidFill>
                <a:latin typeface="Lucida Console" panose="020B0609040504020204" pitchFamily="49" charset="0"/>
              </a:rPr>
              <a:t>/*add indicators for </a:t>
            </a:r>
            <a:r>
              <a:rPr lang="en-US" sz="800" dirty="0" err="1">
                <a:solidFill>
                  <a:srgbClr val="008000"/>
                </a:solidFill>
                <a:latin typeface="Lucida Console" panose="020B0609040504020204" pitchFamily="49" charset="0"/>
              </a:rPr>
              <a:t>missingness</a:t>
            </a:r>
            <a:r>
              <a:rPr lang="en-US" sz="800" dirty="0">
                <a:solidFill>
                  <a:srgbClr val="008000"/>
                </a:solidFill>
                <a:latin typeface="Lucida Console" panose="020B0609040504020204" pitchFamily="49" charset="0"/>
              </a:rPr>
              <a:t>*/</a:t>
            </a:r>
            <a:endParaRPr lang="en-US" sz="800" dirty="0">
              <a:solidFill>
                <a:srgbClr val="000000"/>
              </a:solidFill>
              <a:latin typeface="Lucida Console" panose="020B0609040504020204" pitchFamily="49" charset="0"/>
            </a:endParaRPr>
          </a:p>
          <a:p>
            <a:r>
              <a:rPr lang="en-US" sz="800" b="1" dirty="0">
                <a:solidFill>
                  <a:srgbClr val="000080"/>
                </a:solidFill>
                <a:latin typeface="Lucida Console" panose="020B0609040504020204" pitchFamily="49" charset="0"/>
              </a:rPr>
              <a:t>data</a:t>
            </a:r>
            <a:r>
              <a:rPr lang="en-US" sz="800" dirty="0">
                <a:solidFill>
                  <a:srgbClr val="000000"/>
                </a:solidFill>
                <a:latin typeface="Lucida Console" panose="020B0609040504020204" pitchFamily="49" charset="0"/>
              </a:rPr>
              <a:t> a.chd2018_a;</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set</a:t>
            </a:r>
            <a:r>
              <a:rPr lang="en-US" sz="800" dirty="0">
                <a:solidFill>
                  <a:srgbClr val="000000"/>
                </a:solidFill>
                <a:latin typeface="Lucida Console" panose="020B0609040504020204" pitchFamily="49" charset="0"/>
              </a:rPr>
              <a:t> a.chd2018_a;</a:t>
            </a: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mi_chol</a:t>
            </a:r>
            <a:r>
              <a:rPr lang="en-US" sz="800" dirty="0">
                <a:solidFill>
                  <a:srgbClr val="000000"/>
                </a:solidFill>
                <a:latin typeface="Lucida Console" panose="020B0609040504020204" pitchFamily="49" charset="0"/>
              </a:rPr>
              <a:t>=</a:t>
            </a:r>
            <a:r>
              <a:rPr lang="en-US" sz="800" dirty="0" err="1">
                <a:solidFill>
                  <a:srgbClr val="000000"/>
                </a:solidFill>
                <a:latin typeface="Lucida Console" panose="020B0609040504020204" pitchFamily="49" charset="0"/>
              </a:rPr>
              <a:t>chol</a:t>
            </a:r>
            <a:r>
              <a:rPr lang="en-US" sz="800" dirty="0">
                <a:solidFill>
                  <a:srgbClr val="000000"/>
                </a:solidFill>
                <a:latin typeface="Lucida Console" panose="020B0609040504020204" pitchFamily="49" charset="0"/>
              </a:rPr>
              <a:t>=</a:t>
            </a:r>
            <a:r>
              <a:rPr lang="en-US" sz="800" b="1" dirty="0">
                <a:solidFill>
                  <a:srgbClr val="008080"/>
                </a:solidFill>
                <a:latin typeface="Lucida Console" panose="020B0609040504020204" pitchFamily="49" charset="0"/>
              </a:rPr>
              <a:t>.</a:t>
            </a:r>
            <a:r>
              <a:rPr lang="en-US" sz="800" dirty="0">
                <a:solidFill>
                  <a:srgbClr val="000000"/>
                </a:solidFill>
                <a:latin typeface="Lucida Console" panose="020B0609040504020204" pitchFamily="49" charset="0"/>
              </a:rPr>
              <a:t>;</a:t>
            </a:r>
          </a:p>
          <a:p>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mi_hem</a:t>
            </a:r>
            <a:r>
              <a:rPr lang="en-US" sz="800" dirty="0">
                <a:solidFill>
                  <a:srgbClr val="000000"/>
                </a:solidFill>
                <a:latin typeface="Lucida Console" panose="020B0609040504020204" pitchFamily="49" charset="0"/>
              </a:rPr>
              <a:t>=hematocrit=</a:t>
            </a:r>
            <a:r>
              <a:rPr lang="en-US" sz="800" b="1" dirty="0">
                <a:solidFill>
                  <a:srgbClr val="008080"/>
                </a:solidFill>
                <a:latin typeface="Lucida Console" panose="020B0609040504020204" pitchFamily="49" charset="0"/>
              </a:rPr>
              <a:t>.</a:t>
            </a:r>
            <a:r>
              <a:rPr lang="en-US" sz="800" dirty="0">
                <a:solidFill>
                  <a:srgbClr val="000000"/>
                </a:solidFill>
                <a:latin typeface="Lucida Console" panose="020B0609040504020204" pitchFamily="49" charset="0"/>
              </a:rPr>
              <a:t>;</a:t>
            </a:r>
          </a:p>
          <a:p>
            <a:r>
              <a:rPr lang="en-US" sz="800" b="1" dirty="0">
                <a:solidFill>
                  <a:srgbClr val="000080"/>
                </a:solidFill>
                <a:latin typeface="Lucida Console" panose="020B0609040504020204" pitchFamily="49" charset="0"/>
              </a:rPr>
              <a:t>run</a:t>
            </a:r>
            <a:r>
              <a:rPr lang="en-US" sz="800" dirty="0">
                <a:solidFill>
                  <a:srgbClr val="000000"/>
                </a:solidFill>
                <a:latin typeface="Lucida Console" panose="020B0609040504020204" pitchFamily="49" charset="0"/>
              </a:rPr>
              <a:t>;</a:t>
            </a:r>
          </a:p>
          <a:p>
            <a:r>
              <a:rPr lang="en-US" sz="800" dirty="0">
                <a:solidFill>
                  <a:srgbClr val="008000"/>
                </a:solidFill>
                <a:latin typeface="Lucida Console" panose="020B0609040504020204" pitchFamily="49" charset="0"/>
              </a:rPr>
              <a:t>/*do median imputation by gender*/</a:t>
            </a:r>
            <a:endParaRPr lang="en-US" sz="800" dirty="0">
              <a:solidFill>
                <a:srgbClr val="000000"/>
              </a:solidFill>
              <a:latin typeface="Lucida Console" panose="020B0609040504020204" pitchFamily="49" charset="0"/>
            </a:endParaRPr>
          </a:p>
          <a:p>
            <a:r>
              <a:rPr lang="en-US" sz="800" b="1" dirty="0">
                <a:solidFill>
                  <a:srgbClr val="000080"/>
                </a:solidFill>
                <a:latin typeface="Lucida Console" panose="020B0609040504020204" pitchFamily="49" charset="0"/>
              </a:rPr>
              <a:t>proc</a:t>
            </a:r>
            <a:r>
              <a:rPr lang="en-US" sz="800" dirty="0">
                <a:solidFill>
                  <a:srgbClr val="000000"/>
                </a:solidFill>
                <a:latin typeface="Lucida Console" panose="020B0609040504020204" pitchFamily="49" charset="0"/>
              </a:rPr>
              <a:t> </a:t>
            </a:r>
            <a:r>
              <a:rPr lang="en-US" sz="800" b="1" dirty="0">
                <a:solidFill>
                  <a:srgbClr val="000080"/>
                </a:solidFill>
                <a:latin typeface="Lucida Console" panose="020B0609040504020204" pitchFamily="49" charset="0"/>
              </a:rPr>
              <a:t>sort</a:t>
            </a:r>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data</a:t>
            </a:r>
            <a:r>
              <a:rPr lang="en-US" sz="800" dirty="0">
                <a:solidFill>
                  <a:srgbClr val="000000"/>
                </a:solidFill>
                <a:latin typeface="Lucida Console" panose="020B0609040504020204" pitchFamily="49" charset="0"/>
              </a:rPr>
              <a:t>=a.chd2018_a;</a:t>
            </a:r>
          </a:p>
          <a:p>
            <a:r>
              <a:rPr lang="en-US" sz="800" dirty="0">
                <a:solidFill>
                  <a:srgbClr val="0000FF"/>
                </a:solidFill>
                <a:latin typeface="Lucida Console" panose="020B0609040504020204" pitchFamily="49" charset="0"/>
              </a:rPr>
              <a:t>by</a:t>
            </a:r>
            <a:r>
              <a:rPr lang="en-US" sz="800" dirty="0">
                <a:solidFill>
                  <a:srgbClr val="000000"/>
                </a:solidFill>
                <a:latin typeface="Lucida Console" panose="020B0609040504020204" pitchFamily="49" charset="0"/>
              </a:rPr>
              <a:t> male;</a:t>
            </a:r>
          </a:p>
          <a:p>
            <a:r>
              <a:rPr lang="en-US" sz="800" b="1" dirty="0">
                <a:solidFill>
                  <a:srgbClr val="000080"/>
                </a:solidFill>
                <a:latin typeface="Lucida Console" panose="020B0609040504020204" pitchFamily="49" charset="0"/>
              </a:rPr>
              <a:t>run</a:t>
            </a:r>
            <a:r>
              <a:rPr lang="en-US" sz="800" dirty="0">
                <a:solidFill>
                  <a:srgbClr val="000000"/>
                </a:solidFill>
                <a:latin typeface="Lucida Console" panose="020B0609040504020204" pitchFamily="49" charset="0"/>
              </a:rPr>
              <a:t>;</a:t>
            </a:r>
          </a:p>
          <a:p>
            <a:endParaRPr lang="en-US" sz="800" dirty="0">
              <a:solidFill>
                <a:srgbClr val="000000"/>
              </a:solidFill>
              <a:latin typeface="Lucida Console" panose="020B0609040504020204" pitchFamily="49" charset="0"/>
            </a:endParaRPr>
          </a:p>
          <a:p>
            <a:r>
              <a:rPr lang="en-US" sz="800" b="1" dirty="0">
                <a:solidFill>
                  <a:srgbClr val="000080"/>
                </a:solidFill>
                <a:latin typeface="Lucida Console" panose="020B0609040504020204" pitchFamily="49" charset="0"/>
              </a:rPr>
              <a:t>proc</a:t>
            </a:r>
            <a:r>
              <a:rPr lang="en-US" sz="800" dirty="0">
                <a:solidFill>
                  <a:srgbClr val="000000"/>
                </a:solidFill>
                <a:latin typeface="Lucida Console" panose="020B0609040504020204" pitchFamily="49" charset="0"/>
              </a:rPr>
              <a:t> </a:t>
            </a:r>
            <a:r>
              <a:rPr lang="en-US" sz="800" b="1" dirty="0" err="1">
                <a:solidFill>
                  <a:srgbClr val="000080"/>
                </a:solidFill>
                <a:latin typeface="Lucida Console" panose="020B0609040504020204" pitchFamily="49" charset="0"/>
              </a:rPr>
              <a:t>stdize</a:t>
            </a:r>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data</a:t>
            </a:r>
            <a:r>
              <a:rPr lang="en-US" sz="800" dirty="0">
                <a:solidFill>
                  <a:srgbClr val="000000"/>
                </a:solidFill>
                <a:latin typeface="Lucida Console" panose="020B0609040504020204" pitchFamily="49" charset="0"/>
              </a:rPr>
              <a:t>=a.chd2018_a </a:t>
            </a:r>
            <a:r>
              <a:rPr lang="en-US" sz="800" dirty="0">
                <a:solidFill>
                  <a:srgbClr val="0000FF"/>
                </a:solidFill>
                <a:latin typeface="Lucida Console" panose="020B0609040504020204" pitchFamily="49" charset="0"/>
              </a:rPr>
              <a:t>method</a:t>
            </a:r>
            <a:r>
              <a:rPr lang="en-US" sz="800" dirty="0">
                <a:solidFill>
                  <a:srgbClr val="000000"/>
                </a:solidFill>
                <a:latin typeface="Lucida Console" panose="020B0609040504020204" pitchFamily="49" charset="0"/>
              </a:rPr>
              <a:t>=</a:t>
            </a:r>
            <a:r>
              <a:rPr lang="en-US" sz="800" dirty="0">
                <a:solidFill>
                  <a:srgbClr val="0000FF"/>
                </a:solidFill>
                <a:latin typeface="Lucida Console" panose="020B0609040504020204" pitchFamily="49" charset="0"/>
              </a:rPr>
              <a:t>median</a:t>
            </a:r>
            <a:r>
              <a:rPr lang="en-US" sz="800" dirty="0">
                <a:solidFill>
                  <a:srgbClr val="000000"/>
                </a:solidFill>
                <a:latin typeface="Lucida Console" panose="020B0609040504020204" pitchFamily="49" charset="0"/>
              </a:rPr>
              <a:t> </a:t>
            </a:r>
            <a:r>
              <a:rPr lang="en-US" sz="800" dirty="0" err="1">
                <a:solidFill>
                  <a:srgbClr val="0000FF"/>
                </a:solidFill>
                <a:latin typeface="Lucida Console" panose="020B0609040504020204" pitchFamily="49" charset="0"/>
              </a:rPr>
              <a:t>reponly</a:t>
            </a:r>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out</a:t>
            </a:r>
            <a:r>
              <a:rPr lang="en-US" sz="800" dirty="0">
                <a:solidFill>
                  <a:srgbClr val="000000"/>
                </a:solidFill>
                <a:latin typeface="Lucida Console" panose="020B0609040504020204" pitchFamily="49" charset="0"/>
              </a:rPr>
              <a:t>=a.chd2018_a;</a:t>
            </a:r>
          </a:p>
          <a:p>
            <a:r>
              <a:rPr lang="en-US" sz="800" dirty="0">
                <a:solidFill>
                  <a:srgbClr val="0000FF"/>
                </a:solidFill>
                <a:latin typeface="Lucida Console" panose="020B0609040504020204" pitchFamily="49" charset="0"/>
              </a:rPr>
              <a:t>by</a:t>
            </a:r>
            <a:r>
              <a:rPr lang="en-US" sz="800" dirty="0">
                <a:solidFill>
                  <a:srgbClr val="000000"/>
                </a:solidFill>
                <a:latin typeface="Lucida Console" panose="020B0609040504020204" pitchFamily="49" charset="0"/>
              </a:rPr>
              <a:t> male;</a:t>
            </a:r>
          </a:p>
          <a:p>
            <a:r>
              <a:rPr lang="en-US" sz="800" dirty="0" err="1">
                <a:solidFill>
                  <a:srgbClr val="0000FF"/>
                </a:solidFill>
                <a:latin typeface="Lucida Console" panose="020B0609040504020204" pitchFamily="49" charset="0"/>
              </a:rPr>
              <a:t>var</a:t>
            </a:r>
            <a:r>
              <a:rPr lang="en-US" sz="800" dirty="0">
                <a:solidFill>
                  <a:srgbClr val="000000"/>
                </a:solidFill>
                <a:latin typeface="Lucida Console" panose="020B0609040504020204" pitchFamily="49" charset="0"/>
              </a:rPr>
              <a:t> pulse </a:t>
            </a:r>
            <a:r>
              <a:rPr lang="en-US" sz="800" dirty="0" err="1">
                <a:solidFill>
                  <a:srgbClr val="000000"/>
                </a:solidFill>
                <a:latin typeface="Lucida Console" panose="020B0609040504020204" pitchFamily="49" charset="0"/>
              </a:rPr>
              <a:t>chol</a:t>
            </a:r>
            <a:r>
              <a:rPr lang="en-US" sz="800" dirty="0">
                <a:solidFill>
                  <a:srgbClr val="000000"/>
                </a:solidFill>
                <a:latin typeface="Lucida Console" panose="020B0609040504020204" pitchFamily="49" charset="0"/>
              </a:rPr>
              <a:t> hematocrit </a:t>
            </a:r>
            <a:r>
              <a:rPr lang="en-US" sz="800" dirty="0" err="1">
                <a:solidFill>
                  <a:srgbClr val="000000"/>
                </a:solidFill>
                <a:latin typeface="Lucida Console" panose="020B0609040504020204" pitchFamily="49" charset="0"/>
              </a:rPr>
              <a:t>bmi</a:t>
            </a:r>
            <a:r>
              <a:rPr lang="en-US" sz="800" dirty="0">
                <a:solidFill>
                  <a:srgbClr val="000000"/>
                </a:solidFill>
                <a:latin typeface="Lucida Console" panose="020B0609040504020204" pitchFamily="49" charset="0"/>
              </a:rPr>
              <a:t> </a:t>
            </a:r>
            <a:r>
              <a:rPr lang="en-US" sz="800" dirty="0" err="1">
                <a:solidFill>
                  <a:srgbClr val="000000"/>
                </a:solidFill>
                <a:latin typeface="Lucida Console" panose="020B0609040504020204" pitchFamily="49" charset="0"/>
              </a:rPr>
              <a:t>fvcht</a:t>
            </a:r>
            <a:r>
              <a:rPr lang="en-US" sz="800" dirty="0">
                <a:solidFill>
                  <a:srgbClr val="000000"/>
                </a:solidFill>
                <a:latin typeface="Lucida Console" panose="020B0609040504020204" pitchFamily="49" charset="0"/>
              </a:rPr>
              <a:t>;</a:t>
            </a:r>
          </a:p>
          <a:p>
            <a:r>
              <a:rPr lang="en-US" sz="800" b="1" dirty="0">
                <a:solidFill>
                  <a:srgbClr val="000080"/>
                </a:solidFill>
                <a:latin typeface="Lucida Console" panose="020B0609040504020204" pitchFamily="49" charset="0"/>
              </a:rPr>
              <a:t>run</a:t>
            </a:r>
            <a:r>
              <a:rPr lang="en-US" sz="800" dirty="0">
                <a:solidFill>
                  <a:srgbClr val="000000"/>
                </a:solidFill>
                <a:latin typeface="Lucida Console" panose="020B0609040504020204" pitchFamily="49" charset="0"/>
              </a:rPr>
              <a:t>;</a:t>
            </a:r>
          </a:p>
          <a:p>
            <a:endParaRPr lang="en-US" sz="800" dirty="0">
              <a:solidFill>
                <a:srgbClr val="000000"/>
              </a:solidFill>
              <a:latin typeface="Lucida Console" panose="020B0609040504020204" pitchFamily="49" charset="0"/>
            </a:endParaRPr>
          </a:p>
          <a:p>
            <a:r>
              <a:rPr lang="en-US" sz="800" dirty="0">
                <a:solidFill>
                  <a:srgbClr val="008000"/>
                </a:solidFill>
                <a:latin typeface="Lucida Console" panose="020B0609040504020204" pitchFamily="49" charset="0"/>
              </a:rPr>
              <a:t>/*randomly distribute unknown smoking status*/</a:t>
            </a:r>
            <a:endParaRPr lang="en-US" sz="800" dirty="0">
              <a:solidFill>
                <a:srgbClr val="000000"/>
              </a:solidFill>
              <a:latin typeface="Lucida Console" panose="020B0609040504020204" pitchFamily="49" charset="0"/>
            </a:endParaRPr>
          </a:p>
          <a:p>
            <a:r>
              <a:rPr lang="en-US" sz="800" b="1" dirty="0">
                <a:solidFill>
                  <a:srgbClr val="000080"/>
                </a:solidFill>
                <a:latin typeface="Lucida Console" panose="020B0609040504020204" pitchFamily="49" charset="0"/>
              </a:rPr>
              <a:t>data</a:t>
            </a:r>
            <a:r>
              <a:rPr lang="en-US" sz="800" dirty="0">
                <a:solidFill>
                  <a:srgbClr val="000000"/>
                </a:solidFill>
                <a:latin typeface="Lucida Console" panose="020B0609040504020204" pitchFamily="49" charset="0"/>
              </a:rPr>
              <a:t> a.chd2018_a;</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set</a:t>
            </a:r>
            <a:r>
              <a:rPr lang="en-US" sz="800" dirty="0">
                <a:solidFill>
                  <a:srgbClr val="000000"/>
                </a:solidFill>
                <a:latin typeface="Lucida Console" panose="020B0609040504020204" pitchFamily="49" charset="0"/>
              </a:rPr>
              <a:t> a.chd2018_a;</a:t>
            </a: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if</a:t>
            </a:r>
            <a:r>
              <a:rPr lang="en-US" sz="800" dirty="0">
                <a:solidFill>
                  <a:srgbClr val="000000"/>
                </a:solidFill>
                <a:latin typeface="Lucida Console" panose="020B0609040504020204" pitchFamily="49" charset="0"/>
              </a:rPr>
              <a:t> not male and smoking=</a:t>
            </a:r>
            <a:r>
              <a:rPr lang="en-US" sz="800" b="1" dirty="0">
                <a:solidFill>
                  <a:srgbClr val="008080"/>
                </a:solidFill>
                <a:latin typeface="Lucida Console" panose="020B0609040504020204" pitchFamily="49" charset="0"/>
              </a:rPr>
              <a:t>.</a:t>
            </a:r>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then</a:t>
            </a:r>
            <a:r>
              <a:rPr lang="en-US" sz="800" dirty="0">
                <a:solidFill>
                  <a:srgbClr val="000000"/>
                </a:solidFill>
                <a:latin typeface="Lucida Console" panose="020B0609040504020204" pitchFamily="49" charset="0"/>
              </a:rPr>
              <a:t> smoking=rand(</a:t>
            </a:r>
            <a:r>
              <a:rPr lang="en-US" sz="800" dirty="0">
                <a:solidFill>
                  <a:srgbClr val="800080"/>
                </a:solidFill>
                <a:latin typeface="Lucida Console" panose="020B0609040504020204" pitchFamily="49" charset="0"/>
              </a:rPr>
              <a:t>"table"</a:t>
            </a:r>
            <a:r>
              <a:rPr lang="en-US" sz="800" dirty="0">
                <a:solidFill>
                  <a:srgbClr val="000000"/>
                </a:solidFill>
                <a:latin typeface="Lucida Console" panose="020B0609040504020204" pitchFamily="49" charset="0"/>
              </a:rPr>
              <a:t>,</a:t>
            </a:r>
            <a:r>
              <a:rPr lang="en-US" sz="800" b="1" dirty="0">
                <a:solidFill>
                  <a:srgbClr val="008080"/>
                </a:solidFill>
                <a:latin typeface="Lucida Console" panose="020B0609040504020204" pitchFamily="49" charset="0"/>
              </a:rPr>
              <a:t>.472</a:t>
            </a:r>
            <a:r>
              <a:rPr lang="en-US" sz="800" dirty="0">
                <a:solidFill>
                  <a:srgbClr val="000000"/>
                </a:solidFill>
                <a:latin typeface="Lucida Console" panose="020B0609040504020204" pitchFamily="49" charset="0"/>
              </a:rPr>
              <a:t>,</a:t>
            </a:r>
            <a:r>
              <a:rPr lang="en-US" sz="800" b="1" dirty="0">
                <a:solidFill>
                  <a:srgbClr val="008080"/>
                </a:solidFill>
                <a:latin typeface="Lucida Console" panose="020B0609040504020204" pitchFamily="49" charset="0"/>
              </a:rPr>
              <a:t>.123</a:t>
            </a:r>
            <a:r>
              <a:rPr lang="en-US" sz="800" dirty="0">
                <a:solidFill>
                  <a:srgbClr val="000000"/>
                </a:solidFill>
                <a:latin typeface="Lucida Console" panose="020B0609040504020204" pitchFamily="49" charset="0"/>
              </a:rPr>
              <a:t>)-</a:t>
            </a:r>
            <a:r>
              <a:rPr lang="en-US" sz="800" b="1" dirty="0">
                <a:solidFill>
                  <a:srgbClr val="008080"/>
                </a:solidFill>
                <a:latin typeface="Lucida Console" panose="020B0609040504020204" pitchFamily="49" charset="0"/>
              </a:rPr>
              <a:t>1</a:t>
            </a:r>
            <a:r>
              <a:rPr lang="en-US" sz="800" dirty="0">
                <a:solidFill>
                  <a:srgbClr val="000000"/>
                </a:solidFill>
                <a:latin typeface="Lucida Console" panose="020B0609040504020204" pitchFamily="49" charset="0"/>
              </a:rPr>
              <a:t>;</a:t>
            </a:r>
            <a:r>
              <a:rPr lang="en-US" sz="800" dirty="0">
                <a:solidFill>
                  <a:srgbClr val="008000"/>
                </a:solidFill>
                <a:latin typeface="Lucida Console" panose="020B0609040504020204" pitchFamily="49" charset="0"/>
              </a:rPr>
              <a:t>/*female*/</a:t>
            </a:r>
            <a:endParaRPr lang="en-US" sz="800" dirty="0">
              <a:solidFill>
                <a:srgbClr val="000000"/>
              </a:solidFill>
              <a:latin typeface="Lucida Console" panose="020B0609040504020204" pitchFamily="49" charset="0"/>
            </a:endParaRPr>
          </a:p>
          <a:p>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else</a:t>
            </a:r>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if</a:t>
            </a:r>
            <a:r>
              <a:rPr lang="en-US" sz="800" dirty="0">
                <a:solidFill>
                  <a:srgbClr val="000000"/>
                </a:solidFill>
                <a:latin typeface="Lucida Console" panose="020B0609040504020204" pitchFamily="49" charset="0"/>
              </a:rPr>
              <a:t> male and smoking=</a:t>
            </a:r>
            <a:r>
              <a:rPr lang="en-US" sz="800" b="1" dirty="0">
                <a:solidFill>
                  <a:srgbClr val="008080"/>
                </a:solidFill>
                <a:latin typeface="Lucida Console" panose="020B0609040504020204" pitchFamily="49" charset="0"/>
              </a:rPr>
              <a:t>.</a:t>
            </a:r>
            <a:r>
              <a:rPr lang="en-US" sz="800" dirty="0">
                <a:solidFill>
                  <a:srgbClr val="000000"/>
                </a:solidFill>
                <a:latin typeface="Lucida Console" panose="020B0609040504020204" pitchFamily="49" charset="0"/>
              </a:rPr>
              <a:t> </a:t>
            </a:r>
            <a:r>
              <a:rPr lang="en-US" sz="800" dirty="0">
                <a:solidFill>
                  <a:srgbClr val="0000FF"/>
                </a:solidFill>
                <a:latin typeface="Lucida Console" panose="020B0609040504020204" pitchFamily="49" charset="0"/>
              </a:rPr>
              <a:t>then</a:t>
            </a:r>
            <a:r>
              <a:rPr lang="en-US" sz="800" dirty="0">
                <a:solidFill>
                  <a:srgbClr val="000000"/>
                </a:solidFill>
                <a:latin typeface="Lucida Console" panose="020B0609040504020204" pitchFamily="49" charset="0"/>
              </a:rPr>
              <a:t> smoking=rand(</a:t>
            </a:r>
            <a:r>
              <a:rPr lang="en-US" sz="800" dirty="0">
                <a:solidFill>
                  <a:srgbClr val="800080"/>
                </a:solidFill>
                <a:latin typeface="Lucida Console" panose="020B0609040504020204" pitchFamily="49" charset="0"/>
              </a:rPr>
              <a:t>"table"</a:t>
            </a:r>
            <a:r>
              <a:rPr lang="en-US" sz="800" dirty="0">
                <a:solidFill>
                  <a:srgbClr val="000000"/>
                </a:solidFill>
                <a:latin typeface="Lucida Console" panose="020B0609040504020204" pitchFamily="49" charset="0"/>
              </a:rPr>
              <a:t>,</a:t>
            </a:r>
            <a:r>
              <a:rPr lang="en-US" sz="800" b="1" dirty="0">
                <a:solidFill>
                  <a:srgbClr val="008080"/>
                </a:solidFill>
                <a:latin typeface="Lucida Console" panose="020B0609040504020204" pitchFamily="49" charset="0"/>
              </a:rPr>
              <a:t>.236</a:t>
            </a:r>
            <a:r>
              <a:rPr lang="en-US" sz="800" dirty="0">
                <a:solidFill>
                  <a:srgbClr val="000000"/>
                </a:solidFill>
                <a:latin typeface="Lucida Console" panose="020B0609040504020204" pitchFamily="49" charset="0"/>
              </a:rPr>
              <a:t>,</a:t>
            </a:r>
            <a:r>
              <a:rPr lang="en-US" sz="800" b="1" dirty="0">
                <a:solidFill>
                  <a:srgbClr val="008080"/>
                </a:solidFill>
                <a:latin typeface="Lucida Console" panose="020B0609040504020204" pitchFamily="49" charset="0"/>
              </a:rPr>
              <a:t>.0627</a:t>
            </a:r>
            <a:r>
              <a:rPr lang="en-US" sz="800" dirty="0">
                <a:solidFill>
                  <a:srgbClr val="000000"/>
                </a:solidFill>
                <a:latin typeface="Lucida Console" panose="020B0609040504020204" pitchFamily="49" charset="0"/>
              </a:rPr>
              <a:t>)-</a:t>
            </a:r>
            <a:r>
              <a:rPr lang="en-US" sz="800" b="1" dirty="0">
                <a:solidFill>
                  <a:srgbClr val="008080"/>
                </a:solidFill>
                <a:latin typeface="Lucida Console" panose="020B0609040504020204" pitchFamily="49" charset="0"/>
              </a:rPr>
              <a:t>1</a:t>
            </a:r>
            <a:r>
              <a:rPr lang="en-US" sz="800" dirty="0">
                <a:solidFill>
                  <a:srgbClr val="000000"/>
                </a:solidFill>
                <a:latin typeface="Lucida Console" panose="020B0609040504020204" pitchFamily="49" charset="0"/>
              </a:rPr>
              <a:t>;</a:t>
            </a:r>
            <a:r>
              <a:rPr lang="en-US" sz="800" dirty="0">
                <a:solidFill>
                  <a:srgbClr val="008000"/>
                </a:solidFill>
                <a:latin typeface="Lucida Console" panose="020B0609040504020204" pitchFamily="49" charset="0"/>
              </a:rPr>
              <a:t>/*male*/</a:t>
            </a:r>
            <a:endParaRPr lang="en-US" sz="800" dirty="0">
              <a:solidFill>
                <a:srgbClr val="000000"/>
              </a:solidFill>
              <a:latin typeface="Lucida Console" panose="020B0609040504020204" pitchFamily="49" charset="0"/>
            </a:endParaRPr>
          </a:p>
          <a:p>
            <a:r>
              <a:rPr lang="en-US" sz="800" b="1" dirty="0">
                <a:solidFill>
                  <a:srgbClr val="000080"/>
                </a:solidFill>
                <a:latin typeface="Lucida Console" panose="020B0609040504020204" pitchFamily="49" charset="0"/>
              </a:rPr>
              <a:t>run</a:t>
            </a:r>
            <a:r>
              <a:rPr lang="en-US" sz="800" dirty="0">
                <a:solidFill>
                  <a:srgbClr val="000000"/>
                </a:solidFill>
                <a:latin typeface="Lucida Console" panose="020B0609040504020204" pitchFamily="49" charset="0"/>
              </a:rPr>
              <a:t>;</a:t>
            </a:r>
          </a:p>
        </p:txBody>
      </p:sp>
      <p:sp>
        <p:nvSpPr>
          <p:cNvPr id="3" name="Title 1">
            <a:extLst>
              <a:ext uri="{FF2B5EF4-FFF2-40B4-BE49-F238E27FC236}">
                <a16:creationId xmlns:a16="http://schemas.microsoft.com/office/drawing/2014/main" id="{9737295F-4DBD-4044-99FF-85C86F79A45A}"/>
              </a:ext>
            </a:extLst>
          </p:cNvPr>
          <p:cNvSpPr txBox="1">
            <a:spLocks/>
          </p:cNvSpPr>
          <p:nvPr/>
        </p:nvSpPr>
        <p:spPr>
          <a:xfrm>
            <a:off x="-1" y="0"/>
            <a:ext cx="11863953"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dirty="0"/>
              <a:t>Make sure this step is on the creation program.</a:t>
            </a:r>
          </a:p>
        </p:txBody>
      </p:sp>
      <p:sp>
        <p:nvSpPr>
          <p:cNvPr id="4" name="Slide Number Placeholder 3">
            <a:extLst>
              <a:ext uri="{FF2B5EF4-FFF2-40B4-BE49-F238E27FC236}">
                <a16:creationId xmlns:a16="http://schemas.microsoft.com/office/drawing/2014/main" id="{65931234-F575-489D-AE91-D71069B8EFB8}"/>
              </a:ext>
            </a:extLst>
          </p:cNvPr>
          <p:cNvSpPr>
            <a:spLocks noGrp="1"/>
          </p:cNvSpPr>
          <p:nvPr>
            <p:ph type="sldNum" sz="quarter" idx="12"/>
          </p:nvPr>
        </p:nvSpPr>
        <p:spPr/>
        <p:txBody>
          <a:bodyPr/>
          <a:lstStyle/>
          <a:p>
            <a:fld id="{A1731BE5-4A32-47AB-B9AD-CE4FD7485A4A}" type="slidenum">
              <a:rPr lang="en-US" smtClean="0"/>
              <a:t>31</a:t>
            </a:fld>
            <a:endParaRPr lang="en-US"/>
          </a:p>
        </p:txBody>
      </p:sp>
    </p:spTree>
    <p:extLst>
      <p:ext uri="{BB962C8B-B14F-4D97-AF65-F5344CB8AC3E}">
        <p14:creationId xmlns:p14="http://schemas.microsoft.com/office/powerpoint/2010/main" val="25179831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a:extLst>
              <a:ext uri="{FF2B5EF4-FFF2-40B4-BE49-F238E27FC236}">
                <a16:creationId xmlns:a16="http://schemas.microsoft.com/office/drawing/2014/main" id="{92DF54D1-88CB-4B7A-95BF-23A93FF02B70}"/>
              </a:ext>
            </a:extLst>
          </p:cNvPr>
          <p:cNvGraphicFramePr>
            <a:graphicFrameLocks noChangeAspect="1"/>
          </p:cNvGraphicFramePr>
          <p:nvPr>
            <p:extLst>
              <p:ext uri="{D42A27DB-BD31-4B8C-83A1-F6EECF244321}">
                <p14:modId xmlns:p14="http://schemas.microsoft.com/office/powerpoint/2010/main" val="3358713635"/>
              </p:ext>
            </p:extLst>
          </p:nvPr>
        </p:nvGraphicFramePr>
        <p:xfrm>
          <a:off x="152308" y="2409088"/>
          <a:ext cx="11654138" cy="1371600"/>
        </p:xfrm>
        <a:graphic>
          <a:graphicData uri="http://schemas.openxmlformats.org/presentationml/2006/ole">
            <mc:AlternateContent xmlns:mc="http://schemas.openxmlformats.org/markup-compatibility/2006">
              <mc:Choice xmlns:v="urn:schemas-microsoft-com:vml" Requires="v">
                <p:oleObj spid="_x0000_s3092" name="Equation" r:id="rId3" imgW="5829120" imgH="685800" progId="Equation.DSMT4">
                  <p:embed/>
                </p:oleObj>
              </mc:Choice>
              <mc:Fallback>
                <p:oleObj name="Equation" r:id="rId3" imgW="5829120" imgH="685800" progId="Equation.DSMT4">
                  <p:embed/>
                  <p:pic>
                    <p:nvPicPr>
                      <p:cNvPr id="4" name="Object 3"/>
                      <p:cNvPicPr/>
                      <p:nvPr/>
                    </p:nvPicPr>
                    <p:blipFill>
                      <a:blip r:embed="rId4"/>
                      <a:stretch>
                        <a:fillRect/>
                      </a:stretch>
                    </p:blipFill>
                    <p:spPr>
                      <a:xfrm>
                        <a:off x="152308" y="2409088"/>
                        <a:ext cx="11654138" cy="1371600"/>
                      </a:xfrm>
                      <a:prstGeom prst="rect">
                        <a:avLst/>
                      </a:prstGeom>
                    </p:spPr>
                  </p:pic>
                </p:oleObj>
              </mc:Fallback>
            </mc:AlternateContent>
          </a:graphicData>
        </a:graphic>
      </p:graphicFrame>
      <p:sp>
        <p:nvSpPr>
          <p:cNvPr id="3" name="Title 2">
            <a:extLst>
              <a:ext uri="{FF2B5EF4-FFF2-40B4-BE49-F238E27FC236}">
                <a16:creationId xmlns:a16="http://schemas.microsoft.com/office/drawing/2014/main" id="{E0CC74A4-8126-4A6B-9D60-881E45EF5A62}"/>
              </a:ext>
            </a:extLst>
          </p:cNvPr>
          <p:cNvSpPr>
            <a:spLocks noGrp="1"/>
          </p:cNvSpPr>
          <p:nvPr>
            <p:ph type="title"/>
          </p:nvPr>
        </p:nvSpPr>
        <p:spPr/>
        <p:txBody>
          <a:bodyPr/>
          <a:lstStyle/>
          <a:p>
            <a:r>
              <a:rPr lang="en-US" dirty="0"/>
              <a:t>How big a problem is missing data?</a:t>
            </a:r>
          </a:p>
        </p:txBody>
      </p:sp>
      <p:sp>
        <p:nvSpPr>
          <p:cNvPr id="4" name="Slide Number Placeholder 3">
            <a:extLst>
              <a:ext uri="{FF2B5EF4-FFF2-40B4-BE49-F238E27FC236}">
                <a16:creationId xmlns:a16="http://schemas.microsoft.com/office/drawing/2014/main" id="{1F2A6317-D00A-407B-BDEA-655952F0B38F}"/>
              </a:ext>
            </a:extLst>
          </p:cNvPr>
          <p:cNvSpPr>
            <a:spLocks noGrp="1"/>
          </p:cNvSpPr>
          <p:nvPr>
            <p:ph type="sldNum" sz="quarter" idx="12"/>
          </p:nvPr>
        </p:nvSpPr>
        <p:spPr/>
        <p:txBody>
          <a:bodyPr/>
          <a:lstStyle/>
          <a:p>
            <a:fld id="{A1731BE5-4A32-47AB-B9AD-CE4FD7485A4A}" type="slidenum">
              <a:rPr lang="en-US" smtClean="0"/>
              <a:t>4</a:t>
            </a:fld>
            <a:endParaRPr lang="en-US"/>
          </a:p>
        </p:txBody>
      </p:sp>
    </p:spTree>
    <p:extLst>
      <p:ext uri="{BB962C8B-B14F-4D97-AF65-F5344CB8AC3E}">
        <p14:creationId xmlns:p14="http://schemas.microsoft.com/office/powerpoint/2010/main" val="331492376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9C1BC68-A3EF-4B47-B670-039A450F2C7A}"/>
              </a:ext>
            </a:extLst>
          </p:cNvPr>
          <p:cNvSpPr/>
          <p:nvPr/>
        </p:nvSpPr>
        <p:spPr>
          <a:xfrm>
            <a:off x="756745" y="889844"/>
            <a:ext cx="10878207" cy="4524315"/>
          </a:xfrm>
          <a:prstGeom prst="rect">
            <a:avLst/>
          </a:prstGeom>
        </p:spPr>
        <p:txBody>
          <a:bodyPr wrap="square">
            <a:spAutoFit/>
          </a:bodyPr>
          <a:lstStyle/>
          <a:p>
            <a:r>
              <a:rPr lang="en-US" b="1" dirty="0">
                <a:solidFill>
                  <a:srgbClr val="000080"/>
                </a:solidFill>
                <a:latin typeface="Lucida Console" panose="020B0609040504020204" pitchFamily="49" charset="0"/>
              </a:rPr>
              <a:t>data</a:t>
            </a:r>
            <a:r>
              <a:rPr lang="en-US" dirty="0">
                <a:solidFill>
                  <a:srgbClr val="000000"/>
                </a:solidFill>
                <a:latin typeface="Lucida Console" panose="020B0609040504020204" pitchFamily="49" charset="0"/>
              </a:rPr>
              <a:t> expected;</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do</a:t>
            </a:r>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probmiss</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.005</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to</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.01</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by</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.001</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do</a:t>
            </a:r>
            <a:r>
              <a:rPr lang="en-US" dirty="0">
                <a:solidFill>
                  <a:srgbClr val="000000"/>
                </a:solidFill>
                <a:latin typeface="Lucida Console" panose="020B0609040504020204" pitchFamily="49" charset="0"/>
              </a:rPr>
              <a:t> n=</a:t>
            </a:r>
            <a:r>
              <a:rPr lang="en-US" b="1" dirty="0">
                <a:solidFill>
                  <a:srgbClr val="008080"/>
                </a:solidFill>
                <a:latin typeface="Lucida Console" panose="020B0609040504020204" pitchFamily="49" charset="0"/>
              </a:rPr>
              <a:t>10</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50</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100</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200</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exp</a:t>
            </a:r>
            <a:r>
              <a:rPr lang="en-US" dirty="0">
                <a:solidFill>
                  <a:srgbClr val="000000"/>
                </a:solidFill>
                <a:latin typeface="Lucida Console" panose="020B0609040504020204" pitchFamily="49" charset="0"/>
              </a:rPr>
              <a:t>=(</a:t>
            </a:r>
            <a:r>
              <a:rPr lang="en-US" b="1" dirty="0">
                <a:solidFill>
                  <a:srgbClr val="008080"/>
                </a:solidFill>
                <a:latin typeface="Lucida Console" panose="020B0609040504020204" pitchFamily="49" charset="0"/>
              </a:rPr>
              <a:t>1</a:t>
            </a:r>
            <a:r>
              <a:rPr lang="en-US" dirty="0">
                <a:solidFill>
                  <a:srgbClr val="000000"/>
                </a:solidFill>
                <a:latin typeface="Lucida Console" panose="020B0609040504020204" pitchFamily="49" charset="0"/>
              </a:rPr>
              <a:t>-probmiss)**n;</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output</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end</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end</a:t>
            </a:r>
            <a:r>
              <a:rPr lang="en-US" dirty="0">
                <a:solidFill>
                  <a:srgbClr val="000000"/>
                </a:solidFill>
                <a:latin typeface="Lucida Console" panose="020B0609040504020204" pitchFamily="49" charset="0"/>
              </a:rPr>
              <a:t>;</a:t>
            </a:r>
          </a:p>
          <a:p>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label</a:t>
            </a:r>
            <a:r>
              <a:rPr lang="en-US" dirty="0">
                <a:solidFill>
                  <a:srgbClr val="000000"/>
                </a:solidFill>
                <a:latin typeface="Lucida Console" panose="020B0609040504020204" pitchFamily="49" charset="0"/>
              </a:rPr>
              <a:t> n=</a:t>
            </a:r>
            <a:r>
              <a:rPr lang="en-US" dirty="0">
                <a:solidFill>
                  <a:srgbClr val="800080"/>
                </a:solidFill>
                <a:latin typeface="Lucida Console" panose="020B0609040504020204" pitchFamily="49" charset="0"/>
              </a:rPr>
              <a:t>"Number of Variables"</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probmiss</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"Probability of Missing"</a:t>
            </a:r>
            <a:endParaRPr lang="en-US" dirty="0">
              <a:solidFill>
                <a:srgbClr val="000000"/>
              </a:solidFill>
              <a:latin typeface="Lucida Console" panose="020B0609040504020204" pitchFamily="49" charset="0"/>
            </a:endParaRPr>
          </a:p>
          <a:p>
            <a:r>
              <a:rPr lang="en-US" dirty="0">
                <a:solidFill>
                  <a:srgbClr val="000000"/>
                </a:solidFill>
                <a:latin typeface="Lucida Console" panose="020B0609040504020204" pitchFamily="49" charset="0"/>
              </a:rPr>
              <a:t>			 </a:t>
            </a:r>
            <a:r>
              <a:rPr lang="en-US" dirty="0" err="1">
                <a:solidFill>
                  <a:srgbClr val="000000"/>
                </a:solidFill>
                <a:latin typeface="Lucida Console" panose="020B0609040504020204" pitchFamily="49" charset="0"/>
              </a:rPr>
              <a:t>exp</a:t>
            </a:r>
            <a:r>
              <a:rPr lang="en-US" dirty="0">
                <a:solidFill>
                  <a:srgbClr val="000000"/>
                </a:solidFill>
                <a:latin typeface="Lucida Console" panose="020B0609040504020204" pitchFamily="49" charset="0"/>
              </a:rPr>
              <a:t>=</a:t>
            </a:r>
            <a:r>
              <a:rPr lang="en-US" dirty="0">
                <a:solidFill>
                  <a:srgbClr val="800080"/>
                </a:solidFill>
                <a:latin typeface="Lucida Console" panose="020B0609040504020204" pitchFamily="49" charset="0"/>
              </a:rPr>
              <a:t>"Expected proportion, complete cases"</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r>
              <a:rPr lang="en-US" b="1" dirty="0">
                <a:solidFill>
                  <a:srgbClr val="000080"/>
                </a:solidFill>
                <a:latin typeface="Lucida Console" panose="020B0609040504020204" pitchFamily="49" charset="0"/>
              </a:rPr>
              <a:t>proc</a:t>
            </a:r>
            <a:r>
              <a:rPr lang="en-US" dirty="0">
                <a:solidFill>
                  <a:srgbClr val="000000"/>
                </a:solidFill>
                <a:latin typeface="Lucida Console" panose="020B0609040504020204" pitchFamily="49" charset="0"/>
              </a:rPr>
              <a:t> </a:t>
            </a:r>
            <a:r>
              <a:rPr lang="en-US" b="1" dirty="0" err="1">
                <a:solidFill>
                  <a:srgbClr val="000080"/>
                </a:solidFill>
                <a:latin typeface="Lucida Console" panose="020B0609040504020204" pitchFamily="49" charset="0"/>
              </a:rPr>
              <a:t>sgplot</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data</a:t>
            </a:r>
            <a:r>
              <a:rPr lang="en-US" dirty="0">
                <a:solidFill>
                  <a:srgbClr val="000000"/>
                </a:solidFill>
                <a:latin typeface="Lucida Console" panose="020B0609040504020204" pitchFamily="49" charset="0"/>
              </a:rPr>
              <a:t>=expected;</a:t>
            </a:r>
          </a:p>
          <a:p>
            <a:r>
              <a:rPr lang="en-US" dirty="0">
                <a:solidFill>
                  <a:srgbClr val="0000FF"/>
                </a:solidFill>
                <a:latin typeface="Lucida Console" panose="020B0609040504020204" pitchFamily="49" charset="0"/>
              </a:rPr>
              <a:t>series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x</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probmiss</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y</a:t>
            </a:r>
            <a:r>
              <a:rPr lang="en-US" dirty="0">
                <a:solidFill>
                  <a:srgbClr val="000000"/>
                </a:solidFill>
                <a:latin typeface="Lucida Console" panose="020B0609040504020204" pitchFamily="49" charset="0"/>
              </a:rPr>
              <a:t>=</a:t>
            </a:r>
            <a:r>
              <a:rPr lang="en-US" dirty="0" err="1">
                <a:solidFill>
                  <a:srgbClr val="000000"/>
                </a:solidFill>
                <a:latin typeface="Lucida Console" panose="020B0609040504020204" pitchFamily="49" charset="0"/>
              </a:rPr>
              <a:t>exp</a:t>
            </a:r>
            <a:r>
              <a:rPr lang="en-US" dirty="0">
                <a:solidFill>
                  <a:srgbClr val="000000"/>
                </a:solidFill>
                <a:latin typeface="Lucida Console" panose="020B0609040504020204" pitchFamily="49" charset="0"/>
              </a:rPr>
              <a:t>/</a:t>
            </a:r>
            <a:r>
              <a:rPr lang="en-US" dirty="0">
                <a:solidFill>
                  <a:srgbClr val="0000FF"/>
                </a:solidFill>
                <a:latin typeface="Lucida Console" panose="020B0609040504020204" pitchFamily="49" charset="0"/>
              </a:rPr>
              <a:t>group</a:t>
            </a:r>
            <a:r>
              <a:rPr lang="en-US" dirty="0">
                <a:solidFill>
                  <a:srgbClr val="000000"/>
                </a:solidFill>
                <a:latin typeface="Lucida Console" panose="020B0609040504020204" pitchFamily="49" charset="0"/>
              </a:rPr>
              <a:t>=n;</a:t>
            </a:r>
          </a:p>
          <a:p>
            <a:r>
              <a:rPr lang="en-US" dirty="0" err="1">
                <a:solidFill>
                  <a:srgbClr val="0000FF"/>
                </a:solidFill>
                <a:latin typeface="Lucida Console" panose="020B0609040504020204" pitchFamily="49" charset="0"/>
              </a:rPr>
              <a:t>refline</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.25</a:t>
            </a:r>
            <a:r>
              <a:rPr lang="en-US" dirty="0">
                <a:solidFill>
                  <a:srgbClr val="000000"/>
                </a:solidFill>
                <a:latin typeface="Lucida Console" panose="020B0609040504020204" pitchFamily="49" charset="0"/>
              </a:rPr>
              <a:t> </a:t>
            </a:r>
            <a:r>
              <a:rPr lang="en-US" b="1" dirty="0">
                <a:solidFill>
                  <a:srgbClr val="008080"/>
                </a:solidFill>
                <a:latin typeface="Lucida Console" panose="020B0609040504020204" pitchFamily="49" charset="0"/>
              </a:rPr>
              <a:t>.5</a:t>
            </a:r>
            <a:r>
              <a:rPr lang="en-US" dirty="0">
                <a:solidFill>
                  <a:srgbClr val="000000"/>
                </a:solidFill>
                <a:latin typeface="Lucida Console" panose="020B0609040504020204" pitchFamily="49" charset="0"/>
              </a:rPr>
              <a:t> /</a:t>
            </a:r>
            <a:r>
              <a:rPr lang="en-US" dirty="0">
                <a:solidFill>
                  <a:srgbClr val="0000FF"/>
                </a:solidFill>
                <a:latin typeface="Lucida Console" panose="020B0609040504020204" pitchFamily="49" charset="0"/>
              </a:rPr>
              <a:t>axis</a:t>
            </a:r>
            <a:r>
              <a:rPr lang="en-US" dirty="0">
                <a:solidFill>
                  <a:srgbClr val="000000"/>
                </a:solidFill>
                <a:latin typeface="Lucida Console" panose="020B0609040504020204" pitchFamily="49" charset="0"/>
              </a:rPr>
              <a:t>=y;</a:t>
            </a:r>
          </a:p>
          <a:p>
            <a:r>
              <a:rPr lang="en-US" b="1" dirty="0">
                <a:solidFill>
                  <a:srgbClr val="000080"/>
                </a:solidFill>
                <a:latin typeface="Lucida Console" panose="020B0609040504020204" pitchFamily="49" charset="0"/>
              </a:rPr>
              <a:t>run</a:t>
            </a:r>
            <a:r>
              <a:rPr lang="en-US" dirty="0">
                <a:solidFill>
                  <a:srgbClr val="000000"/>
                </a:solidFill>
                <a:latin typeface="Lucida Console" panose="020B0609040504020204" pitchFamily="49" charset="0"/>
              </a:rPr>
              <a:t>;</a:t>
            </a:r>
          </a:p>
          <a:p>
            <a:r>
              <a:rPr lang="en-US" dirty="0">
                <a:solidFill>
                  <a:srgbClr val="0000FF"/>
                </a:solidFill>
                <a:latin typeface="Lucida Console" panose="020B0609040504020204" pitchFamily="49" charset="0"/>
              </a:rPr>
              <a:t>title</a:t>
            </a:r>
            <a:r>
              <a:rPr lang="en-US" dirty="0">
                <a:solidFill>
                  <a:srgbClr val="000000"/>
                </a:solidFill>
                <a:latin typeface="Lucida Console" panose="020B0609040504020204" pitchFamily="49" charset="0"/>
              </a:rPr>
              <a:t>;</a:t>
            </a:r>
          </a:p>
        </p:txBody>
      </p:sp>
      <p:sp>
        <p:nvSpPr>
          <p:cNvPr id="3" name="Slide Number Placeholder 2">
            <a:extLst>
              <a:ext uri="{FF2B5EF4-FFF2-40B4-BE49-F238E27FC236}">
                <a16:creationId xmlns:a16="http://schemas.microsoft.com/office/drawing/2014/main" id="{AFC57FAC-7F56-47C2-995B-80BE6EB9100F}"/>
              </a:ext>
            </a:extLst>
          </p:cNvPr>
          <p:cNvSpPr>
            <a:spLocks noGrp="1"/>
          </p:cNvSpPr>
          <p:nvPr>
            <p:ph type="sldNum" sz="quarter" idx="12"/>
          </p:nvPr>
        </p:nvSpPr>
        <p:spPr/>
        <p:txBody>
          <a:bodyPr/>
          <a:lstStyle/>
          <a:p>
            <a:fld id="{A1731BE5-4A32-47AB-B9AD-CE4FD7485A4A}" type="slidenum">
              <a:rPr lang="en-US" smtClean="0"/>
              <a:t>5</a:t>
            </a:fld>
            <a:endParaRPr lang="en-US"/>
          </a:p>
        </p:txBody>
      </p:sp>
    </p:spTree>
    <p:extLst>
      <p:ext uri="{BB962C8B-B14F-4D97-AF65-F5344CB8AC3E}">
        <p14:creationId xmlns:p14="http://schemas.microsoft.com/office/powerpoint/2010/main" val="108430107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F3A008-D545-439D-9FA6-ECC0EFF8B7AB}"/>
              </a:ext>
            </a:extLst>
          </p:cNvPr>
          <p:cNvSpPr>
            <a:spLocks noGrp="1"/>
          </p:cNvSpPr>
          <p:nvPr>
            <p:ph type="title"/>
          </p:nvPr>
        </p:nvSpPr>
        <p:spPr>
          <a:xfrm>
            <a:off x="737461" y="2550386"/>
            <a:ext cx="10515600" cy="1325563"/>
          </a:xfrm>
        </p:spPr>
        <p:txBody>
          <a:bodyPr>
            <a:normAutofit fontScale="90000"/>
          </a:bodyPr>
          <a:lstStyle/>
          <a:p>
            <a:r>
              <a:rPr lang="en-US" dirty="0"/>
              <a:t>Portions</a:t>
            </a:r>
            <a:br>
              <a:rPr lang="en-US" dirty="0"/>
            </a:br>
            <a:r>
              <a:rPr lang="en-US" dirty="0"/>
              <a:t>Copyright © 2001 SAS Institute Inc., Cary, NC, USA. All Rights Reserved. Reproduced with permission of SAS Institute Inc., Cary, NC, USA. SAS Institute Inc. makes no warranties with respect to these materials and disclaims all liability therefor.</a:t>
            </a:r>
          </a:p>
        </p:txBody>
      </p:sp>
      <p:sp>
        <p:nvSpPr>
          <p:cNvPr id="3" name="Slide Number Placeholder 2">
            <a:extLst>
              <a:ext uri="{FF2B5EF4-FFF2-40B4-BE49-F238E27FC236}">
                <a16:creationId xmlns:a16="http://schemas.microsoft.com/office/drawing/2014/main" id="{AA366C45-A959-47A3-BB25-0555C4A9FED6}"/>
              </a:ext>
            </a:extLst>
          </p:cNvPr>
          <p:cNvSpPr>
            <a:spLocks noGrp="1"/>
          </p:cNvSpPr>
          <p:nvPr>
            <p:ph type="sldNum" sz="quarter" idx="12"/>
          </p:nvPr>
        </p:nvSpPr>
        <p:spPr/>
        <p:txBody>
          <a:bodyPr/>
          <a:lstStyle/>
          <a:p>
            <a:fld id="{A1731BE5-4A32-47AB-B9AD-CE4FD7485A4A}" type="slidenum">
              <a:rPr lang="en-US" smtClean="0"/>
              <a:t>6</a:t>
            </a:fld>
            <a:endParaRPr lang="en-US"/>
          </a:p>
        </p:txBody>
      </p:sp>
    </p:spTree>
    <p:extLst>
      <p:ext uri="{BB962C8B-B14F-4D97-AF65-F5344CB8AC3E}">
        <p14:creationId xmlns:p14="http://schemas.microsoft.com/office/powerpoint/2010/main" val="34302047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27BDB8-C410-41D3-ADA9-BFDFCDBD6433}"/>
              </a:ext>
            </a:extLst>
          </p:cNvPr>
          <p:cNvSpPr>
            <a:spLocks noGrp="1"/>
          </p:cNvSpPr>
          <p:nvPr>
            <p:ph type="title"/>
          </p:nvPr>
        </p:nvSpPr>
        <p:spPr>
          <a:xfrm>
            <a:off x="838200" y="2508558"/>
            <a:ext cx="10515600" cy="1325563"/>
          </a:xfrm>
        </p:spPr>
        <p:txBody>
          <a:bodyPr/>
          <a:lstStyle/>
          <a:p>
            <a:r>
              <a:rPr lang="en-US" dirty="0"/>
              <a:t>The problem with complete-case analysis is scoring new cases.</a:t>
            </a:r>
          </a:p>
        </p:txBody>
      </p:sp>
      <p:sp>
        <p:nvSpPr>
          <p:cNvPr id="3" name="Slide Number Placeholder 2">
            <a:extLst>
              <a:ext uri="{FF2B5EF4-FFF2-40B4-BE49-F238E27FC236}">
                <a16:creationId xmlns:a16="http://schemas.microsoft.com/office/drawing/2014/main" id="{61920B2F-C22E-4603-BF4E-F5E11E0CF386}"/>
              </a:ext>
            </a:extLst>
          </p:cNvPr>
          <p:cNvSpPr>
            <a:spLocks noGrp="1"/>
          </p:cNvSpPr>
          <p:nvPr>
            <p:ph type="sldNum" sz="quarter" idx="12"/>
          </p:nvPr>
        </p:nvSpPr>
        <p:spPr/>
        <p:txBody>
          <a:bodyPr/>
          <a:lstStyle/>
          <a:p>
            <a:fld id="{A1731BE5-4A32-47AB-B9AD-CE4FD7485A4A}" type="slidenum">
              <a:rPr lang="en-US" smtClean="0"/>
              <a:t>7</a:t>
            </a:fld>
            <a:endParaRPr lang="en-US"/>
          </a:p>
        </p:txBody>
      </p:sp>
    </p:spTree>
    <p:extLst>
      <p:ext uri="{BB962C8B-B14F-4D97-AF65-F5344CB8AC3E}">
        <p14:creationId xmlns:p14="http://schemas.microsoft.com/office/powerpoint/2010/main" val="9710278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838200" y="34925"/>
            <a:ext cx="10515600" cy="1325563"/>
          </a:xfrm>
        </p:spPr>
        <p:txBody>
          <a:bodyPr/>
          <a:lstStyle/>
          <a:p>
            <a:pPr eaLnBrk="1" hangingPunct="1"/>
            <a:r>
              <a:rPr lang="en-US" altLang="en-US" dirty="0"/>
              <a:t>New Missing Values – The problem of “</a:t>
            </a:r>
            <a:r>
              <a:rPr lang="en-US" altLang="en-US" dirty="0" err="1"/>
              <a:t>scoreability</a:t>
            </a:r>
            <a:r>
              <a:rPr lang="en-US" altLang="en-US" dirty="0"/>
              <a:t>”.</a:t>
            </a:r>
          </a:p>
        </p:txBody>
      </p:sp>
      <p:graphicFrame>
        <p:nvGraphicFramePr>
          <p:cNvPr id="1026" name="Object 3"/>
          <p:cNvGraphicFramePr>
            <a:graphicFrameLocks noChangeAspect="1"/>
          </p:cNvGraphicFramePr>
          <p:nvPr>
            <p:extLst>
              <p:ext uri="{D42A27DB-BD31-4B8C-83A1-F6EECF244321}">
                <p14:modId xmlns:p14="http://schemas.microsoft.com/office/powerpoint/2010/main" val="3223739394"/>
              </p:ext>
            </p:extLst>
          </p:nvPr>
        </p:nvGraphicFramePr>
        <p:xfrm>
          <a:off x="3263900" y="2155826"/>
          <a:ext cx="6032500" cy="536575"/>
        </p:xfrm>
        <a:graphic>
          <a:graphicData uri="http://schemas.openxmlformats.org/presentationml/2006/ole">
            <mc:AlternateContent xmlns:mc="http://schemas.openxmlformats.org/markup-compatibility/2006">
              <mc:Choice xmlns:v="urn:schemas-microsoft-com:vml" Requires="v">
                <p:oleObj spid="_x0000_s1113" name="Equation" r:id="rId3" imgW="2565360" imgH="228600" progId="Equation.3">
                  <p:embed/>
                </p:oleObj>
              </mc:Choice>
              <mc:Fallback>
                <p:oleObj name="Equation" r:id="rId3" imgW="2565360" imgH="228600" progId="Equation.3">
                  <p:embed/>
                  <p:pic>
                    <p:nvPicPr>
                      <p:cNvPr id="1026"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263900" y="2155826"/>
                        <a:ext cx="6032500" cy="5365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1" name="Text Box 4"/>
          <p:cNvSpPr txBox="1">
            <a:spLocks noChangeArrowheads="1"/>
          </p:cNvSpPr>
          <p:nvPr/>
        </p:nvSpPr>
        <p:spPr bwMode="auto">
          <a:xfrm>
            <a:off x="2089151" y="1600200"/>
            <a:ext cx="19462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t>Fitted Model:</a:t>
            </a:r>
          </a:p>
        </p:txBody>
      </p:sp>
      <p:sp>
        <p:nvSpPr>
          <p:cNvPr id="1032" name="Text Box 5"/>
          <p:cNvSpPr txBox="1">
            <a:spLocks noChangeArrowheads="1"/>
          </p:cNvSpPr>
          <p:nvPr/>
        </p:nvSpPr>
        <p:spPr bwMode="auto">
          <a:xfrm>
            <a:off x="2089150" y="3508375"/>
            <a:ext cx="1676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dirty="0">
                <a:solidFill>
                  <a:schemeClr val="tx2"/>
                </a:solidFill>
              </a:rPr>
              <a:t>New Case:</a:t>
            </a:r>
          </a:p>
        </p:txBody>
      </p:sp>
      <p:graphicFrame>
        <p:nvGraphicFramePr>
          <p:cNvPr id="1027" name="Object 6"/>
          <p:cNvGraphicFramePr>
            <a:graphicFrameLocks noChangeAspect="1"/>
          </p:cNvGraphicFramePr>
          <p:nvPr>
            <p:extLst>
              <p:ext uri="{D42A27DB-BD31-4B8C-83A1-F6EECF244321}">
                <p14:modId xmlns:p14="http://schemas.microsoft.com/office/powerpoint/2010/main" val="324283942"/>
              </p:ext>
            </p:extLst>
          </p:nvPr>
        </p:nvGraphicFramePr>
        <p:xfrm>
          <a:off x="4146551" y="3489326"/>
          <a:ext cx="3960813" cy="525463"/>
        </p:xfrm>
        <a:graphic>
          <a:graphicData uri="http://schemas.openxmlformats.org/presentationml/2006/ole">
            <mc:AlternateContent xmlns:mc="http://schemas.openxmlformats.org/markup-compatibility/2006">
              <mc:Choice xmlns:v="urn:schemas-microsoft-com:vml" Requires="v">
                <p:oleObj spid="_x0000_s1114" name="Equation" r:id="rId5" imgW="1726920" imgH="228600" progId="Equation.3">
                  <p:embed/>
                </p:oleObj>
              </mc:Choice>
              <mc:Fallback>
                <p:oleObj name="Equation" r:id="rId5" imgW="1726920" imgH="228600" progId="Equation.3">
                  <p:embed/>
                  <p:pic>
                    <p:nvPicPr>
                      <p:cNvPr id="1027" name="Object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146551" y="3489326"/>
                        <a:ext cx="3960813" cy="5254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1028" name="Object 7"/>
          <p:cNvGraphicFramePr>
            <a:graphicFrameLocks noChangeAspect="1"/>
          </p:cNvGraphicFramePr>
          <p:nvPr>
            <p:extLst>
              <p:ext uri="{D42A27DB-BD31-4B8C-83A1-F6EECF244321}">
                <p14:modId xmlns:p14="http://schemas.microsoft.com/office/powerpoint/2010/main" val="1862767246"/>
              </p:ext>
            </p:extLst>
          </p:nvPr>
        </p:nvGraphicFramePr>
        <p:xfrm>
          <a:off x="3278188" y="5151438"/>
          <a:ext cx="5243512" cy="512762"/>
        </p:xfrm>
        <a:graphic>
          <a:graphicData uri="http://schemas.openxmlformats.org/presentationml/2006/ole">
            <mc:AlternateContent xmlns:mc="http://schemas.openxmlformats.org/markup-compatibility/2006">
              <mc:Choice xmlns:v="urn:schemas-microsoft-com:vml" Requires="v">
                <p:oleObj spid="_x0000_s1115" name="Equation" r:id="rId7" imgW="2184120" imgH="215640" progId="Equation.3">
                  <p:embed/>
                </p:oleObj>
              </mc:Choice>
              <mc:Fallback>
                <p:oleObj name="Equation" r:id="rId7" imgW="2184120" imgH="215640" progId="Equation.3">
                  <p:embed/>
                  <p:pic>
                    <p:nvPicPr>
                      <p:cNvPr id="1028" name="Object 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278188" y="5151438"/>
                        <a:ext cx="5243512" cy="5127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3" name="Text Box 8"/>
          <p:cNvSpPr txBox="1">
            <a:spLocks noChangeArrowheads="1"/>
          </p:cNvSpPr>
          <p:nvPr/>
        </p:nvSpPr>
        <p:spPr bwMode="auto">
          <a:xfrm>
            <a:off x="2089151" y="4605338"/>
            <a:ext cx="24225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sz="2400">
                <a:solidFill>
                  <a:schemeClr val="tx1"/>
                </a:solidFill>
                <a:latin typeface="Arial" panose="020B0604020202020204" pitchFamily="34" charset="0"/>
              </a:defRPr>
            </a:lvl1pPr>
            <a:lvl2pPr marL="742950" indent="-285750" eaLnBrk="0" hangingPunct="0">
              <a:defRPr sz="2400">
                <a:solidFill>
                  <a:schemeClr val="tx1"/>
                </a:solidFill>
                <a:latin typeface="Arial" panose="020B0604020202020204" pitchFamily="34" charset="0"/>
              </a:defRPr>
            </a:lvl2pPr>
            <a:lvl3pPr marL="1143000" indent="-228600" eaLnBrk="0" hangingPunct="0">
              <a:defRPr sz="2400">
                <a:solidFill>
                  <a:schemeClr val="tx1"/>
                </a:solidFill>
                <a:latin typeface="Arial" panose="020B0604020202020204" pitchFamily="34" charset="0"/>
              </a:defRPr>
            </a:lvl3pPr>
            <a:lvl4pPr marL="1600200" indent="-228600" eaLnBrk="0" hangingPunct="0">
              <a:defRPr sz="2400">
                <a:solidFill>
                  <a:schemeClr val="tx1"/>
                </a:solidFill>
                <a:latin typeface="Arial" panose="020B0604020202020204" pitchFamily="34" charset="0"/>
              </a:defRPr>
            </a:lvl4pPr>
            <a:lvl5pPr marL="2057400" indent="-228600" eaLnBrk="0" hangingPunct="0">
              <a:defRPr sz="2400">
                <a:solidFill>
                  <a:schemeClr val="tx1"/>
                </a:solidFill>
                <a:latin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Arial" panose="020B0604020202020204" pitchFamily="34" charset="0"/>
              </a:defRPr>
            </a:lvl9pPr>
          </a:lstStyle>
          <a:p>
            <a:r>
              <a:rPr lang="en-US" altLang="en-US"/>
              <a:t>Predicted Value:</a:t>
            </a:r>
          </a:p>
        </p:txBody>
      </p:sp>
      <p:sp>
        <p:nvSpPr>
          <p:cNvPr id="1034" name="Freeform 9"/>
          <p:cNvSpPr>
            <a:spLocks/>
          </p:cNvSpPr>
          <p:nvPr/>
        </p:nvSpPr>
        <p:spPr bwMode="auto">
          <a:xfrm>
            <a:off x="6965950" y="3987800"/>
            <a:ext cx="609600" cy="1143000"/>
          </a:xfrm>
          <a:custGeom>
            <a:avLst/>
            <a:gdLst>
              <a:gd name="T0" fmla="*/ 2147483647 w 376"/>
              <a:gd name="T1" fmla="*/ 0 h 768"/>
              <a:gd name="T2" fmla="*/ 2147483647 w 376"/>
              <a:gd name="T3" fmla="*/ 2147483647 h 768"/>
              <a:gd name="T4" fmla="*/ 2147483647 w 376"/>
              <a:gd name="T5" fmla="*/ 2147483647 h 768"/>
              <a:gd name="T6" fmla="*/ 2147483647 w 376"/>
              <a:gd name="T7" fmla="*/ 2147483647 h 768"/>
              <a:gd name="T8" fmla="*/ 0 60000 65536"/>
              <a:gd name="T9" fmla="*/ 0 60000 65536"/>
              <a:gd name="T10" fmla="*/ 0 60000 65536"/>
              <a:gd name="T11" fmla="*/ 0 60000 65536"/>
              <a:gd name="T12" fmla="*/ 0 w 376"/>
              <a:gd name="T13" fmla="*/ 0 h 768"/>
              <a:gd name="T14" fmla="*/ 376 w 376"/>
              <a:gd name="T15" fmla="*/ 768 h 768"/>
            </a:gdLst>
            <a:ahLst/>
            <a:cxnLst>
              <a:cxn ang="T8">
                <a:pos x="T0" y="T1"/>
              </a:cxn>
              <a:cxn ang="T9">
                <a:pos x="T2" y="T3"/>
              </a:cxn>
              <a:cxn ang="T10">
                <a:pos x="T4" y="T5"/>
              </a:cxn>
              <a:cxn ang="T11">
                <a:pos x="T6" y="T7"/>
              </a:cxn>
            </a:cxnLst>
            <a:rect l="T12" t="T13" r="T14" b="T15"/>
            <a:pathLst>
              <a:path w="376" h="768">
                <a:moveTo>
                  <a:pt x="40" y="0"/>
                </a:moveTo>
                <a:cubicBezTo>
                  <a:pt x="20" y="112"/>
                  <a:pt x="0" y="224"/>
                  <a:pt x="40" y="288"/>
                </a:cubicBezTo>
                <a:cubicBezTo>
                  <a:pt x="80" y="352"/>
                  <a:pt x="224" y="304"/>
                  <a:pt x="280" y="384"/>
                </a:cubicBezTo>
                <a:cubicBezTo>
                  <a:pt x="336" y="464"/>
                  <a:pt x="356" y="616"/>
                  <a:pt x="376" y="768"/>
                </a:cubicBezTo>
              </a:path>
            </a:pathLst>
          </a:custGeom>
          <a:noFill/>
          <a:ln w="12700" cmpd="sng">
            <a:solidFill>
              <a:srgbClr val="CC0000"/>
            </a:solidFill>
            <a:round/>
            <a:headEnd/>
            <a:tailEnd type="triangle"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Slide Number Placeholder 1">
            <a:extLst>
              <a:ext uri="{FF2B5EF4-FFF2-40B4-BE49-F238E27FC236}">
                <a16:creationId xmlns:a16="http://schemas.microsoft.com/office/drawing/2014/main" id="{34D55BCB-1878-4D4A-9793-3539BE63D383}"/>
              </a:ext>
            </a:extLst>
          </p:cNvPr>
          <p:cNvSpPr>
            <a:spLocks noGrp="1"/>
          </p:cNvSpPr>
          <p:nvPr>
            <p:ph type="sldNum" sz="quarter" idx="12"/>
          </p:nvPr>
        </p:nvSpPr>
        <p:spPr/>
        <p:txBody>
          <a:bodyPr/>
          <a:lstStyle/>
          <a:p>
            <a:fld id="{A1731BE5-4A32-47AB-B9AD-CE4FD7485A4A}" type="slidenum">
              <a:rPr lang="en-US" smtClean="0"/>
              <a:t>8</a:t>
            </a:fld>
            <a:endParaRPr lang="en-US"/>
          </a:p>
        </p:txBody>
      </p:sp>
    </p:spTree>
    <p:extLst>
      <p:ext uri="{BB962C8B-B14F-4D97-AF65-F5344CB8AC3E}">
        <p14:creationId xmlns:p14="http://schemas.microsoft.com/office/powerpoint/2010/main" val="1560972905"/>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63421-96C4-4E7B-96D8-30FC2C966543}"/>
              </a:ext>
            </a:extLst>
          </p:cNvPr>
          <p:cNvSpPr>
            <a:spLocks noGrp="1"/>
          </p:cNvSpPr>
          <p:nvPr>
            <p:ph type="title"/>
          </p:nvPr>
        </p:nvSpPr>
        <p:spPr>
          <a:xfrm>
            <a:off x="2460522" y="0"/>
            <a:ext cx="6594987" cy="1325563"/>
          </a:xfrm>
        </p:spPr>
        <p:txBody>
          <a:bodyPr/>
          <a:lstStyle/>
          <a:p>
            <a:r>
              <a:rPr lang="en-US" dirty="0"/>
              <a:t>Imputation -- possibilities</a:t>
            </a:r>
          </a:p>
        </p:txBody>
      </p:sp>
      <p:sp>
        <p:nvSpPr>
          <p:cNvPr id="3" name="TextBox 2">
            <a:extLst>
              <a:ext uri="{FF2B5EF4-FFF2-40B4-BE49-F238E27FC236}">
                <a16:creationId xmlns:a16="http://schemas.microsoft.com/office/drawing/2014/main" id="{E452476B-1B4B-400D-BE7A-3DC2DE994893}"/>
              </a:ext>
            </a:extLst>
          </p:cNvPr>
          <p:cNvSpPr txBox="1"/>
          <p:nvPr/>
        </p:nvSpPr>
        <p:spPr>
          <a:xfrm>
            <a:off x="1208868" y="1495586"/>
            <a:ext cx="4478149" cy="523220"/>
          </a:xfrm>
          <a:prstGeom prst="rect">
            <a:avLst/>
          </a:prstGeom>
          <a:noFill/>
        </p:spPr>
        <p:txBody>
          <a:bodyPr wrap="none" rtlCol="0">
            <a:spAutoFit/>
          </a:bodyPr>
          <a:lstStyle/>
          <a:p>
            <a:r>
              <a:rPr lang="en-US" sz="2800" dirty="0"/>
              <a:t>Mean or Median Substitution</a:t>
            </a:r>
          </a:p>
        </p:txBody>
      </p:sp>
      <p:sp>
        <p:nvSpPr>
          <p:cNvPr id="4" name="TextBox 3">
            <a:extLst>
              <a:ext uri="{FF2B5EF4-FFF2-40B4-BE49-F238E27FC236}">
                <a16:creationId xmlns:a16="http://schemas.microsoft.com/office/drawing/2014/main" id="{890E3074-6EFC-42A8-A779-2479A24C868F}"/>
              </a:ext>
            </a:extLst>
          </p:cNvPr>
          <p:cNvSpPr txBox="1"/>
          <p:nvPr/>
        </p:nvSpPr>
        <p:spPr>
          <a:xfrm>
            <a:off x="1208868" y="2184648"/>
            <a:ext cx="6502614" cy="1384995"/>
          </a:xfrm>
          <a:prstGeom prst="rect">
            <a:avLst/>
          </a:prstGeom>
          <a:noFill/>
        </p:spPr>
        <p:txBody>
          <a:bodyPr wrap="none" rtlCol="0">
            <a:spAutoFit/>
          </a:bodyPr>
          <a:lstStyle/>
          <a:p>
            <a:r>
              <a:rPr lang="en-US" sz="2800" dirty="0"/>
              <a:t>Mean or Median Substitution – Stratified</a:t>
            </a:r>
          </a:p>
          <a:p>
            <a:r>
              <a:rPr lang="en-US" sz="2800" dirty="0"/>
              <a:t>	Natural groups </a:t>
            </a:r>
          </a:p>
          <a:p>
            <a:r>
              <a:rPr lang="en-US" sz="2800" dirty="0"/>
              <a:t>	Statistically Formed Groups (clusters)</a:t>
            </a:r>
          </a:p>
        </p:txBody>
      </p:sp>
      <p:sp>
        <p:nvSpPr>
          <p:cNvPr id="5" name="TextBox 4">
            <a:extLst>
              <a:ext uri="{FF2B5EF4-FFF2-40B4-BE49-F238E27FC236}">
                <a16:creationId xmlns:a16="http://schemas.microsoft.com/office/drawing/2014/main" id="{D8DE4EAA-54C2-46DB-9AE8-916FD9294F3C}"/>
              </a:ext>
            </a:extLst>
          </p:cNvPr>
          <p:cNvSpPr txBox="1"/>
          <p:nvPr/>
        </p:nvSpPr>
        <p:spPr>
          <a:xfrm>
            <a:off x="1146875" y="4021810"/>
            <a:ext cx="1760610" cy="523220"/>
          </a:xfrm>
          <a:prstGeom prst="rect">
            <a:avLst/>
          </a:prstGeom>
          <a:noFill/>
        </p:spPr>
        <p:txBody>
          <a:bodyPr wrap="none" rtlCol="0">
            <a:spAutoFit/>
          </a:bodyPr>
          <a:lstStyle/>
          <a:p>
            <a:r>
              <a:rPr lang="en-US" sz="2800" dirty="0"/>
              <a:t>Regression</a:t>
            </a:r>
          </a:p>
        </p:txBody>
      </p:sp>
      <p:sp>
        <p:nvSpPr>
          <p:cNvPr id="6" name="TextBox 5">
            <a:extLst>
              <a:ext uri="{FF2B5EF4-FFF2-40B4-BE49-F238E27FC236}">
                <a16:creationId xmlns:a16="http://schemas.microsoft.com/office/drawing/2014/main" id="{6719806F-5F5E-4227-A9A0-D09A6A56F5B0}"/>
              </a:ext>
            </a:extLst>
          </p:cNvPr>
          <p:cNvSpPr txBox="1"/>
          <p:nvPr/>
        </p:nvSpPr>
        <p:spPr>
          <a:xfrm>
            <a:off x="1146875" y="4997197"/>
            <a:ext cx="4700326" cy="523220"/>
          </a:xfrm>
          <a:prstGeom prst="rect">
            <a:avLst/>
          </a:prstGeom>
          <a:noFill/>
        </p:spPr>
        <p:txBody>
          <a:bodyPr wrap="none" rtlCol="0">
            <a:spAutoFit/>
          </a:bodyPr>
          <a:lstStyle/>
          <a:p>
            <a:r>
              <a:rPr lang="en-US" sz="2800" dirty="0"/>
              <a:t>Multiple Imputation (PROC MI)</a:t>
            </a:r>
          </a:p>
        </p:txBody>
      </p:sp>
      <p:sp>
        <p:nvSpPr>
          <p:cNvPr id="7" name="Slide Number Placeholder 6">
            <a:extLst>
              <a:ext uri="{FF2B5EF4-FFF2-40B4-BE49-F238E27FC236}">
                <a16:creationId xmlns:a16="http://schemas.microsoft.com/office/drawing/2014/main" id="{D3C73CEA-3736-46B4-892C-8A0063A1BD4D}"/>
              </a:ext>
            </a:extLst>
          </p:cNvPr>
          <p:cNvSpPr>
            <a:spLocks noGrp="1"/>
          </p:cNvSpPr>
          <p:nvPr>
            <p:ph type="sldNum" sz="quarter" idx="12"/>
          </p:nvPr>
        </p:nvSpPr>
        <p:spPr/>
        <p:txBody>
          <a:bodyPr/>
          <a:lstStyle/>
          <a:p>
            <a:fld id="{A1731BE5-4A32-47AB-B9AD-CE4FD7485A4A}" type="slidenum">
              <a:rPr lang="en-US" smtClean="0"/>
              <a:t>9</a:t>
            </a:fld>
            <a:endParaRPr lang="en-US"/>
          </a:p>
        </p:txBody>
      </p:sp>
    </p:spTree>
    <p:extLst>
      <p:ext uri="{BB962C8B-B14F-4D97-AF65-F5344CB8AC3E}">
        <p14:creationId xmlns:p14="http://schemas.microsoft.com/office/powerpoint/2010/main" val="19033981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770</TotalTime>
  <Words>689</Words>
  <Application>Microsoft Office PowerPoint</Application>
  <PresentationFormat>Widescreen</PresentationFormat>
  <Paragraphs>353</Paragraphs>
  <Slides>31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31</vt:i4>
      </vt:variant>
    </vt:vector>
  </HeadingPairs>
  <TitlesOfParts>
    <vt:vector size="38" baseType="lpstr">
      <vt:lpstr>Arial</vt:lpstr>
      <vt:lpstr>Calibri</vt:lpstr>
      <vt:lpstr>Calibri Light</vt:lpstr>
      <vt:lpstr>Lucida Console</vt:lpstr>
      <vt:lpstr>Times New Roman</vt:lpstr>
      <vt:lpstr>Office Theme</vt:lpstr>
      <vt:lpstr>Equation</vt:lpstr>
      <vt:lpstr>Preprocessing, Part 2</vt:lpstr>
      <vt:lpstr>Missing Data</vt:lpstr>
      <vt:lpstr>PowerPoint Presentation</vt:lpstr>
      <vt:lpstr>How big a problem is missing data?</vt:lpstr>
      <vt:lpstr>PowerPoint Presentation</vt:lpstr>
      <vt:lpstr>Portions Copyright © 2001 SAS Institute Inc., Cary, NC, USA. All Rights Reserved. Reproduced with permission of SAS Institute Inc., Cary, NC, USA. SAS Institute Inc. makes no warranties with respect to these materials and disclaims all liability therefor.</vt:lpstr>
      <vt:lpstr>The problem with complete-case analysis is scoring new cases.</vt:lpstr>
      <vt:lpstr>New Missing Values – The problem of “scoreability”.</vt:lpstr>
      <vt:lpstr>Imputation -- possibilities</vt:lpstr>
      <vt:lpstr>A simple strategy for continuous predictors.</vt:lpstr>
      <vt:lpstr>Some caveats</vt:lpstr>
      <vt:lpstr>PowerPoint Presentation</vt:lpstr>
      <vt:lpstr>A simple strategy for categorical predictors.</vt:lpstr>
      <vt:lpstr>Some notes (from a SAS document on predictive modeling)</vt:lpstr>
      <vt:lpstr>Missing values in chd2018_a</vt:lpstr>
      <vt:lpstr>PowerPoint Presentation</vt:lpstr>
      <vt:lpstr>PowerPoint Presentation</vt:lpstr>
      <vt:lpstr>PowerPoint Presentation</vt:lpstr>
      <vt:lpstr>Subscapular skinfolds?</vt:lpstr>
      <vt:lpstr>Add subscapular skinfold to the drop list and re-run.</vt:lpstr>
      <vt:lpstr>PowerPoint Presentation</vt:lpstr>
      <vt:lpstr>PowerPoint Presentation</vt:lpstr>
      <vt:lpstr>PowerPoint Presentation</vt:lpstr>
      <vt:lpstr>Add missing indicators for chol and hematocrit.</vt:lpstr>
      <vt:lpstr>Median Imputation by Gender</vt:lpstr>
      <vt:lpstr>Make sure these steps are on the creation program.</vt:lpstr>
      <vt:lpstr>A closer look at smoking</vt:lpstr>
      <vt:lpstr>Missing smoking by gender.</vt:lpstr>
      <vt:lpstr>PowerPoint Presentation</vt:lpstr>
      <vt:lpstr>Randomly assign smoking status when missing.</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Missing Data</dc:title>
  <dc:creator>Dan McGee</dc:creator>
  <cp:lastModifiedBy>Dan McGee</cp:lastModifiedBy>
  <cp:revision>49</cp:revision>
  <dcterms:created xsi:type="dcterms:W3CDTF">2016-11-11T13:07:48Z</dcterms:created>
  <dcterms:modified xsi:type="dcterms:W3CDTF">2018-04-30T13:50:16Z</dcterms:modified>
</cp:coreProperties>
</file>