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21" d="100"/>
          <a:sy n="121" d="100"/>
        </p:scale>
        <p:origin x="108" y="27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C08CA-1B03-4651-8077-E71179CB685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092ED9D-CEE7-40DE-BCBA-34FFB3AE0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4776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EE516C-1FF7-4BFD-8F06-4CB8E6BBD2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456A9C-9415-4FAF-99A3-E252B98F361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F53939-75B4-41B6-9A72-4727970B0C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5B02B90-9B86-4440-A019-C0938D864E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B112BF-DD68-4E7E-BF6A-48F32DC4F5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391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3DAE366-AF2D-4D2C-8DCB-A262B4600A6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15950CB-9471-4ADB-A600-2E79252C996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4CE5D9-1B4F-48C9-A256-7D2E8E8A67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075D48-65A4-4322-A5F3-65C166295E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8D087B-295C-4708-AB61-6C219CB821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1517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D64548-40AF-4C61-B925-78C0F7B4F7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89A037-D116-46C3-A599-B19A28519A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B134CB2-F403-4419-B308-5E3720992E2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3370C4E-1D0C-4AFD-AB69-6A08E435E2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B3EB27-BBF5-43D2-BE96-543342F768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5033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394878-7A5F-4BEF-B3DC-C3B7AFE20A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6D6294-6661-471A-866B-DA5B0CE736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E14BAEC-D12A-49B3-842B-859A4CB0F4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16C190-3E17-4965-9153-57648101D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8AAA04-6100-4FC0-A7BA-136486C240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80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274130-6A03-4CBE-8118-D3974846F9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D36902-BA1D-4F46-B508-195A191957E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096B63-1A3A-428F-86A7-BFC66FD597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C3F9805-FBE7-4488-A47D-34C5A25724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26363D-3297-49DF-B32E-0306CE1F74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AD578B-0312-4E8E-8316-1587C287D0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0250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E41CA-A7EA-4412-9938-2AE7CCD78E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7B2CD-2796-4BC8-A4C1-4FAE74E457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BC4B6-23B0-4E0F-9293-A5B469F04BE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7B995BB-B852-4547-ACFC-F0D13D2FF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548606-CCC5-4269-BC20-F9A72E1C65A9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708153-CB15-409C-9FD9-B386DD635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E18AF49-3592-402F-AD5D-CC17DD55CA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237E648-9733-45AC-A0F8-8C33E76FC0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876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F314F-F5F2-409E-8EB7-85959B1A01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1"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D0BA683-8A9B-4910-BDD6-24191A9861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58602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D950317-80AA-43BA-83FE-F016F59B4E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B50EE62-5785-4089-8229-447485311A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BE0C7F7-95D1-4C5B-AFEB-CC30455BAD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1300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F5302E-BFB6-4EAE-A82E-C0CF7A675F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D2D85E-1354-4322-8A22-14666CCA8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845AFB2-60AF-406C-A9D1-8A4E4ACC092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17F73B6-377D-4BA4-84CA-73A7D41EA3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7215E33-F2F9-4953-8788-1215769BC2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32749F-0CE5-4E12-BA7B-C02EBBA6EF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257919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A2D8FC-573F-4258-AA63-1EB11A255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00C5E7-5C60-44B6-990C-E31D6B22D0F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76E3C72-BC5B-4CC3-A5A5-7C862EEB36D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DFEDBF7-EF3B-4D60-891D-E536F40F659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471E82-AE5C-4F20-8674-19DF290BF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D076138-8AFB-405C-9777-053F70D469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78467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D80F67F-F879-4057-B9B5-9C4AE67C54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32E28C5-8D71-48E7-83CE-1FA8CFC776F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97ABB4-0571-4C73-A12A-CCFFC863374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C98C32-2EE6-465F-95FB-58B7BCE403D5}" type="datetimeFigureOut">
              <a:rPr lang="en-US" smtClean="0"/>
              <a:t>4/30/2018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C0F3BA-6883-4B89-8CBD-1349711C44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724904-C5A5-4DBB-A3FC-1C8DCEEDD3C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90D70E-4559-4B83-B660-44E1659398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3723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E1A0CF6F-60DC-4AFB-B220-DB5608761F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7558" y="2766218"/>
            <a:ext cx="11256580" cy="1325563"/>
          </a:xfrm>
        </p:spPr>
        <p:txBody>
          <a:bodyPr/>
          <a:lstStyle/>
          <a:p>
            <a:r>
              <a:rPr lang="en-US" dirty="0"/>
              <a:t>Separation, complete and quasi-complete</a:t>
            </a:r>
          </a:p>
        </p:txBody>
      </p:sp>
    </p:spTree>
    <p:extLst>
      <p:ext uri="{BB962C8B-B14F-4D97-AF65-F5344CB8AC3E}">
        <p14:creationId xmlns:p14="http://schemas.microsoft.com/office/powerpoint/2010/main" val="25968908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47BF8C1-20C0-41A6-A86E-7822CB9C7621}"/>
              </a:ext>
            </a:extLst>
          </p:cNvPr>
          <p:cNvSpPr/>
          <p:nvPr/>
        </p:nvSpPr>
        <p:spPr>
          <a:xfrm>
            <a:off x="496613" y="1522724"/>
            <a:ext cx="10531365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pl-PL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do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x=</a:t>
            </a:r>
            <a:r>
              <a:rPr lang="pl-PL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to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pl-PL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50</a:t>
            </a:r>
            <a:r>
              <a:rPr lang="pl-PL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if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x le 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25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then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y=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0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else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y=</a:t>
            </a:r>
            <a:r>
              <a:rPr lang="en-US" sz="2400" b="1" dirty="0">
                <a:solidFill>
                  <a:srgbClr val="008080"/>
                </a:solidFill>
                <a:latin typeface="Lucida Console" panose="020B0609040504020204" pitchFamily="49" charset="0"/>
              </a:rPr>
              <a:t>1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output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	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end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sgplot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s-ES" sz="24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scatter</a:t>
            </a:r>
            <a:r>
              <a:rPr lang="es-E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s-E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x</a:t>
            </a:r>
            <a:r>
              <a:rPr lang="es-E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=x </a:t>
            </a:r>
            <a:r>
              <a:rPr lang="es-E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y</a:t>
            </a:r>
            <a:r>
              <a:rPr lang="es-E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=y;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endParaRPr lang="en-US" sz="2400" dirty="0">
              <a:solidFill>
                <a:srgbClr val="000000"/>
              </a:solidFill>
              <a:latin typeface="Lucida Console" panose="020B0609040504020204" pitchFamily="49" charset="0"/>
            </a:endParaRP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400" dirty="0" err="1">
                <a:solidFill>
                  <a:srgbClr val="000000"/>
                </a:solidFill>
                <a:latin typeface="Lucida Console" panose="020B0609040504020204" pitchFamily="49" charset="0"/>
              </a:rPr>
              <a:t>tmp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descending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4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 y=x;</a:t>
            </a:r>
          </a:p>
          <a:p>
            <a:r>
              <a:rPr lang="en-US" sz="24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400" dirty="0">
                <a:solidFill>
                  <a:srgbClr val="000000"/>
                </a:solidFill>
                <a:latin typeface="Lucida Console" panose="020B0609040504020204" pitchFamily="49" charset="0"/>
              </a:rPr>
              <a:t>;	</a:t>
            </a:r>
            <a:endParaRPr lang="en-US" sz="2400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AB51FFEC-AB28-4D5B-AB29-6A589E582E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99691" y="0"/>
            <a:ext cx="5925207" cy="1325563"/>
          </a:xfrm>
        </p:spPr>
        <p:txBody>
          <a:bodyPr/>
          <a:lstStyle/>
          <a:p>
            <a:r>
              <a:rPr lang="en-US" dirty="0"/>
              <a:t>Complete Separation</a:t>
            </a:r>
          </a:p>
        </p:txBody>
      </p:sp>
    </p:spTree>
    <p:extLst>
      <p:ext uri="{BB962C8B-B14F-4D97-AF65-F5344CB8AC3E}">
        <p14:creationId xmlns:p14="http://schemas.microsoft.com/office/powerpoint/2010/main" val="2200308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altLang="en-US"/>
              <a:t>Quasi-Complete Separation</a:t>
            </a:r>
          </a:p>
        </p:txBody>
      </p:sp>
      <p:grpSp>
        <p:nvGrpSpPr>
          <p:cNvPr id="28676" name="Group 25"/>
          <p:cNvGrpSpPr>
            <a:grpSpLocks/>
          </p:cNvGrpSpPr>
          <p:nvPr/>
        </p:nvGrpSpPr>
        <p:grpSpPr bwMode="auto">
          <a:xfrm>
            <a:off x="3690939" y="2057400"/>
            <a:ext cx="4865687" cy="2971800"/>
            <a:chOff x="1365" y="1296"/>
            <a:chExt cx="3065" cy="1872"/>
          </a:xfrm>
        </p:grpSpPr>
        <p:sp>
          <p:nvSpPr>
            <p:cNvPr id="28677" name="AutoShape 3"/>
            <p:cNvSpPr>
              <a:spLocks noChangeArrowheads="1"/>
            </p:cNvSpPr>
            <p:nvPr/>
          </p:nvSpPr>
          <p:spPr bwMode="auto">
            <a:xfrm>
              <a:off x="1677" y="1632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28</a:t>
              </a:r>
            </a:p>
          </p:txBody>
        </p:sp>
        <p:sp>
          <p:nvSpPr>
            <p:cNvPr id="28678" name="AutoShape 4"/>
            <p:cNvSpPr>
              <a:spLocks noChangeArrowheads="1"/>
            </p:cNvSpPr>
            <p:nvPr/>
          </p:nvSpPr>
          <p:spPr bwMode="auto">
            <a:xfrm>
              <a:off x="1677" y="201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16</a:t>
              </a:r>
            </a:p>
          </p:txBody>
        </p:sp>
        <p:sp>
          <p:nvSpPr>
            <p:cNvPr id="28679" name="AutoShape 5"/>
            <p:cNvSpPr>
              <a:spLocks noChangeArrowheads="1"/>
            </p:cNvSpPr>
            <p:nvPr/>
          </p:nvSpPr>
          <p:spPr bwMode="auto">
            <a:xfrm>
              <a:off x="1677" y="2400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94</a:t>
              </a:r>
            </a:p>
          </p:txBody>
        </p:sp>
        <p:sp>
          <p:nvSpPr>
            <p:cNvPr id="28680" name="AutoShape 6"/>
            <p:cNvSpPr>
              <a:spLocks noChangeArrowheads="1"/>
            </p:cNvSpPr>
            <p:nvPr/>
          </p:nvSpPr>
          <p:spPr bwMode="auto">
            <a:xfrm>
              <a:off x="1677" y="2784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23</a:t>
              </a:r>
            </a:p>
          </p:txBody>
        </p:sp>
        <p:sp>
          <p:nvSpPr>
            <p:cNvPr id="28681" name="AutoShape 7"/>
            <p:cNvSpPr>
              <a:spLocks noChangeArrowheads="1"/>
            </p:cNvSpPr>
            <p:nvPr/>
          </p:nvSpPr>
          <p:spPr bwMode="auto">
            <a:xfrm>
              <a:off x="2109" y="1632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7</a:t>
              </a:r>
            </a:p>
          </p:txBody>
        </p:sp>
        <p:sp>
          <p:nvSpPr>
            <p:cNvPr id="28682" name="AutoShape 8"/>
            <p:cNvSpPr>
              <a:spLocks noChangeArrowheads="1"/>
            </p:cNvSpPr>
            <p:nvPr/>
          </p:nvSpPr>
          <p:spPr bwMode="auto">
            <a:xfrm>
              <a:off x="2109" y="2016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8683" name="AutoShape 9"/>
            <p:cNvSpPr>
              <a:spLocks noChangeArrowheads="1"/>
            </p:cNvSpPr>
            <p:nvPr/>
          </p:nvSpPr>
          <p:spPr bwMode="auto">
            <a:xfrm>
              <a:off x="2109" y="2400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11</a:t>
              </a:r>
            </a:p>
          </p:txBody>
        </p:sp>
        <p:sp>
          <p:nvSpPr>
            <p:cNvPr id="28684" name="AutoShape 10"/>
            <p:cNvSpPr>
              <a:spLocks noChangeArrowheads="1"/>
            </p:cNvSpPr>
            <p:nvPr/>
          </p:nvSpPr>
          <p:spPr bwMode="auto">
            <a:xfrm>
              <a:off x="2109" y="2784"/>
              <a:ext cx="432" cy="384"/>
            </a:xfrm>
            <a:prstGeom prst="roundRect">
              <a:avLst>
                <a:gd name="adj" fmla="val 16667"/>
              </a:avLst>
            </a:prstGeom>
            <a:solidFill>
              <a:srgbClr val="666699"/>
            </a:solidFill>
            <a:ln w="19050">
              <a:solidFill>
                <a:schemeClr val="bg1"/>
              </a:solidFill>
              <a:round/>
              <a:headEnd/>
              <a:tailEnd/>
            </a:ln>
          </p:spPr>
          <p:txBody>
            <a:bodyPr wrap="none" anchor="ctr"/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srgbClr val="FFFFFF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21</a:t>
              </a:r>
            </a:p>
          </p:txBody>
        </p:sp>
        <p:sp>
          <p:nvSpPr>
            <p:cNvPr id="28685" name="Text Box 11"/>
            <p:cNvSpPr txBox="1">
              <a:spLocks noChangeArrowheads="1"/>
            </p:cNvSpPr>
            <p:nvPr/>
          </p:nvSpPr>
          <p:spPr bwMode="auto">
            <a:xfrm>
              <a:off x="1365" y="1680"/>
              <a:ext cx="247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</a:t>
              </a:r>
            </a:p>
          </p:txBody>
        </p:sp>
        <p:sp>
          <p:nvSpPr>
            <p:cNvPr id="28686" name="Text Box 12"/>
            <p:cNvSpPr txBox="1">
              <a:spLocks noChangeArrowheads="1"/>
            </p:cNvSpPr>
            <p:nvPr/>
          </p:nvSpPr>
          <p:spPr bwMode="auto">
            <a:xfrm>
              <a:off x="1365" y="2064"/>
              <a:ext cx="24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</a:t>
              </a:r>
            </a:p>
          </p:txBody>
        </p:sp>
        <p:sp>
          <p:nvSpPr>
            <p:cNvPr id="28687" name="Text Box 13"/>
            <p:cNvSpPr txBox="1">
              <a:spLocks noChangeArrowheads="1"/>
            </p:cNvSpPr>
            <p:nvPr/>
          </p:nvSpPr>
          <p:spPr bwMode="auto">
            <a:xfrm>
              <a:off x="1365" y="2448"/>
              <a:ext cx="257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</a:t>
              </a:r>
            </a:p>
          </p:txBody>
        </p:sp>
        <p:sp>
          <p:nvSpPr>
            <p:cNvPr id="28688" name="Text Box 14"/>
            <p:cNvSpPr txBox="1">
              <a:spLocks noChangeArrowheads="1"/>
            </p:cNvSpPr>
            <p:nvPr/>
          </p:nvSpPr>
          <p:spPr bwMode="auto">
            <a:xfrm>
              <a:off x="1365" y="2832"/>
              <a:ext cx="26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</a:p>
          </p:txBody>
        </p:sp>
        <p:sp>
          <p:nvSpPr>
            <p:cNvPr id="28689" name="Text Box 15"/>
            <p:cNvSpPr txBox="1">
              <a:spLocks noChangeArrowheads="1"/>
            </p:cNvSpPr>
            <p:nvPr/>
          </p:nvSpPr>
          <p:spPr bwMode="auto">
            <a:xfrm>
              <a:off x="1773" y="129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8690" name="Text Box 16"/>
            <p:cNvSpPr txBox="1">
              <a:spLocks noChangeArrowheads="1"/>
            </p:cNvSpPr>
            <p:nvPr/>
          </p:nvSpPr>
          <p:spPr bwMode="auto">
            <a:xfrm>
              <a:off x="2207" y="1296"/>
              <a:ext cx="224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8691" name="Text Box 17"/>
            <p:cNvSpPr txBox="1">
              <a:spLocks noChangeArrowheads="1"/>
            </p:cNvSpPr>
            <p:nvPr/>
          </p:nvSpPr>
          <p:spPr bwMode="auto">
            <a:xfrm>
              <a:off x="2788" y="1607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8692" name="Text Box 18"/>
            <p:cNvSpPr txBox="1">
              <a:spLocks noChangeArrowheads="1"/>
            </p:cNvSpPr>
            <p:nvPr/>
          </p:nvSpPr>
          <p:spPr bwMode="auto">
            <a:xfrm>
              <a:off x="3246" y="1607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8693" name="Text Box 19"/>
            <p:cNvSpPr txBox="1">
              <a:spLocks noChangeArrowheads="1"/>
            </p:cNvSpPr>
            <p:nvPr/>
          </p:nvSpPr>
          <p:spPr bwMode="auto">
            <a:xfrm>
              <a:off x="3698" y="1613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</p:txBody>
        </p:sp>
        <p:sp>
          <p:nvSpPr>
            <p:cNvPr id="28694" name="Text Box 20"/>
            <p:cNvSpPr txBox="1">
              <a:spLocks noChangeArrowheads="1"/>
            </p:cNvSpPr>
            <p:nvPr/>
          </p:nvSpPr>
          <p:spPr bwMode="auto">
            <a:xfrm>
              <a:off x="2764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r>
                <a:rPr kumimoji="0" lang="en-US" altLang="en-US" sz="2400" b="1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A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695" name="Text Box 21"/>
            <p:cNvSpPr txBox="1">
              <a:spLocks noChangeArrowheads="1"/>
            </p:cNvSpPr>
            <p:nvPr/>
          </p:nvSpPr>
          <p:spPr bwMode="auto">
            <a:xfrm>
              <a:off x="3208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r>
                <a:rPr kumimoji="0" lang="en-US" altLang="en-US" sz="2400" b="1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B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696" name="Text Box 22"/>
            <p:cNvSpPr txBox="1">
              <a:spLocks noChangeArrowheads="1"/>
            </p:cNvSpPr>
            <p:nvPr/>
          </p:nvSpPr>
          <p:spPr bwMode="auto">
            <a:xfrm>
              <a:off x="3648" y="1296"/>
              <a:ext cx="328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r>
                <a:rPr kumimoji="0" lang="en-US" altLang="en-US" sz="2400" b="1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c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  <p:sp>
          <p:nvSpPr>
            <p:cNvPr id="28697" name="Text Box 23"/>
            <p:cNvSpPr txBox="1">
              <a:spLocks noChangeArrowheads="1"/>
            </p:cNvSpPr>
            <p:nvPr/>
          </p:nvSpPr>
          <p:spPr bwMode="auto">
            <a:xfrm>
              <a:off x="4130" y="1613"/>
              <a:ext cx="224" cy="154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0</a:t>
              </a:r>
            </a:p>
            <a:p>
              <a:pPr marL="0" marR="0" lvl="0" indent="0" algn="l" defTabSz="914400" rtl="0" eaLnBrk="0" fontAlgn="auto" latinLnBrk="0" hangingPunct="0">
                <a:lnSpc>
                  <a:spcPct val="16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1</a:t>
              </a:r>
            </a:p>
          </p:txBody>
        </p:sp>
        <p:sp>
          <p:nvSpPr>
            <p:cNvPr id="28698" name="Text Box 24"/>
            <p:cNvSpPr txBox="1">
              <a:spLocks noChangeArrowheads="1"/>
            </p:cNvSpPr>
            <p:nvPr/>
          </p:nvSpPr>
          <p:spPr bwMode="auto">
            <a:xfrm>
              <a:off x="4080" y="1296"/>
              <a:ext cx="350" cy="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altLang="en-US" sz="2400" b="1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r>
                <a:rPr kumimoji="0" lang="en-US" altLang="en-US" sz="2400" b="1" i="0" u="none" strike="noStrike" kern="1200" cap="none" spc="0" normalizeH="0" baseline="-2500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+mn-cs"/>
                </a:rPr>
                <a:t>D</a:t>
              </a:r>
              <a:endParaRPr kumimoji="0" lang="en-US" altLang="en-US" sz="2400" b="1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68661988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7E97D9C-C6CB-4F97-9A31-808272EC9934}"/>
              </a:ext>
            </a:extLst>
          </p:cNvPr>
          <p:cNvSpPr/>
          <p:nvPr/>
        </p:nvSpPr>
        <p:spPr>
          <a:xfrm>
            <a:off x="2661745" y="1670154"/>
            <a:ext cx="6096000" cy="31393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cluster;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input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level $ outcome num @@;</a:t>
            </a:r>
          </a:p>
          <a:p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datalines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A 0 28 B 0 16 C 0 94 D 0 23</a:t>
            </a:r>
          </a:p>
          <a:p>
            <a:r>
              <a:rPr lang="pt-BR" dirty="0">
                <a:solidFill>
                  <a:srgbClr val="000000"/>
                </a:solidFill>
                <a:latin typeface="Lucida Console" panose="020B0609040504020204" pitchFamily="49" charset="0"/>
              </a:rPr>
              <a:t>A 1 7 B 1 0 C 1 11 D 1 21</a:t>
            </a:r>
          </a:p>
          <a:p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b="1" dirty="0" err="1">
                <a:solidFill>
                  <a:srgbClr val="000080"/>
                </a:solidFill>
                <a:latin typeface="Lucida Console" panose="020B0609040504020204" pitchFamily="49" charset="0"/>
              </a:rPr>
              <a:t>freq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=cluster;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tables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level*outcome/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nocol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nopercent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chisq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dirty="0">
                <a:solidFill>
                  <a:srgbClr val="0000FF"/>
                </a:solidFill>
                <a:latin typeface="Lucida Console" panose="020B0609040504020204" pitchFamily="49" charset="0"/>
              </a:rPr>
              <a:t>weight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 num;</a:t>
            </a:r>
          </a:p>
          <a:p>
            <a:r>
              <a:rPr lang="en-US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378212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FC730B2F-0E04-48A8-8700-16496F838BF7}"/>
              </a:ext>
            </a:extLst>
          </p:cNvPr>
          <p:cNvSpPr/>
          <p:nvPr/>
        </p:nvSpPr>
        <p:spPr>
          <a:xfrm>
            <a:off x="3048000" y="2613392"/>
            <a:ext cx="6096000" cy="1631216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proc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logistic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data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cluster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class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level(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param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=ref </a:t>
            </a:r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ref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=</a:t>
            </a:r>
            <a:r>
              <a:rPr lang="en-US" sz="2000" dirty="0">
                <a:solidFill>
                  <a:srgbClr val="800080"/>
                </a:solidFill>
                <a:latin typeface="Lucida Console" panose="020B0609040504020204" pitchFamily="49" charset="0"/>
              </a:rPr>
              <a:t>"A"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);</a:t>
            </a:r>
          </a:p>
          <a:p>
            <a:r>
              <a:rPr lang="en-US" sz="2000" dirty="0">
                <a:solidFill>
                  <a:srgbClr val="0000FF"/>
                </a:solidFill>
                <a:latin typeface="Lucida Console" panose="020B0609040504020204" pitchFamily="49" charset="0"/>
              </a:rPr>
              <a:t>model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outcome=level;</a:t>
            </a:r>
          </a:p>
          <a:p>
            <a:r>
              <a:rPr lang="en-US" sz="2000" dirty="0" err="1">
                <a:solidFill>
                  <a:srgbClr val="0000FF"/>
                </a:solidFill>
                <a:latin typeface="Lucida Console" panose="020B0609040504020204" pitchFamily="49" charset="0"/>
              </a:rPr>
              <a:t>freq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 num;</a:t>
            </a:r>
          </a:p>
          <a:p>
            <a:r>
              <a:rPr lang="en-US" sz="2000" b="1" dirty="0">
                <a:solidFill>
                  <a:srgbClr val="000080"/>
                </a:solidFill>
                <a:latin typeface="Lucida Console" panose="020B0609040504020204" pitchFamily="49" charset="0"/>
              </a:rPr>
              <a:t>run</a:t>
            </a:r>
            <a:r>
              <a:rPr lang="en-US" sz="2000" dirty="0">
                <a:solidFill>
                  <a:srgbClr val="000000"/>
                </a:solidFill>
                <a:latin typeface="Lucida Console" panose="020B0609040504020204" pitchFamily="49" charset="0"/>
              </a:rPr>
              <a:t>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18240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128</Words>
  <Application>Microsoft Office PowerPoint</Application>
  <PresentationFormat>Widescreen</PresentationFormat>
  <Paragraphs>66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Lucida Console</vt:lpstr>
      <vt:lpstr>Office Theme</vt:lpstr>
      <vt:lpstr>Separation, complete and quasi-complete</vt:lpstr>
      <vt:lpstr>Complete Separation</vt:lpstr>
      <vt:lpstr>Quasi-Complete Separation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 McGee</dc:creator>
  <cp:lastModifiedBy>Dan McGee</cp:lastModifiedBy>
  <cp:revision>4</cp:revision>
  <dcterms:created xsi:type="dcterms:W3CDTF">2018-03-02T15:45:04Z</dcterms:created>
  <dcterms:modified xsi:type="dcterms:W3CDTF">2018-04-30T17:02:34Z</dcterms:modified>
</cp:coreProperties>
</file>