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10" r:id="rId3"/>
    <p:sldId id="309" r:id="rId4"/>
    <p:sldId id="274" r:id="rId5"/>
    <p:sldId id="286" r:id="rId6"/>
    <p:sldId id="307" r:id="rId7"/>
    <p:sldId id="308" r:id="rId8"/>
    <p:sldId id="311" r:id="rId9"/>
    <p:sldId id="312" r:id="rId10"/>
    <p:sldId id="313" r:id="rId11"/>
    <p:sldId id="261" r:id="rId12"/>
    <p:sldId id="275" r:id="rId13"/>
    <p:sldId id="276" r:id="rId14"/>
    <p:sldId id="277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6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A8A22-2D14-41E7-A762-B734A1E6A744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23114-9B85-4E7B-8CB1-E1003C6BB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9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80EBB1-47CB-42AE-AD40-C1026A462B3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43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80EBB1-47CB-42AE-AD40-C1026A462B3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81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80EBB1-47CB-42AE-AD40-C1026A462B3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84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80EBB1-47CB-42AE-AD40-C1026A462B3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7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F8679E-FAD2-417B-B49C-649987CF543C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This demonstration illustrates using the FREQ statement and METHOD=WARD in PROC CLUSTER to perform level clustering. Much of the work is automatic when using the Output Delivery System. </a:t>
            </a:r>
          </a:p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732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DBF7-9321-46B4-9F6A-F1A30EA7F693}" type="datetime1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C368-E0E9-40E2-8ACF-E0B53C39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9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A43A-5742-41E4-8885-24A0D20FC894}" type="datetime1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C368-E0E9-40E2-8ACF-E0B53C39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5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DC197-4B7F-4030-98DA-A9AB274A15F1}" type="datetime1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C368-E0E9-40E2-8ACF-E0B53C39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1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2AC5D-C4F2-4EB2-AF8B-F15798ED9705}" type="datetime1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C368-E0E9-40E2-8ACF-E0B53C39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6FB0-4FE4-4B86-9ADF-090A1F3DFB6C}" type="datetime1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C368-E0E9-40E2-8ACF-E0B53C39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0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B8C2-E70A-40F7-AA0C-040DA0B53BCA}" type="datetime1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C368-E0E9-40E2-8ACF-E0B53C39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7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2B48-8EA5-4FE3-BEE6-0E38E700F3ED}" type="datetime1">
              <a:rPr lang="en-US" smtClean="0"/>
              <a:t>5/1/2018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C368-E0E9-40E2-8ACF-E0B53C39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F009-7A9F-4283-B7CF-CCF667465C33}" type="datetime1">
              <a:rPr lang="en-US" smtClean="0"/>
              <a:t>5/1/2018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C368-E0E9-40E2-8ACF-E0B53C39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C7C0-BCCD-41BA-B9FA-976B7F9047B9}" type="datetime1">
              <a:rPr lang="en-US" smtClean="0"/>
              <a:t>5/1/2018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C368-E0E9-40E2-8ACF-E0B53C39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1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6281-5DEF-4881-833A-B5840ECA6C45}" type="datetime1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C368-E0E9-40E2-8ACF-E0B53C39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1A8C-908A-4F50-9BEA-25237CF35FB5}" type="datetime1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C368-E0E9-40E2-8ACF-E0B53C39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5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EE1C3-565F-4737-B965-5DBF653803BE}" type="datetime1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BC368-E0E9-40E2-8ACF-E0B53C392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8579" y="2099825"/>
            <a:ext cx="10520855" cy="1221444"/>
          </a:xfrm>
        </p:spPr>
        <p:txBody>
          <a:bodyPr/>
          <a:lstStyle/>
          <a:p>
            <a:r>
              <a:rPr lang="en-US" dirty="0"/>
              <a:t>Categorical Data, Combining Cells</a:t>
            </a:r>
          </a:p>
        </p:txBody>
      </p:sp>
    </p:spTree>
    <p:extLst>
      <p:ext uri="{BB962C8B-B14F-4D97-AF65-F5344CB8AC3E}">
        <p14:creationId xmlns:p14="http://schemas.microsoft.com/office/powerpoint/2010/main" val="4077661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69DF8-53AB-4603-939E-418987033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590" y="2877737"/>
            <a:ext cx="10515600" cy="1325563"/>
          </a:xfrm>
        </p:spPr>
        <p:txBody>
          <a:bodyPr/>
          <a:lstStyle/>
          <a:p>
            <a:r>
              <a:rPr lang="en-US" dirty="0"/>
              <a:t>Combining cells, quasi-complete separation.</a:t>
            </a:r>
          </a:p>
        </p:txBody>
      </p:sp>
    </p:spTree>
    <p:extLst>
      <p:ext uri="{BB962C8B-B14F-4D97-AF65-F5344CB8AC3E}">
        <p14:creationId xmlns:p14="http://schemas.microsoft.com/office/powerpoint/2010/main" val="1218054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Quasi-Complete Separation</a:t>
            </a:r>
          </a:p>
        </p:txBody>
      </p:sp>
      <p:grpSp>
        <p:nvGrpSpPr>
          <p:cNvPr id="28676" name="Group 25"/>
          <p:cNvGrpSpPr>
            <a:grpSpLocks/>
          </p:cNvGrpSpPr>
          <p:nvPr/>
        </p:nvGrpSpPr>
        <p:grpSpPr bwMode="auto">
          <a:xfrm>
            <a:off x="3690939" y="2057400"/>
            <a:ext cx="4865687" cy="2971800"/>
            <a:chOff x="1365" y="1296"/>
            <a:chExt cx="3065" cy="1872"/>
          </a:xfrm>
        </p:grpSpPr>
        <p:sp>
          <p:nvSpPr>
            <p:cNvPr id="28677" name="AutoShape 3"/>
            <p:cNvSpPr>
              <a:spLocks noChangeArrowheads="1"/>
            </p:cNvSpPr>
            <p:nvPr/>
          </p:nvSpPr>
          <p:spPr bwMode="auto">
            <a:xfrm>
              <a:off x="1677" y="1632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FF"/>
                  </a:solidFill>
                </a:rPr>
                <a:t>28</a:t>
              </a:r>
            </a:p>
          </p:txBody>
        </p:sp>
        <p:sp>
          <p:nvSpPr>
            <p:cNvPr id="28678" name="AutoShape 4"/>
            <p:cNvSpPr>
              <a:spLocks noChangeArrowheads="1"/>
            </p:cNvSpPr>
            <p:nvPr/>
          </p:nvSpPr>
          <p:spPr bwMode="auto">
            <a:xfrm>
              <a:off x="1677" y="201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FF"/>
                  </a:solidFill>
                </a:rPr>
                <a:t>16</a:t>
              </a:r>
            </a:p>
          </p:txBody>
        </p:sp>
        <p:sp>
          <p:nvSpPr>
            <p:cNvPr id="28679" name="AutoShape 5"/>
            <p:cNvSpPr>
              <a:spLocks noChangeArrowheads="1"/>
            </p:cNvSpPr>
            <p:nvPr/>
          </p:nvSpPr>
          <p:spPr bwMode="auto">
            <a:xfrm>
              <a:off x="1677" y="2400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FF"/>
                  </a:solidFill>
                </a:rPr>
                <a:t>94</a:t>
              </a:r>
            </a:p>
          </p:txBody>
        </p:sp>
        <p:sp>
          <p:nvSpPr>
            <p:cNvPr id="28680" name="AutoShape 6"/>
            <p:cNvSpPr>
              <a:spLocks noChangeArrowheads="1"/>
            </p:cNvSpPr>
            <p:nvPr/>
          </p:nvSpPr>
          <p:spPr bwMode="auto">
            <a:xfrm>
              <a:off x="1677" y="2784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FF"/>
                  </a:solidFill>
                </a:rPr>
                <a:t>23</a:t>
              </a:r>
            </a:p>
          </p:txBody>
        </p:sp>
        <p:sp>
          <p:nvSpPr>
            <p:cNvPr id="28681" name="AutoShape 7"/>
            <p:cNvSpPr>
              <a:spLocks noChangeArrowheads="1"/>
            </p:cNvSpPr>
            <p:nvPr/>
          </p:nvSpPr>
          <p:spPr bwMode="auto">
            <a:xfrm>
              <a:off x="2109" y="1632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FF"/>
                  </a:solidFill>
                </a:rPr>
                <a:t>7</a:t>
              </a:r>
            </a:p>
          </p:txBody>
        </p:sp>
        <p:sp>
          <p:nvSpPr>
            <p:cNvPr id="28682" name="AutoShape 8"/>
            <p:cNvSpPr>
              <a:spLocks noChangeArrowheads="1"/>
            </p:cNvSpPr>
            <p:nvPr/>
          </p:nvSpPr>
          <p:spPr bwMode="auto">
            <a:xfrm>
              <a:off x="2109" y="201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28683" name="AutoShape 9"/>
            <p:cNvSpPr>
              <a:spLocks noChangeArrowheads="1"/>
            </p:cNvSpPr>
            <p:nvPr/>
          </p:nvSpPr>
          <p:spPr bwMode="auto">
            <a:xfrm>
              <a:off x="2109" y="2400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FF"/>
                  </a:solidFill>
                </a:rPr>
                <a:t>11</a:t>
              </a:r>
            </a:p>
          </p:txBody>
        </p:sp>
        <p:sp>
          <p:nvSpPr>
            <p:cNvPr id="28684" name="AutoShape 10"/>
            <p:cNvSpPr>
              <a:spLocks noChangeArrowheads="1"/>
            </p:cNvSpPr>
            <p:nvPr/>
          </p:nvSpPr>
          <p:spPr bwMode="auto">
            <a:xfrm>
              <a:off x="2109" y="2784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FF"/>
                  </a:solidFill>
                </a:rPr>
                <a:t>21</a:t>
              </a:r>
            </a:p>
          </p:txBody>
        </p:sp>
        <p:sp>
          <p:nvSpPr>
            <p:cNvPr id="28685" name="Text Box 11"/>
            <p:cNvSpPr txBox="1">
              <a:spLocks noChangeArrowheads="1"/>
            </p:cNvSpPr>
            <p:nvPr/>
          </p:nvSpPr>
          <p:spPr bwMode="auto">
            <a:xfrm>
              <a:off x="1365" y="1680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28686" name="Text Box 12"/>
            <p:cNvSpPr txBox="1">
              <a:spLocks noChangeArrowheads="1"/>
            </p:cNvSpPr>
            <p:nvPr/>
          </p:nvSpPr>
          <p:spPr bwMode="auto">
            <a:xfrm>
              <a:off x="1365" y="2064"/>
              <a:ext cx="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B</a:t>
              </a:r>
            </a:p>
          </p:txBody>
        </p:sp>
        <p:sp>
          <p:nvSpPr>
            <p:cNvPr id="28687" name="Text Box 13"/>
            <p:cNvSpPr txBox="1">
              <a:spLocks noChangeArrowheads="1"/>
            </p:cNvSpPr>
            <p:nvPr/>
          </p:nvSpPr>
          <p:spPr bwMode="auto">
            <a:xfrm>
              <a:off x="1365" y="2448"/>
              <a:ext cx="25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28688" name="Text Box 14"/>
            <p:cNvSpPr txBox="1">
              <a:spLocks noChangeArrowheads="1"/>
            </p:cNvSpPr>
            <p:nvPr/>
          </p:nvSpPr>
          <p:spPr bwMode="auto">
            <a:xfrm>
              <a:off x="1365" y="2832"/>
              <a:ext cx="2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D</a:t>
              </a:r>
            </a:p>
          </p:txBody>
        </p:sp>
        <p:sp>
          <p:nvSpPr>
            <p:cNvPr id="28689" name="Text Box 15"/>
            <p:cNvSpPr txBox="1">
              <a:spLocks noChangeArrowheads="1"/>
            </p:cNvSpPr>
            <p:nvPr/>
          </p:nvSpPr>
          <p:spPr bwMode="auto">
            <a:xfrm>
              <a:off x="1773" y="1296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0</a:t>
              </a:r>
            </a:p>
          </p:txBody>
        </p:sp>
        <p:sp>
          <p:nvSpPr>
            <p:cNvPr id="28690" name="Text Box 16"/>
            <p:cNvSpPr txBox="1">
              <a:spLocks noChangeArrowheads="1"/>
            </p:cNvSpPr>
            <p:nvPr/>
          </p:nvSpPr>
          <p:spPr bwMode="auto">
            <a:xfrm>
              <a:off x="2207" y="1296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1</a:t>
              </a:r>
            </a:p>
          </p:txBody>
        </p:sp>
        <p:sp>
          <p:nvSpPr>
            <p:cNvPr id="28691" name="Text Box 17"/>
            <p:cNvSpPr txBox="1">
              <a:spLocks noChangeArrowheads="1"/>
            </p:cNvSpPr>
            <p:nvPr/>
          </p:nvSpPr>
          <p:spPr bwMode="auto">
            <a:xfrm>
              <a:off x="2788" y="1607"/>
              <a:ext cx="224" cy="1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60000"/>
                </a:lnSpc>
              </a:pPr>
              <a:r>
                <a:rPr lang="en-US" altLang="en-US" b="1"/>
                <a:t>1</a:t>
              </a:r>
            </a:p>
            <a:p>
              <a:pPr>
                <a:lnSpc>
                  <a:spcPct val="160000"/>
                </a:lnSpc>
              </a:pPr>
              <a:r>
                <a:rPr lang="en-US" altLang="en-US" b="1"/>
                <a:t>0</a:t>
              </a:r>
            </a:p>
            <a:p>
              <a:pPr>
                <a:lnSpc>
                  <a:spcPct val="160000"/>
                </a:lnSpc>
              </a:pPr>
              <a:r>
                <a:rPr lang="en-US" altLang="en-US" b="1"/>
                <a:t>0</a:t>
              </a:r>
            </a:p>
            <a:p>
              <a:pPr>
                <a:lnSpc>
                  <a:spcPct val="160000"/>
                </a:lnSpc>
              </a:pPr>
              <a:r>
                <a:rPr lang="en-US" altLang="en-US" b="1"/>
                <a:t>0</a:t>
              </a:r>
            </a:p>
          </p:txBody>
        </p:sp>
        <p:sp>
          <p:nvSpPr>
            <p:cNvPr id="28692" name="Text Box 18"/>
            <p:cNvSpPr txBox="1">
              <a:spLocks noChangeArrowheads="1"/>
            </p:cNvSpPr>
            <p:nvPr/>
          </p:nvSpPr>
          <p:spPr bwMode="auto">
            <a:xfrm>
              <a:off x="3246" y="1607"/>
              <a:ext cx="224" cy="1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60000"/>
                </a:lnSpc>
              </a:pPr>
              <a:r>
                <a:rPr lang="en-US" altLang="en-US" b="1"/>
                <a:t>0</a:t>
              </a:r>
            </a:p>
            <a:p>
              <a:pPr>
                <a:lnSpc>
                  <a:spcPct val="160000"/>
                </a:lnSpc>
              </a:pPr>
              <a:r>
                <a:rPr lang="en-US" altLang="en-US" b="1"/>
                <a:t>1</a:t>
              </a:r>
            </a:p>
            <a:p>
              <a:pPr>
                <a:lnSpc>
                  <a:spcPct val="160000"/>
                </a:lnSpc>
              </a:pPr>
              <a:r>
                <a:rPr lang="en-US" altLang="en-US" b="1"/>
                <a:t>0</a:t>
              </a:r>
            </a:p>
            <a:p>
              <a:pPr>
                <a:lnSpc>
                  <a:spcPct val="160000"/>
                </a:lnSpc>
              </a:pPr>
              <a:r>
                <a:rPr lang="en-US" altLang="en-US" b="1"/>
                <a:t>0</a:t>
              </a:r>
            </a:p>
          </p:txBody>
        </p:sp>
        <p:sp>
          <p:nvSpPr>
            <p:cNvPr id="28693" name="Text Box 19"/>
            <p:cNvSpPr txBox="1">
              <a:spLocks noChangeArrowheads="1"/>
            </p:cNvSpPr>
            <p:nvPr/>
          </p:nvSpPr>
          <p:spPr bwMode="auto">
            <a:xfrm>
              <a:off x="3698" y="1613"/>
              <a:ext cx="224" cy="1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60000"/>
                </a:lnSpc>
              </a:pPr>
              <a:r>
                <a:rPr lang="en-US" altLang="en-US" b="1"/>
                <a:t>0</a:t>
              </a:r>
            </a:p>
            <a:p>
              <a:pPr>
                <a:lnSpc>
                  <a:spcPct val="160000"/>
                </a:lnSpc>
              </a:pPr>
              <a:r>
                <a:rPr lang="en-US" altLang="en-US" b="1"/>
                <a:t>0</a:t>
              </a:r>
            </a:p>
            <a:p>
              <a:pPr>
                <a:lnSpc>
                  <a:spcPct val="160000"/>
                </a:lnSpc>
              </a:pPr>
              <a:r>
                <a:rPr lang="en-US" altLang="en-US" b="1"/>
                <a:t>1</a:t>
              </a:r>
            </a:p>
            <a:p>
              <a:pPr>
                <a:lnSpc>
                  <a:spcPct val="160000"/>
                </a:lnSpc>
              </a:pPr>
              <a:r>
                <a:rPr lang="en-US" altLang="en-US" b="1"/>
                <a:t>0</a:t>
              </a:r>
            </a:p>
          </p:txBody>
        </p:sp>
        <p:sp>
          <p:nvSpPr>
            <p:cNvPr id="28694" name="Text Box 20"/>
            <p:cNvSpPr txBox="1">
              <a:spLocks noChangeArrowheads="1"/>
            </p:cNvSpPr>
            <p:nvPr/>
          </p:nvSpPr>
          <p:spPr bwMode="auto">
            <a:xfrm>
              <a:off x="2764" y="1296"/>
              <a:ext cx="35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/>
                <a:t>D</a:t>
              </a:r>
              <a:r>
                <a:rPr lang="en-US" altLang="en-US" b="1" baseline="-25000"/>
                <a:t>A</a:t>
              </a:r>
              <a:endParaRPr lang="en-US" altLang="en-US" b="1"/>
            </a:p>
          </p:txBody>
        </p:sp>
        <p:sp>
          <p:nvSpPr>
            <p:cNvPr id="28695" name="Text Box 21"/>
            <p:cNvSpPr txBox="1">
              <a:spLocks noChangeArrowheads="1"/>
            </p:cNvSpPr>
            <p:nvPr/>
          </p:nvSpPr>
          <p:spPr bwMode="auto">
            <a:xfrm>
              <a:off x="3208" y="1296"/>
              <a:ext cx="35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/>
                <a:t>D</a:t>
              </a:r>
              <a:r>
                <a:rPr lang="en-US" altLang="en-US" b="1" baseline="-25000"/>
                <a:t>B</a:t>
              </a:r>
              <a:endParaRPr lang="en-US" altLang="en-US" b="1"/>
            </a:p>
          </p:txBody>
        </p:sp>
        <p:sp>
          <p:nvSpPr>
            <p:cNvPr id="28696" name="Text Box 22"/>
            <p:cNvSpPr txBox="1">
              <a:spLocks noChangeArrowheads="1"/>
            </p:cNvSpPr>
            <p:nvPr/>
          </p:nvSpPr>
          <p:spPr bwMode="auto">
            <a:xfrm>
              <a:off x="3648" y="1296"/>
              <a:ext cx="3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/>
                <a:t>D</a:t>
              </a:r>
              <a:r>
                <a:rPr lang="en-US" altLang="en-US" b="1" baseline="-25000"/>
                <a:t>c</a:t>
              </a:r>
              <a:endParaRPr lang="en-US" altLang="en-US" b="1"/>
            </a:p>
          </p:txBody>
        </p:sp>
        <p:sp>
          <p:nvSpPr>
            <p:cNvPr id="28697" name="Text Box 23"/>
            <p:cNvSpPr txBox="1">
              <a:spLocks noChangeArrowheads="1"/>
            </p:cNvSpPr>
            <p:nvPr/>
          </p:nvSpPr>
          <p:spPr bwMode="auto">
            <a:xfrm>
              <a:off x="4130" y="1613"/>
              <a:ext cx="224" cy="1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60000"/>
                </a:lnSpc>
              </a:pPr>
              <a:r>
                <a:rPr lang="en-US" altLang="en-US" b="1"/>
                <a:t>0</a:t>
              </a:r>
            </a:p>
            <a:p>
              <a:pPr>
                <a:lnSpc>
                  <a:spcPct val="160000"/>
                </a:lnSpc>
              </a:pPr>
              <a:r>
                <a:rPr lang="en-US" altLang="en-US" b="1"/>
                <a:t>0</a:t>
              </a:r>
            </a:p>
            <a:p>
              <a:pPr>
                <a:lnSpc>
                  <a:spcPct val="160000"/>
                </a:lnSpc>
              </a:pPr>
              <a:r>
                <a:rPr lang="en-US" altLang="en-US" b="1"/>
                <a:t>0</a:t>
              </a:r>
            </a:p>
            <a:p>
              <a:pPr>
                <a:lnSpc>
                  <a:spcPct val="160000"/>
                </a:lnSpc>
              </a:pPr>
              <a:r>
                <a:rPr lang="en-US" altLang="en-US" b="1"/>
                <a:t>1</a:t>
              </a:r>
            </a:p>
          </p:txBody>
        </p:sp>
        <p:sp>
          <p:nvSpPr>
            <p:cNvPr id="28698" name="Text Box 24"/>
            <p:cNvSpPr txBox="1">
              <a:spLocks noChangeArrowheads="1"/>
            </p:cNvSpPr>
            <p:nvPr/>
          </p:nvSpPr>
          <p:spPr bwMode="auto">
            <a:xfrm>
              <a:off x="4080" y="1296"/>
              <a:ext cx="35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/>
                <a:t>D</a:t>
              </a:r>
              <a:r>
                <a:rPr lang="en-US" altLang="en-US" b="1" baseline="-25000"/>
                <a:t>D</a:t>
              </a:r>
              <a:endParaRPr lang="en-US" altLang="en-US" b="1"/>
            </a:p>
          </p:txBody>
        </p:sp>
      </p:grpSp>
    </p:spTree>
    <p:extLst>
      <p:ext uri="{BB962C8B-B14F-4D97-AF65-F5344CB8AC3E}">
        <p14:creationId xmlns:p14="http://schemas.microsoft.com/office/powerpoint/2010/main" val="386866198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936" y="94548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cluster;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input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level $ outcome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@@;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datalines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Lucida Console" panose="020B0609040504020204" pitchFamily="49" charset="0"/>
              </a:rPr>
              <a:t>A 0 28 B 0 16 C 0 94 D 0 23</a:t>
            </a:r>
          </a:p>
          <a:p>
            <a:r>
              <a:rPr lang="pt-BR" dirty="0">
                <a:solidFill>
                  <a:srgbClr val="000000"/>
                </a:solidFill>
                <a:latin typeface="Lucida Console" panose="020B0609040504020204" pitchFamily="49" charset="0"/>
              </a:rPr>
              <a:t>A 1 7 B 1 0 C 1 11 D 1 21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=cluster;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level*outcome/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chisq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weight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9065" y="416623"/>
            <a:ext cx="4048125" cy="4543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007" y="3140773"/>
            <a:ext cx="5153025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682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3752" y="44091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level(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param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=ref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ref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"A"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outcome=level;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263" y="1561084"/>
            <a:ext cx="9425178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839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850" y="904875"/>
            <a:ext cx="6210300" cy="504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745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Clustering Levels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2362200" y="5029201"/>
            <a:ext cx="749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>
                <a:sym typeface="Symbol" pitchFamily="18" charset="2"/>
              </a:rPr>
              <a:t></a:t>
            </a:r>
            <a:r>
              <a:rPr lang="en-US" altLang="en-US" sz="2800" baseline="30000">
                <a:sym typeface="Symbol" pitchFamily="18" charset="2"/>
              </a:rPr>
              <a:t>2</a:t>
            </a:r>
            <a:r>
              <a:rPr lang="en-US" altLang="en-US" baseline="300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=</a:t>
            </a:r>
            <a:endParaRPr lang="en-US" altLang="en-US"/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2590800" y="19812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2590800" y="25908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2590801" y="3200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2590801" y="38100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D</a:t>
            </a:r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3238501" y="137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3924301" y="137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29707" name="AutoShape 10"/>
          <p:cNvSpPr>
            <a:spLocks noChangeArrowheads="1"/>
          </p:cNvSpPr>
          <p:nvPr/>
        </p:nvSpPr>
        <p:spPr bwMode="auto">
          <a:xfrm>
            <a:off x="3086100" y="19050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28</a:t>
            </a:r>
          </a:p>
        </p:txBody>
      </p:sp>
      <p:sp>
        <p:nvSpPr>
          <p:cNvPr id="29708" name="AutoShape 11"/>
          <p:cNvSpPr>
            <a:spLocks noChangeArrowheads="1"/>
          </p:cNvSpPr>
          <p:nvPr/>
        </p:nvSpPr>
        <p:spPr bwMode="auto">
          <a:xfrm>
            <a:off x="3086100" y="25146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16</a:t>
            </a:r>
          </a:p>
        </p:txBody>
      </p:sp>
      <p:sp>
        <p:nvSpPr>
          <p:cNvPr id="29709" name="AutoShape 12"/>
          <p:cNvSpPr>
            <a:spLocks noChangeArrowheads="1"/>
          </p:cNvSpPr>
          <p:nvPr/>
        </p:nvSpPr>
        <p:spPr bwMode="auto">
          <a:xfrm>
            <a:off x="3086100" y="31242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94</a:t>
            </a:r>
          </a:p>
        </p:txBody>
      </p:sp>
      <p:sp>
        <p:nvSpPr>
          <p:cNvPr id="29710" name="AutoShape 13"/>
          <p:cNvSpPr>
            <a:spLocks noChangeArrowheads="1"/>
          </p:cNvSpPr>
          <p:nvPr/>
        </p:nvSpPr>
        <p:spPr bwMode="auto">
          <a:xfrm>
            <a:off x="3086100" y="37338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23</a:t>
            </a:r>
          </a:p>
        </p:txBody>
      </p:sp>
      <p:sp>
        <p:nvSpPr>
          <p:cNvPr id="29711" name="AutoShape 14"/>
          <p:cNvSpPr>
            <a:spLocks noChangeArrowheads="1"/>
          </p:cNvSpPr>
          <p:nvPr/>
        </p:nvSpPr>
        <p:spPr bwMode="auto">
          <a:xfrm>
            <a:off x="3771900" y="19050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29712" name="AutoShape 15"/>
          <p:cNvSpPr>
            <a:spLocks noChangeArrowheads="1"/>
          </p:cNvSpPr>
          <p:nvPr/>
        </p:nvSpPr>
        <p:spPr bwMode="auto">
          <a:xfrm>
            <a:off x="3771900" y="25146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29713" name="AutoShape 16"/>
          <p:cNvSpPr>
            <a:spLocks noChangeArrowheads="1"/>
          </p:cNvSpPr>
          <p:nvPr/>
        </p:nvSpPr>
        <p:spPr bwMode="auto">
          <a:xfrm>
            <a:off x="3771900" y="31242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29714" name="AutoShape 17"/>
          <p:cNvSpPr>
            <a:spLocks noChangeArrowheads="1"/>
          </p:cNvSpPr>
          <p:nvPr/>
        </p:nvSpPr>
        <p:spPr bwMode="auto">
          <a:xfrm>
            <a:off x="3771900" y="37338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21</a:t>
            </a:r>
          </a:p>
        </p:txBody>
      </p:sp>
      <p:sp>
        <p:nvSpPr>
          <p:cNvPr id="29715" name="Text Box 18"/>
          <p:cNvSpPr txBox="1">
            <a:spLocks noChangeArrowheads="1"/>
          </p:cNvSpPr>
          <p:nvPr/>
        </p:nvSpPr>
        <p:spPr bwMode="auto">
          <a:xfrm>
            <a:off x="3352801" y="5076825"/>
            <a:ext cx="77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31.7</a:t>
            </a:r>
            <a:endParaRPr lang="en-US" altLang="en-US"/>
          </a:p>
        </p:txBody>
      </p:sp>
      <p:sp>
        <p:nvSpPr>
          <p:cNvPr id="29716" name="Text Box 19"/>
          <p:cNvSpPr txBox="1">
            <a:spLocks noChangeArrowheads="1"/>
          </p:cNvSpPr>
          <p:nvPr/>
        </p:nvSpPr>
        <p:spPr bwMode="auto">
          <a:xfrm>
            <a:off x="2362200" y="4495800"/>
            <a:ext cx="1303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Merged:</a:t>
            </a:r>
          </a:p>
        </p:txBody>
      </p:sp>
      <p:sp>
        <p:nvSpPr>
          <p:cNvPr id="29717" name="Text Box 20"/>
          <p:cNvSpPr txBox="1">
            <a:spLocks noChangeArrowheads="1"/>
          </p:cNvSpPr>
          <p:nvPr/>
        </p:nvSpPr>
        <p:spPr bwMode="auto">
          <a:xfrm>
            <a:off x="3276600" y="5486400"/>
            <a:ext cx="96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100%</a:t>
            </a:r>
            <a:endParaRPr lang="en-US" altLang="en-US"/>
          </a:p>
        </p:txBody>
      </p:sp>
      <p:sp>
        <p:nvSpPr>
          <p:cNvPr id="29718" name="Animation Flag"/>
          <p:cNvSpPr txBox="1">
            <a:spLocks noChangeArrowheads="1"/>
          </p:cNvSpPr>
          <p:nvPr/>
        </p:nvSpPr>
        <p:spPr bwMode="auto">
          <a:xfrm>
            <a:off x="10096501" y="6451601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latin typeface="Verdana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90517065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72782" y="673806"/>
            <a:ext cx="1051497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Lucida Console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m1=A;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m2=B;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new;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/>
              </a:rPr>
              <a:t>set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cluster;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level=</a:t>
            </a:r>
            <a:r>
              <a:rPr lang="en-US" sz="2400" dirty="0">
                <a:solidFill>
                  <a:srgbClr val="800080"/>
                </a:solidFill>
                <a:latin typeface="Lucida Console"/>
              </a:rPr>
              <a:t>"&amp;m1"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or Level=</a:t>
            </a:r>
            <a:r>
              <a:rPr lang="en-US" sz="2400" dirty="0">
                <a:solidFill>
                  <a:srgbClr val="800080"/>
                </a:solidFill>
                <a:latin typeface="Lucida Console"/>
              </a:rPr>
              <a:t>"&amp;m2"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/>
              </a:rPr>
              <a:t>then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/>
              </a:rPr>
              <a:t>newlevel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/>
              </a:rPr>
              <a:t>"&amp;m1.+&amp;m2"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/>
              </a:rPr>
              <a:t>else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/>
              </a:rPr>
              <a:t>newlevel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=level;</a:t>
            </a:r>
          </a:p>
          <a:p>
            <a:endParaRPr lang="en-US" sz="2400" dirty="0">
              <a:solidFill>
                <a:srgbClr val="000000"/>
              </a:solidFill>
              <a:latin typeface="Lucida Console"/>
            </a:endParaRPr>
          </a:p>
          <a:p>
            <a:r>
              <a:rPr lang="en-US" sz="2400" b="1" dirty="0" err="1">
                <a:solidFill>
                  <a:srgbClr val="000080"/>
                </a:solidFill>
                <a:latin typeface="Lucida Console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/>
              </a:rPr>
              <a:t>freq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=new;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/>
              </a:rPr>
              <a:t>tables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/>
              </a:rPr>
              <a:t>newlevel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*outcome/</a:t>
            </a:r>
            <a:r>
              <a:rPr lang="en-US" sz="2400" dirty="0" err="1">
                <a:solidFill>
                  <a:srgbClr val="0000FF"/>
                </a:solidFill>
                <a:latin typeface="Lucida Console"/>
              </a:rPr>
              <a:t>norow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/>
              </a:rPr>
              <a:t>nocol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/>
              </a:rPr>
              <a:t>nopercent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/>
              </a:rPr>
              <a:t>chisq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/>
              </a:rPr>
              <a:t>weight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/>
              </a:rPr>
              <a:t>num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9380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129" y="0"/>
            <a:ext cx="333375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28851"/>
            <a:ext cx="3474720" cy="52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943" y="3429001"/>
            <a:ext cx="3286125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34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364" y="5744746"/>
            <a:ext cx="3383280" cy="477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34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496" y="157164"/>
            <a:ext cx="3305175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34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495" y="2440840"/>
            <a:ext cx="3383280" cy="490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34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651" y="3424237"/>
            <a:ext cx="3286125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345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215" y="5690536"/>
            <a:ext cx="3291840" cy="502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1915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413" y="373808"/>
            <a:ext cx="3305175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412" y="2602670"/>
            <a:ext cx="3291840" cy="461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02" y="3418928"/>
            <a:ext cx="325755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6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02" y="5651713"/>
            <a:ext cx="3200400" cy="44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4125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Clustering Levels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2362200" y="5029201"/>
            <a:ext cx="749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>
                <a:sym typeface="Symbol" pitchFamily="18" charset="2"/>
              </a:rPr>
              <a:t></a:t>
            </a:r>
            <a:r>
              <a:rPr lang="en-US" altLang="en-US" sz="2800" baseline="30000">
                <a:sym typeface="Symbol" pitchFamily="18" charset="2"/>
              </a:rPr>
              <a:t>2</a:t>
            </a:r>
            <a:r>
              <a:rPr lang="en-US" altLang="en-US" baseline="300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=</a:t>
            </a:r>
            <a:endParaRPr lang="en-US" altLang="en-US"/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2590800" y="19812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2590800" y="25908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2590801" y="3200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2590801" y="38100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D</a:t>
            </a:r>
          </a:p>
        </p:txBody>
      </p:sp>
      <p:sp>
        <p:nvSpPr>
          <p:cNvPr id="30729" name="Text Box 8"/>
          <p:cNvSpPr txBox="1">
            <a:spLocks noChangeArrowheads="1"/>
          </p:cNvSpPr>
          <p:nvPr/>
        </p:nvSpPr>
        <p:spPr bwMode="auto">
          <a:xfrm>
            <a:off x="3238501" y="137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0730" name="Text Box 9"/>
          <p:cNvSpPr txBox="1">
            <a:spLocks noChangeArrowheads="1"/>
          </p:cNvSpPr>
          <p:nvPr/>
        </p:nvSpPr>
        <p:spPr bwMode="auto">
          <a:xfrm>
            <a:off x="3924301" y="137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3086100" y="19050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FFFFFF"/>
                </a:solidFill>
              </a:rPr>
              <a:t>28</a:t>
            </a: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3086100" y="25146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FFFFFF"/>
                </a:solidFill>
              </a:rPr>
              <a:t>16</a:t>
            </a: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3086100" y="31242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94</a:t>
            </a:r>
          </a:p>
        </p:txBody>
      </p:sp>
      <p:sp>
        <p:nvSpPr>
          <p:cNvPr id="30734" name="AutoShape 13"/>
          <p:cNvSpPr>
            <a:spLocks noChangeArrowheads="1"/>
          </p:cNvSpPr>
          <p:nvPr/>
        </p:nvSpPr>
        <p:spPr bwMode="auto">
          <a:xfrm>
            <a:off x="3086100" y="37338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23</a:t>
            </a:r>
          </a:p>
        </p:txBody>
      </p:sp>
      <p:sp>
        <p:nvSpPr>
          <p:cNvPr id="30735" name="AutoShape 14"/>
          <p:cNvSpPr>
            <a:spLocks noChangeArrowheads="1"/>
          </p:cNvSpPr>
          <p:nvPr/>
        </p:nvSpPr>
        <p:spPr bwMode="auto">
          <a:xfrm>
            <a:off x="3771900" y="19050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30736" name="AutoShape 15"/>
          <p:cNvSpPr>
            <a:spLocks noChangeArrowheads="1"/>
          </p:cNvSpPr>
          <p:nvPr/>
        </p:nvSpPr>
        <p:spPr bwMode="auto">
          <a:xfrm>
            <a:off x="3771900" y="25146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0737" name="AutoShape 16"/>
          <p:cNvSpPr>
            <a:spLocks noChangeArrowheads="1"/>
          </p:cNvSpPr>
          <p:nvPr/>
        </p:nvSpPr>
        <p:spPr bwMode="auto">
          <a:xfrm>
            <a:off x="3771900" y="31242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30738" name="AutoShape 17"/>
          <p:cNvSpPr>
            <a:spLocks noChangeArrowheads="1"/>
          </p:cNvSpPr>
          <p:nvPr/>
        </p:nvSpPr>
        <p:spPr bwMode="auto">
          <a:xfrm>
            <a:off x="3771900" y="37338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21</a:t>
            </a:r>
          </a:p>
        </p:txBody>
      </p:sp>
      <p:sp>
        <p:nvSpPr>
          <p:cNvPr id="30739" name="Text Box 18"/>
          <p:cNvSpPr txBox="1">
            <a:spLocks noChangeArrowheads="1"/>
          </p:cNvSpPr>
          <p:nvPr/>
        </p:nvSpPr>
        <p:spPr bwMode="auto">
          <a:xfrm>
            <a:off x="3352801" y="5076825"/>
            <a:ext cx="77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31.7</a:t>
            </a:r>
            <a:endParaRPr lang="en-US" altLang="en-US"/>
          </a:p>
        </p:txBody>
      </p:sp>
      <p:sp>
        <p:nvSpPr>
          <p:cNvPr id="30740" name="Text Box 19"/>
          <p:cNvSpPr txBox="1">
            <a:spLocks noChangeArrowheads="1"/>
          </p:cNvSpPr>
          <p:nvPr/>
        </p:nvSpPr>
        <p:spPr bwMode="auto">
          <a:xfrm>
            <a:off x="2362200" y="4495800"/>
            <a:ext cx="1303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Merged:</a:t>
            </a:r>
          </a:p>
        </p:txBody>
      </p:sp>
      <p:sp>
        <p:nvSpPr>
          <p:cNvPr id="30741" name="Text Box 20"/>
          <p:cNvSpPr txBox="1">
            <a:spLocks noChangeArrowheads="1"/>
          </p:cNvSpPr>
          <p:nvPr/>
        </p:nvSpPr>
        <p:spPr bwMode="auto">
          <a:xfrm>
            <a:off x="3276600" y="5486400"/>
            <a:ext cx="96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100%</a:t>
            </a:r>
            <a:endParaRPr lang="en-US" altLang="en-US"/>
          </a:p>
        </p:txBody>
      </p:sp>
      <p:grpSp>
        <p:nvGrpSpPr>
          <p:cNvPr id="30742" name="Group 21"/>
          <p:cNvGrpSpPr>
            <a:grpSpLocks/>
          </p:cNvGrpSpPr>
          <p:nvPr/>
        </p:nvGrpSpPr>
        <p:grpSpPr bwMode="auto">
          <a:xfrm>
            <a:off x="4533900" y="1676400"/>
            <a:ext cx="1752600" cy="4267200"/>
            <a:chOff x="1896" y="1056"/>
            <a:chExt cx="1104" cy="2688"/>
          </a:xfrm>
        </p:grpSpPr>
        <p:sp>
          <p:nvSpPr>
            <p:cNvPr id="30744" name="Text Box 22"/>
            <p:cNvSpPr txBox="1">
              <a:spLocks noChangeArrowheads="1"/>
            </p:cNvSpPr>
            <p:nvPr/>
          </p:nvSpPr>
          <p:spPr bwMode="auto">
            <a:xfrm>
              <a:off x="2304" y="2837"/>
              <a:ext cx="6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B &amp; C</a:t>
              </a:r>
            </a:p>
          </p:txBody>
        </p:sp>
        <p:sp>
          <p:nvSpPr>
            <p:cNvPr id="30745" name="Text Box 23"/>
            <p:cNvSpPr txBox="1">
              <a:spLocks noChangeArrowheads="1"/>
            </p:cNvSpPr>
            <p:nvPr/>
          </p:nvSpPr>
          <p:spPr bwMode="auto">
            <a:xfrm>
              <a:off x="2304" y="3198"/>
              <a:ext cx="4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30.7</a:t>
              </a:r>
              <a:endParaRPr lang="en-US" altLang="en-US"/>
            </a:p>
          </p:txBody>
        </p:sp>
        <p:grpSp>
          <p:nvGrpSpPr>
            <p:cNvPr id="30746" name="Group 24"/>
            <p:cNvGrpSpPr>
              <a:grpSpLocks/>
            </p:cNvGrpSpPr>
            <p:nvPr/>
          </p:nvGrpSpPr>
          <p:grpSpPr bwMode="auto">
            <a:xfrm>
              <a:off x="1896" y="1056"/>
              <a:ext cx="1104" cy="1488"/>
              <a:chOff x="1896" y="1056"/>
              <a:chExt cx="1104" cy="1488"/>
            </a:xfrm>
          </p:grpSpPr>
          <p:sp>
            <p:nvSpPr>
              <p:cNvPr id="30748" name="Line 25"/>
              <p:cNvSpPr>
                <a:spLocks noChangeShapeType="1"/>
              </p:cNvSpPr>
              <p:nvPr/>
            </p:nvSpPr>
            <p:spPr bwMode="auto">
              <a:xfrm>
                <a:off x="1896" y="196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9" name="AutoShape 26"/>
              <p:cNvSpPr>
                <a:spLocks noChangeArrowheads="1"/>
              </p:cNvSpPr>
              <p:nvPr/>
            </p:nvSpPr>
            <p:spPr bwMode="auto">
              <a:xfrm>
                <a:off x="2136" y="1392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28</a:t>
                </a:r>
              </a:p>
            </p:txBody>
          </p:sp>
          <p:sp>
            <p:nvSpPr>
              <p:cNvPr id="30750" name="AutoShape 27"/>
              <p:cNvSpPr>
                <a:spLocks noChangeArrowheads="1"/>
              </p:cNvSpPr>
              <p:nvPr/>
            </p:nvSpPr>
            <p:spPr bwMode="auto">
              <a:xfrm>
                <a:off x="2136" y="1776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110</a:t>
                </a:r>
              </a:p>
            </p:txBody>
          </p:sp>
          <p:sp>
            <p:nvSpPr>
              <p:cNvPr id="30751" name="AutoShape 28"/>
              <p:cNvSpPr>
                <a:spLocks noChangeArrowheads="1"/>
              </p:cNvSpPr>
              <p:nvPr/>
            </p:nvSpPr>
            <p:spPr bwMode="auto">
              <a:xfrm>
                <a:off x="2136" y="2160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23</a:t>
                </a:r>
              </a:p>
            </p:txBody>
          </p:sp>
          <p:sp>
            <p:nvSpPr>
              <p:cNvPr id="30752" name="AutoShape 29"/>
              <p:cNvSpPr>
                <a:spLocks noChangeArrowheads="1"/>
              </p:cNvSpPr>
              <p:nvPr/>
            </p:nvSpPr>
            <p:spPr bwMode="auto">
              <a:xfrm>
                <a:off x="2568" y="1392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7</a:t>
                </a:r>
              </a:p>
            </p:txBody>
          </p:sp>
          <p:sp>
            <p:nvSpPr>
              <p:cNvPr id="30753" name="AutoShape 30"/>
              <p:cNvSpPr>
                <a:spLocks noChangeArrowheads="1"/>
              </p:cNvSpPr>
              <p:nvPr/>
            </p:nvSpPr>
            <p:spPr bwMode="auto">
              <a:xfrm>
                <a:off x="2568" y="1776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11</a:t>
                </a:r>
              </a:p>
            </p:txBody>
          </p:sp>
          <p:sp>
            <p:nvSpPr>
              <p:cNvPr id="30754" name="AutoShape 31"/>
              <p:cNvSpPr>
                <a:spLocks noChangeArrowheads="1"/>
              </p:cNvSpPr>
              <p:nvPr/>
            </p:nvSpPr>
            <p:spPr bwMode="auto">
              <a:xfrm>
                <a:off x="2568" y="2160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21</a:t>
                </a:r>
              </a:p>
            </p:txBody>
          </p:sp>
          <p:sp>
            <p:nvSpPr>
              <p:cNvPr id="30755" name="Text Box 32"/>
              <p:cNvSpPr txBox="1">
                <a:spLocks noChangeArrowheads="1"/>
              </p:cNvSpPr>
              <p:nvPr/>
            </p:nvSpPr>
            <p:spPr bwMode="auto">
              <a:xfrm>
                <a:off x="2210" y="105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/>
                  <a:t>0</a:t>
                </a:r>
              </a:p>
            </p:txBody>
          </p:sp>
          <p:sp>
            <p:nvSpPr>
              <p:cNvPr id="30756" name="Text Box 33"/>
              <p:cNvSpPr txBox="1">
                <a:spLocks noChangeArrowheads="1"/>
              </p:cNvSpPr>
              <p:nvPr/>
            </p:nvSpPr>
            <p:spPr bwMode="auto">
              <a:xfrm>
                <a:off x="2642" y="105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/>
                  <a:t>1</a:t>
                </a:r>
              </a:p>
            </p:txBody>
          </p:sp>
        </p:grpSp>
        <p:sp>
          <p:nvSpPr>
            <p:cNvPr id="30747" name="Text Box 34"/>
            <p:cNvSpPr txBox="1">
              <a:spLocks noChangeArrowheads="1"/>
            </p:cNvSpPr>
            <p:nvPr/>
          </p:nvSpPr>
          <p:spPr bwMode="auto">
            <a:xfrm>
              <a:off x="2304" y="3456"/>
              <a:ext cx="5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97%</a:t>
              </a:r>
              <a:endParaRPr lang="en-US" altLang="en-US"/>
            </a:p>
          </p:txBody>
        </p:sp>
      </p:grpSp>
      <p:sp>
        <p:nvSpPr>
          <p:cNvPr id="30743" name="Animation Flag"/>
          <p:cNvSpPr txBox="1">
            <a:spLocks noChangeArrowheads="1"/>
          </p:cNvSpPr>
          <p:nvPr/>
        </p:nvSpPr>
        <p:spPr bwMode="auto">
          <a:xfrm>
            <a:off x="10096501" y="6451601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latin typeface="Verdana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36217979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C7CA1-111F-4ABE-8B77-B382F6FB7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476" y="2688021"/>
            <a:ext cx="11225048" cy="1325563"/>
          </a:xfrm>
        </p:spPr>
        <p:txBody>
          <a:bodyPr/>
          <a:lstStyle/>
          <a:p>
            <a:r>
              <a:rPr lang="en-US" dirty="0"/>
              <a:t>Combining cells.  Based on subject matter.</a:t>
            </a:r>
          </a:p>
        </p:txBody>
      </p:sp>
    </p:spTree>
    <p:extLst>
      <p:ext uri="{BB962C8B-B14F-4D97-AF65-F5344CB8AC3E}">
        <p14:creationId xmlns:p14="http://schemas.microsoft.com/office/powerpoint/2010/main" val="604507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Clustering Levels</a:t>
            </a:r>
          </a:p>
        </p:txBody>
      </p:sp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2362200" y="5029201"/>
            <a:ext cx="749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>
                <a:sym typeface="Symbol" pitchFamily="18" charset="2"/>
              </a:rPr>
              <a:t></a:t>
            </a:r>
            <a:r>
              <a:rPr lang="en-US" altLang="en-US" sz="2800" baseline="30000">
                <a:sym typeface="Symbol" pitchFamily="18" charset="2"/>
              </a:rPr>
              <a:t>2</a:t>
            </a:r>
            <a:r>
              <a:rPr lang="en-US" altLang="en-US" baseline="300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=</a:t>
            </a:r>
            <a:endParaRPr lang="en-US" altLang="en-US"/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2590800" y="19812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2590800" y="25908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2590801" y="3200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31752" name="Text Box 7"/>
          <p:cNvSpPr txBox="1">
            <a:spLocks noChangeArrowheads="1"/>
          </p:cNvSpPr>
          <p:nvPr/>
        </p:nvSpPr>
        <p:spPr bwMode="auto">
          <a:xfrm>
            <a:off x="2590801" y="38100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D</a:t>
            </a:r>
          </a:p>
        </p:txBody>
      </p:sp>
      <p:sp>
        <p:nvSpPr>
          <p:cNvPr id="31753" name="Text Box 8"/>
          <p:cNvSpPr txBox="1">
            <a:spLocks noChangeArrowheads="1"/>
          </p:cNvSpPr>
          <p:nvPr/>
        </p:nvSpPr>
        <p:spPr bwMode="auto">
          <a:xfrm>
            <a:off x="3238501" y="137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3924301" y="137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31755" name="AutoShape 10"/>
          <p:cNvSpPr>
            <a:spLocks noChangeArrowheads="1"/>
          </p:cNvSpPr>
          <p:nvPr/>
        </p:nvSpPr>
        <p:spPr bwMode="auto">
          <a:xfrm>
            <a:off x="3086100" y="19050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28</a:t>
            </a:r>
          </a:p>
        </p:txBody>
      </p:sp>
      <p:sp>
        <p:nvSpPr>
          <p:cNvPr id="31756" name="AutoShape 11"/>
          <p:cNvSpPr>
            <a:spLocks noChangeArrowheads="1"/>
          </p:cNvSpPr>
          <p:nvPr/>
        </p:nvSpPr>
        <p:spPr bwMode="auto">
          <a:xfrm>
            <a:off x="3086100" y="25146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16</a:t>
            </a:r>
          </a:p>
        </p:txBody>
      </p:sp>
      <p:sp>
        <p:nvSpPr>
          <p:cNvPr id="31757" name="AutoShape 12"/>
          <p:cNvSpPr>
            <a:spLocks noChangeArrowheads="1"/>
          </p:cNvSpPr>
          <p:nvPr/>
        </p:nvSpPr>
        <p:spPr bwMode="auto">
          <a:xfrm>
            <a:off x="3086100" y="31242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94</a:t>
            </a:r>
          </a:p>
        </p:txBody>
      </p:sp>
      <p:sp>
        <p:nvSpPr>
          <p:cNvPr id="31758" name="AutoShape 13"/>
          <p:cNvSpPr>
            <a:spLocks noChangeArrowheads="1"/>
          </p:cNvSpPr>
          <p:nvPr/>
        </p:nvSpPr>
        <p:spPr bwMode="auto">
          <a:xfrm>
            <a:off x="3086100" y="37338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23</a:t>
            </a:r>
          </a:p>
        </p:txBody>
      </p:sp>
      <p:sp>
        <p:nvSpPr>
          <p:cNvPr id="31759" name="AutoShape 14"/>
          <p:cNvSpPr>
            <a:spLocks noChangeArrowheads="1"/>
          </p:cNvSpPr>
          <p:nvPr/>
        </p:nvSpPr>
        <p:spPr bwMode="auto">
          <a:xfrm>
            <a:off x="3771900" y="19050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31760" name="AutoShape 15"/>
          <p:cNvSpPr>
            <a:spLocks noChangeArrowheads="1"/>
          </p:cNvSpPr>
          <p:nvPr/>
        </p:nvSpPr>
        <p:spPr bwMode="auto">
          <a:xfrm>
            <a:off x="3771900" y="25146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1761" name="AutoShape 16"/>
          <p:cNvSpPr>
            <a:spLocks noChangeArrowheads="1"/>
          </p:cNvSpPr>
          <p:nvPr/>
        </p:nvSpPr>
        <p:spPr bwMode="auto">
          <a:xfrm>
            <a:off x="3771900" y="31242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31762" name="AutoShape 17"/>
          <p:cNvSpPr>
            <a:spLocks noChangeArrowheads="1"/>
          </p:cNvSpPr>
          <p:nvPr/>
        </p:nvSpPr>
        <p:spPr bwMode="auto">
          <a:xfrm>
            <a:off x="3771900" y="37338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21</a:t>
            </a:r>
          </a:p>
        </p:txBody>
      </p:sp>
      <p:sp>
        <p:nvSpPr>
          <p:cNvPr id="31763" name="Text Box 18"/>
          <p:cNvSpPr txBox="1">
            <a:spLocks noChangeArrowheads="1"/>
          </p:cNvSpPr>
          <p:nvPr/>
        </p:nvSpPr>
        <p:spPr bwMode="auto">
          <a:xfrm>
            <a:off x="3352801" y="5076825"/>
            <a:ext cx="77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31.7</a:t>
            </a:r>
            <a:endParaRPr lang="en-US" altLang="en-US"/>
          </a:p>
        </p:txBody>
      </p:sp>
      <p:sp>
        <p:nvSpPr>
          <p:cNvPr id="31764" name="Text Box 19"/>
          <p:cNvSpPr txBox="1">
            <a:spLocks noChangeArrowheads="1"/>
          </p:cNvSpPr>
          <p:nvPr/>
        </p:nvSpPr>
        <p:spPr bwMode="auto">
          <a:xfrm>
            <a:off x="2362200" y="4495800"/>
            <a:ext cx="1303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Merged:</a:t>
            </a:r>
          </a:p>
        </p:txBody>
      </p:sp>
      <p:sp>
        <p:nvSpPr>
          <p:cNvPr id="31765" name="Text Box 20"/>
          <p:cNvSpPr txBox="1">
            <a:spLocks noChangeArrowheads="1"/>
          </p:cNvSpPr>
          <p:nvPr/>
        </p:nvSpPr>
        <p:spPr bwMode="auto">
          <a:xfrm>
            <a:off x="3276600" y="5486400"/>
            <a:ext cx="96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100%</a:t>
            </a:r>
            <a:endParaRPr lang="en-US" altLang="en-US"/>
          </a:p>
        </p:txBody>
      </p:sp>
      <p:grpSp>
        <p:nvGrpSpPr>
          <p:cNvPr id="31766" name="Group 21"/>
          <p:cNvGrpSpPr>
            <a:grpSpLocks/>
          </p:cNvGrpSpPr>
          <p:nvPr/>
        </p:nvGrpSpPr>
        <p:grpSpPr bwMode="auto">
          <a:xfrm>
            <a:off x="4533900" y="1676400"/>
            <a:ext cx="1752600" cy="4267200"/>
            <a:chOff x="1896" y="1056"/>
            <a:chExt cx="1104" cy="2688"/>
          </a:xfrm>
        </p:grpSpPr>
        <p:sp>
          <p:nvSpPr>
            <p:cNvPr id="31780" name="Text Box 22"/>
            <p:cNvSpPr txBox="1">
              <a:spLocks noChangeArrowheads="1"/>
            </p:cNvSpPr>
            <p:nvPr/>
          </p:nvSpPr>
          <p:spPr bwMode="auto">
            <a:xfrm>
              <a:off x="2271" y="2832"/>
              <a:ext cx="6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B &amp; C</a:t>
              </a:r>
            </a:p>
          </p:txBody>
        </p:sp>
        <p:sp>
          <p:nvSpPr>
            <p:cNvPr id="31781" name="Text Box 23"/>
            <p:cNvSpPr txBox="1">
              <a:spLocks noChangeArrowheads="1"/>
            </p:cNvSpPr>
            <p:nvPr/>
          </p:nvSpPr>
          <p:spPr bwMode="auto">
            <a:xfrm>
              <a:off x="2304" y="3198"/>
              <a:ext cx="4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30.7</a:t>
              </a:r>
              <a:endParaRPr lang="en-US" altLang="en-US"/>
            </a:p>
          </p:txBody>
        </p:sp>
        <p:grpSp>
          <p:nvGrpSpPr>
            <p:cNvPr id="31782" name="Group 24"/>
            <p:cNvGrpSpPr>
              <a:grpSpLocks/>
            </p:cNvGrpSpPr>
            <p:nvPr/>
          </p:nvGrpSpPr>
          <p:grpSpPr bwMode="auto">
            <a:xfrm>
              <a:off x="1896" y="1056"/>
              <a:ext cx="1104" cy="1488"/>
              <a:chOff x="1896" y="1056"/>
              <a:chExt cx="1104" cy="1488"/>
            </a:xfrm>
          </p:grpSpPr>
          <p:sp>
            <p:nvSpPr>
              <p:cNvPr id="31784" name="Line 25"/>
              <p:cNvSpPr>
                <a:spLocks noChangeShapeType="1"/>
              </p:cNvSpPr>
              <p:nvPr/>
            </p:nvSpPr>
            <p:spPr bwMode="auto">
              <a:xfrm>
                <a:off x="1896" y="196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5" name="AutoShape 26"/>
              <p:cNvSpPr>
                <a:spLocks noChangeArrowheads="1"/>
              </p:cNvSpPr>
              <p:nvPr/>
            </p:nvSpPr>
            <p:spPr bwMode="auto">
              <a:xfrm>
                <a:off x="2136" y="1392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28</a:t>
                </a:r>
              </a:p>
            </p:txBody>
          </p:sp>
          <p:sp>
            <p:nvSpPr>
              <p:cNvPr id="31786" name="AutoShape 27"/>
              <p:cNvSpPr>
                <a:spLocks noChangeArrowheads="1"/>
              </p:cNvSpPr>
              <p:nvPr/>
            </p:nvSpPr>
            <p:spPr bwMode="auto">
              <a:xfrm>
                <a:off x="2136" y="1776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110</a:t>
                </a:r>
              </a:p>
            </p:txBody>
          </p:sp>
          <p:sp>
            <p:nvSpPr>
              <p:cNvPr id="31787" name="AutoShape 28"/>
              <p:cNvSpPr>
                <a:spLocks noChangeArrowheads="1"/>
              </p:cNvSpPr>
              <p:nvPr/>
            </p:nvSpPr>
            <p:spPr bwMode="auto">
              <a:xfrm>
                <a:off x="2136" y="2160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23</a:t>
                </a:r>
              </a:p>
            </p:txBody>
          </p:sp>
          <p:sp>
            <p:nvSpPr>
              <p:cNvPr id="31788" name="AutoShape 29"/>
              <p:cNvSpPr>
                <a:spLocks noChangeArrowheads="1"/>
              </p:cNvSpPr>
              <p:nvPr/>
            </p:nvSpPr>
            <p:spPr bwMode="auto">
              <a:xfrm>
                <a:off x="2568" y="1392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7</a:t>
                </a:r>
              </a:p>
            </p:txBody>
          </p:sp>
          <p:sp>
            <p:nvSpPr>
              <p:cNvPr id="31789" name="AutoShape 30"/>
              <p:cNvSpPr>
                <a:spLocks noChangeArrowheads="1"/>
              </p:cNvSpPr>
              <p:nvPr/>
            </p:nvSpPr>
            <p:spPr bwMode="auto">
              <a:xfrm>
                <a:off x="2568" y="1776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11</a:t>
                </a:r>
              </a:p>
            </p:txBody>
          </p:sp>
          <p:sp>
            <p:nvSpPr>
              <p:cNvPr id="31790" name="AutoShape 31"/>
              <p:cNvSpPr>
                <a:spLocks noChangeArrowheads="1"/>
              </p:cNvSpPr>
              <p:nvPr/>
            </p:nvSpPr>
            <p:spPr bwMode="auto">
              <a:xfrm>
                <a:off x="2568" y="2160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21</a:t>
                </a:r>
              </a:p>
            </p:txBody>
          </p:sp>
          <p:sp>
            <p:nvSpPr>
              <p:cNvPr id="31791" name="Text Box 32"/>
              <p:cNvSpPr txBox="1">
                <a:spLocks noChangeArrowheads="1"/>
              </p:cNvSpPr>
              <p:nvPr/>
            </p:nvSpPr>
            <p:spPr bwMode="auto">
              <a:xfrm>
                <a:off x="2210" y="105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/>
                  <a:t>0</a:t>
                </a:r>
              </a:p>
            </p:txBody>
          </p:sp>
          <p:sp>
            <p:nvSpPr>
              <p:cNvPr id="31792" name="Text Box 33"/>
              <p:cNvSpPr txBox="1">
                <a:spLocks noChangeArrowheads="1"/>
              </p:cNvSpPr>
              <p:nvPr/>
            </p:nvSpPr>
            <p:spPr bwMode="auto">
              <a:xfrm>
                <a:off x="2642" y="105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/>
                  <a:t>1</a:t>
                </a:r>
              </a:p>
            </p:txBody>
          </p:sp>
        </p:grpSp>
        <p:sp>
          <p:nvSpPr>
            <p:cNvPr id="31783" name="Text Box 34"/>
            <p:cNvSpPr txBox="1">
              <a:spLocks noChangeArrowheads="1"/>
            </p:cNvSpPr>
            <p:nvPr/>
          </p:nvSpPr>
          <p:spPr bwMode="auto">
            <a:xfrm>
              <a:off x="2304" y="3456"/>
              <a:ext cx="5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97%</a:t>
              </a:r>
              <a:endParaRPr lang="en-US" altLang="en-US"/>
            </a:p>
          </p:txBody>
        </p:sp>
      </p:grpSp>
      <p:grpSp>
        <p:nvGrpSpPr>
          <p:cNvPr id="31767" name="Group 35"/>
          <p:cNvGrpSpPr>
            <a:grpSpLocks/>
          </p:cNvGrpSpPr>
          <p:nvPr/>
        </p:nvGrpSpPr>
        <p:grpSpPr bwMode="auto">
          <a:xfrm>
            <a:off x="6362702" y="1981201"/>
            <a:ext cx="1752600" cy="3965575"/>
            <a:chOff x="3048" y="1248"/>
            <a:chExt cx="1104" cy="2498"/>
          </a:xfrm>
        </p:grpSpPr>
        <p:sp>
          <p:nvSpPr>
            <p:cNvPr id="31769" name="Text Box 36"/>
            <p:cNvSpPr txBox="1">
              <a:spLocks noChangeArrowheads="1"/>
            </p:cNvSpPr>
            <p:nvPr/>
          </p:nvSpPr>
          <p:spPr bwMode="auto">
            <a:xfrm>
              <a:off x="3358" y="2832"/>
              <a:ext cx="74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A &amp; BC</a:t>
              </a:r>
            </a:p>
          </p:txBody>
        </p:sp>
        <p:sp>
          <p:nvSpPr>
            <p:cNvPr id="31770" name="Text Box 37"/>
            <p:cNvSpPr txBox="1">
              <a:spLocks noChangeArrowheads="1"/>
            </p:cNvSpPr>
            <p:nvPr/>
          </p:nvSpPr>
          <p:spPr bwMode="auto">
            <a:xfrm>
              <a:off x="3480" y="3200"/>
              <a:ext cx="4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28.6</a:t>
              </a:r>
              <a:endParaRPr lang="en-US" altLang="en-US"/>
            </a:p>
          </p:txBody>
        </p:sp>
        <p:grpSp>
          <p:nvGrpSpPr>
            <p:cNvPr id="31771" name="Group 38"/>
            <p:cNvGrpSpPr>
              <a:grpSpLocks/>
            </p:cNvGrpSpPr>
            <p:nvPr/>
          </p:nvGrpSpPr>
          <p:grpSpPr bwMode="auto">
            <a:xfrm>
              <a:off x="3048" y="1248"/>
              <a:ext cx="1104" cy="1104"/>
              <a:chOff x="3048" y="1248"/>
              <a:chExt cx="1104" cy="1104"/>
            </a:xfrm>
          </p:grpSpPr>
          <p:sp>
            <p:nvSpPr>
              <p:cNvPr id="31773" name="Line 39"/>
              <p:cNvSpPr>
                <a:spLocks noChangeShapeType="1"/>
              </p:cNvSpPr>
              <p:nvPr/>
            </p:nvSpPr>
            <p:spPr bwMode="auto">
              <a:xfrm>
                <a:off x="3048" y="196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4" name="AutoShape 40"/>
              <p:cNvSpPr>
                <a:spLocks noChangeArrowheads="1"/>
              </p:cNvSpPr>
              <p:nvPr/>
            </p:nvSpPr>
            <p:spPr bwMode="auto">
              <a:xfrm>
                <a:off x="3288" y="1584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138</a:t>
                </a:r>
              </a:p>
            </p:txBody>
          </p:sp>
          <p:sp>
            <p:nvSpPr>
              <p:cNvPr id="31775" name="AutoShape 41"/>
              <p:cNvSpPr>
                <a:spLocks noChangeArrowheads="1"/>
              </p:cNvSpPr>
              <p:nvPr/>
            </p:nvSpPr>
            <p:spPr bwMode="auto">
              <a:xfrm>
                <a:off x="3288" y="1968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23</a:t>
                </a:r>
              </a:p>
            </p:txBody>
          </p:sp>
          <p:sp>
            <p:nvSpPr>
              <p:cNvPr id="31776" name="AutoShape 42"/>
              <p:cNvSpPr>
                <a:spLocks noChangeArrowheads="1"/>
              </p:cNvSpPr>
              <p:nvPr/>
            </p:nvSpPr>
            <p:spPr bwMode="auto">
              <a:xfrm>
                <a:off x="3720" y="1584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18</a:t>
                </a:r>
              </a:p>
            </p:txBody>
          </p:sp>
          <p:sp>
            <p:nvSpPr>
              <p:cNvPr id="31777" name="AutoShape 43"/>
              <p:cNvSpPr>
                <a:spLocks noChangeArrowheads="1"/>
              </p:cNvSpPr>
              <p:nvPr/>
            </p:nvSpPr>
            <p:spPr bwMode="auto">
              <a:xfrm>
                <a:off x="3720" y="1968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21</a:t>
                </a:r>
              </a:p>
            </p:txBody>
          </p:sp>
          <p:sp>
            <p:nvSpPr>
              <p:cNvPr id="31778" name="Text Box 44"/>
              <p:cNvSpPr txBox="1">
                <a:spLocks noChangeArrowheads="1"/>
              </p:cNvSpPr>
              <p:nvPr/>
            </p:nvSpPr>
            <p:spPr bwMode="auto">
              <a:xfrm>
                <a:off x="3408" y="124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/>
                  <a:t>0</a:t>
                </a:r>
              </a:p>
            </p:txBody>
          </p:sp>
          <p:sp>
            <p:nvSpPr>
              <p:cNvPr id="31779" name="Text Box 45"/>
              <p:cNvSpPr txBox="1">
                <a:spLocks noChangeArrowheads="1"/>
              </p:cNvSpPr>
              <p:nvPr/>
            </p:nvSpPr>
            <p:spPr bwMode="auto">
              <a:xfrm>
                <a:off x="3840" y="124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/>
                  <a:t>1</a:t>
                </a:r>
              </a:p>
            </p:txBody>
          </p:sp>
        </p:grpSp>
        <p:sp>
          <p:nvSpPr>
            <p:cNvPr id="31772" name="Text Box 46"/>
            <p:cNvSpPr txBox="1">
              <a:spLocks noChangeArrowheads="1"/>
            </p:cNvSpPr>
            <p:nvPr/>
          </p:nvSpPr>
          <p:spPr bwMode="auto">
            <a:xfrm>
              <a:off x="3480" y="3458"/>
              <a:ext cx="5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90%</a:t>
              </a:r>
              <a:endParaRPr lang="en-US" altLang="en-US"/>
            </a:p>
          </p:txBody>
        </p:sp>
      </p:grpSp>
      <p:sp>
        <p:nvSpPr>
          <p:cNvPr id="31768" name="Animation Flag"/>
          <p:cNvSpPr txBox="1">
            <a:spLocks noChangeArrowheads="1"/>
          </p:cNvSpPr>
          <p:nvPr/>
        </p:nvSpPr>
        <p:spPr bwMode="auto">
          <a:xfrm>
            <a:off x="10096501" y="6451601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latin typeface="Verdana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63849195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Clustering Levels</a:t>
            </a:r>
          </a:p>
        </p:txBody>
      </p:sp>
      <p:sp>
        <p:nvSpPr>
          <p:cNvPr id="32772" name="Text Box 10"/>
          <p:cNvSpPr txBox="1">
            <a:spLocks noChangeArrowheads="1"/>
          </p:cNvSpPr>
          <p:nvPr/>
        </p:nvSpPr>
        <p:spPr bwMode="auto">
          <a:xfrm>
            <a:off x="2590800" y="19812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A</a:t>
            </a:r>
          </a:p>
        </p:txBody>
      </p:sp>
      <p:sp>
        <p:nvSpPr>
          <p:cNvPr id="32773" name="Text Box 11"/>
          <p:cNvSpPr txBox="1">
            <a:spLocks noChangeArrowheads="1"/>
          </p:cNvSpPr>
          <p:nvPr/>
        </p:nvSpPr>
        <p:spPr bwMode="auto">
          <a:xfrm>
            <a:off x="2590800" y="25908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</a:p>
        </p:txBody>
      </p:sp>
      <p:sp>
        <p:nvSpPr>
          <p:cNvPr id="32774" name="Text Box 12"/>
          <p:cNvSpPr txBox="1">
            <a:spLocks noChangeArrowheads="1"/>
          </p:cNvSpPr>
          <p:nvPr/>
        </p:nvSpPr>
        <p:spPr bwMode="auto">
          <a:xfrm>
            <a:off x="2590801" y="3200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C</a:t>
            </a:r>
          </a:p>
        </p:txBody>
      </p:sp>
      <p:sp>
        <p:nvSpPr>
          <p:cNvPr id="32775" name="Text Box 13"/>
          <p:cNvSpPr txBox="1">
            <a:spLocks noChangeArrowheads="1"/>
          </p:cNvSpPr>
          <p:nvPr/>
        </p:nvSpPr>
        <p:spPr bwMode="auto">
          <a:xfrm>
            <a:off x="2590801" y="38100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D</a:t>
            </a:r>
          </a:p>
        </p:txBody>
      </p:sp>
      <p:sp>
        <p:nvSpPr>
          <p:cNvPr id="32776" name="Text Box 14"/>
          <p:cNvSpPr txBox="1">
            <a:spLocks noChangeArrowheads="1"/>
          </p:cNvSpPr>
          <p:nvPr/>
        </p:nvSpPr>
        <p:spPr bwMode="auto">
          <a:xfrm>
            <a:off x="3238501" y="137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2777" name="Text Box 15"/>
          <p:cNvSpPr txBox="1">
            <a:spLocks noChangeArrowheads="1"/>
          </p:cNvSpPr>
          <p:nvPr/>
        </p:nvSpPr>
        <p:spPr bwMode="auto">
          <a:xfrm>
            <a:off x="3924301" y="137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32778" name="AutoShape 28"/>
          <p:cNvSpPr>
            <a:spLocks noChangeArrowheads="1"/>
          </p:cNvSpPr>
          <p:nvPr/>
        </p:nvSpPr>
        <p:spPr bwMode="auto">
          <a:xfrm>
            <a:off x="3086100" y="19050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28</a:t>
            </a:r>
          </a:p>
        </p:txBody>
      </p:sp>
      <p:sp>
        <p:nvSpPr>
          <p:cNvPr id="32779" name="AutoShape 29"/>
          <p:cNvSpPr>
            <a:spLocks noChangeArrowheads="1"/>
          </p:cNvSpPr>
          <p:nvPr/>
        </p:nvSpPr>
        <p:spPr bwMode="auto">
          <a:xfrm>
            <a:off x="3086100" y="25146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16</a:t>
            </a:r>
          </a:p>
        </p:txBody>
      </p:sp>
      <p:sp>
        <p:nvSpPr>
          <p:cNvPr id="32780" name="AutoShape 30"/>
          <p:cNvSpPr>
            <a:spLocks noChangeArrowheads="1"/>
          </p:cNvSpPr>
          <p:nvPr/>
        </p:nvSpPr>
        <p:spPr bwMode="auto">
          <a:xfrm>
            <a:off x="3086100" y="31242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94</a:t>
            </a:r>
          </a:p>
        </p:txBody>
      </p:sp>
      <p:sp>
        <p:nvSpPr>
          <p:cNvPr id="32781" name="AutoShape 31"/>
          <p:cNvSpPr>
            <a:spLocks noChangeArrowheads="1"/>
          </p:cNvSpPr>
          <p:nvPr/>
        </p:nvSpPr>
        <p:spPr bwMode="auto">
          <a:xfrm>
            <a:off x="3086100" y="37338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23</a:t>
            </a:r>
          </a:p>
        </p:txBody>
      </p:sp>
      <p:sp>
        <p:nvSpPr>
          <p:cNvPr id="32782" name="AutoShape 32"/>
          <p:cNvSpPr>
            <a:spLocks noChangeArrowheads="1"/>
          </p:cNvSpPr>
          <p:nvPr/>
        </p:nvSpPr>
        <p:spPr bwMode="auto">
          <a:xfrm>
            <a:off x="3771900" y="19050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32783" name="AutoShape 33"/>
          <p:cNvSpPr>
            <a:spLocks noChangeArrowheads="1"/>
          </p:cNvSpPr>
          <p:nvPr/>
        </p:nvSpPr>
        <p:spPr bwMode="auto">
          <a:xfrm>
            <a:off x="3771900" y="25146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2784" name="AutoShape 34"/>
          <p:cNvSpPr>
            <a:spLocks noChangeArrowheads="1"/>
          </p:cNvSpPr>
          <p:nvPr/>
        </p:nvSpPr>
        <p:spPr bwMode="auto">
          <a:xfrm>
            <a:off x="3771900" y="31242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32785" name="AutoShape 35"/>
          <p:cNvSpPr>
            <a:spLocks noChangeArrowheads="1"/>
          </p:cNvSpPr>
          <p:nvPr/>
        </p:nvSpPr>
        <p:spPr bwMode="auto">
          <a:xfrm>
            <a:off x="3771900" y="3733800"/>
            <a:ext cx="685800" cy="609600"/>
          </a:xfrm>
          <a:prstGeom prst="roundRect">
            <a:avLst>
              <a:gd name="adj" fmla="val 16667"/>
            </a:avLst>
          </a:prstGeom>
          <a:solidFill>
            <a:srgbClr val="666699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21</a:t>
            </a:r>
          </a:p>
        </p:txBody>
      </p:sp>
      <p:grpSp>
        <p:nvGrpSpPr>
          <p:cNvPr id="32786" name="Group 55"/>
          <p:cNvGrpSpPr>
            <a:grpSpLocks/>
          </p:cNvGrpSpPr>
          <p:nvPr/>
        </p:nvGrpSpPr>
        <p:grpSpPr bwMode="auto">
          <a:xfrm>
            <a:off x="4213226" y="1676400"/>
            <a:ext cx="2073275" cy="4267200"/>
            <a:chOff x="1694" y="1056"/>
            <a:chExt cx="1306" cy="2688"/>
          </a:xfrm>
        </p:grpSpPr>
        <p:sp>
          <p:nvSpPr>
            <p:cNvPr id="32813" name="Text Box 7"/>
            <p:cNvSpPr txBox="1">
              <a:spLocks noChangeArrowheads="1"/>
            </p:cNvSpPr>
            <p:nvPr/>
          </p:nvSpPr>
          <p:spPr bwMode="auto">
            <a:xfrm>
              <a:off x="1694" y="2832"/>
              <a:ext cx="11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         B &amp; C</a:t>
              </a:r>
            </a:p>
          </p:txBody>
        </p:sp>
        <p:sp>
          <p:nvSpPr>
            <p:cNvPr id="32814" name="Text Box 37"/>
            <p:cNvSpPr txBox="1">
              <a:spLocks noChangeArrowheads="1"/>
            </p:cNvSpPr>
            <p:nvPr/>
          </p:nvSpPr>
          <p:spPr bwMode="auto">
            <a:xfrm>
              <a:off x="2304" y="3198"/>
              <a:ext cx="4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30.7</a:t>
              </a:r>
              <a:endParaRPr lang="en-US" altLang="en-US"/>
            </a:p>
          </p:txBody>
        </p:sp>
        <p:grpSp>
          <p:nvGrpSpPr>
            <p:cNvPr id="32815" name="Group 52"/>
            <p:cNvGrpSpPr>
              <a:grpSpLocks/>
            </p:cNvGrpSpPr>
            <p:nvPr/>
          </p:nvGrpSpPr>
          <p:grpSpPr bwMode="auto">
            <a:xfrm>
              <a:off x="1896" y="1056"/>
              <a:ext cx="1104" cy="1488"/>
              <a:chOff x="1896" y="1056"/>
              <a:chExt cx="1104" cy="1488"/>
            </a:xfrm>
          </p:grpSpPr>
          <p:sp>
            <p:nvSpPr>
              <p:cNvPr id="32817" name="Line 3"/>
              <p:cNvSpPr>
                <a:spLocks noChangeShapeType="1"/>
              </p:cNvSpPr>
              <p:nvPr/>
            </p:nvSpPr>
            <p:spPr bwMode="auto">
              <a:xfrm>
                <a:off x="1896" y="196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8" name="AutoShape 16"/>
              <p:cNvSpPr>
                <a:spLocks noChangeArrowheads="1"/>
              </p:cNvSpPr>
              <p:nvPr/>
            </p:nvSpPr>
            <p:spPr bwMode="auto">
              <a:xfrm>
                <a:off x="2136" y="1392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28</a:t>
                </a:r>
              </a:p>
            </p:txBody>
          </p:sp>
          <p:sp>
            <p:nvSpPr>
              <p:cNvPr id="32819" name="AutoShape 17"/>
              <p:cNvSpPr>
                <a:spLocks noChangeArrowheads="1"/>
              </p:cNvSpPr>
              <p:nvPr/>
            </p:nvSpPr>
            <p:spPr bwMode="auto">
              <a:xfrm>
                <a:off x="2136" y="1776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110</a:t>
                </a:r>
              </a:p>
            </p:txBody>
          </p:sp>
          <p:sp>
            <p:nvSpPr>
              <p:cNvPr id="32820" name="AutoShape 18"/>
              <p:cNvSpPr>
                <a:spLocks noChangeArrowheads="1"/>
              </p:cNvSpPr>
              <p:nvPr/>
            </p:nvSpPr>
            <p:spPr bwMode="auto">
              <a:xfrm>
                <a:off x="2136" y="2160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23</a:t>
                </a:r>
              </a:p>
            </p:txBody>
          </p:sp>
          <p:sp>
            <p:nvSpPr>
              <p:cNvPr id="32821" name="AutoShape 19"/>
              <p:cNvSpPr>
                <a:spLocks noChangeArrowheads="1"/>
              </p:cNvSpPr>
              <p:nvPr/>
            </p:nvSpPr>
            <p:spPr bwMode="auto">
              <a:xfrm>
                <a:off x="2568" y="1392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7</a:t>
                </a:r>
              </a:p>
            </p:txBody>
          </p:sp>
          <p:sp>
            <p:nvSpPr>
              <p:cNvPr id="32822" name="AutoShape 20"/>
              <p:cNvSpPr>
                <a:spLocks noChangeArrowheads="1"/>
              </p:cNvSpPr>
              <p:nvPr/>
            </p:nvSpPr>
            <p:spPr bwMode="auto">
              <a:xfrm>
                <a:off x="2568" y="1776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11</a:t>
                </a:r>
              </a:p>
            </p:txBody>
          </p:sp>
          <p:sp>
            <p:nvSpPr>
              <p:cNvPr id="32823" name="AutoShape 21"/>
              <p:cNvSpPr>
                <a:spLocks noChangeArrowheads="1"/>
              </p:cNvSpPr>
              <p:nvPr/>
            </p:nvSpPr>
            <p:spPr bwMode="auto">
              <a:xfrm>
                <a:off x="2568" y="2160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21</a:t>
                </a:r>
              </a:p>
            </p:txBody>
          </p:sp>
          <p:sp>
            <p:nvSpPr>
              <p:cNvPr id="32824" name="Text Box 41"/>
              <p:cNvSpPr txBox="1">
                <a:spLocks noChangeArrowheads="1"/>
              </p:cNvSpPr>
              <p:nvPr/>
            </p:nvSpPr>
            <p:spPr bwMode="auto">
              <a:xfrm>
                <a:off x="2210" y="105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/>
                  <a:t>0</a:t>
                </a:r>
              </a:p>
            </p:txBody>
          </p:sp>
          <p:sp>
            <p:nvSpPr>
              <p:cNvPr id="32825" name="Text Box 42"/>
              <p:cNvSpPr txBox="1">
                <a:spLocks noChangeArrowheads="1"/>
              </p:cNvSpPr>
              <p:nvPr/>
            </p:nvSpPr>
            <p:spPr bwMode="auto">
              <a:xfrm>
                <a:off x="2642" y="105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/>
                  <a:t>1</a:t>
                </a:r>
              </a:p>
            </p:txBody>
          </p:sp>
        </p:grpSp>
        <p:sp>
          <p:nvSpPr>
            <p:cNvPr id="32816" name="Text Box 48"/>
            <p:cNvSpPr txBox="1">
              <a:spLocks noChangeArrowheads="1"/>
            </p:cNvSpPr>
            <p:nvPr/>
          </p:nvSpPr>
          <p:spPr bwMode="auto">
            <a:xfrm>
              <a:off x="2304" y="3456"/>
              <a:ext cx="5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97%</a:t>
              </a:r>
              <a:endParaRPr lang="en-US" altLang="en-US"/>
            </a:p>
          </p:txBody>
        </p:sp>
      </p:grpSp>
      <p:grpSp>
        <p:nvGrpSpPr>
          <p:cNvPr id="32787" name="Group 56"/>
          <p:cNvGrpSpPr>
            <a:grpSpLocks/>
          </p:cNvGrpSpPr>
          <p:nvPr/>
        </p:nvGrpSpPr>
        <p:grpSpPr bwMode="auto">
          <a:xfrm>
            <a:off x="6362702" y="1981201"/>
            <a:ext cx="1752600" cy="3965575"/>
            <a:chOff x="3048" y="1248"/>
            <a:chExt cx="1104" cy="2498"/>
          </a:xfrm>
        </p:grpSpPr>
        <p:sp>
          <p:nvSpPr>
            <p:cNvPr id="32802" name="Text Box 8"/>
            <p:cNvSpPr txBox="1">
              <a:spLocks noChangeArrowheads="1"/>
            </p:cNvSpPr>
            <p:nvPr/>
          </p:nvSpPr>
          <p:spPr bwMode="auto">
            <a:xfrm>
              <a:off x="3288" y="2832"/>
              <a:ext cx="74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A &amp; BC</a:t>
              </a:r>
            </a:p>
          </p:txBody>
        </p:sp>
        <p:sp>
          <p:nvSpPr>
            <p:cNvPr id="32803" name="Text Box 38"/>
            <p:cNvSpPr txBox="1">
              <a:spLocks noChangeArrowheads="1"/>
            </p:cNvSpPr>
            <p:nvPr/>
          </p:nvSpPr>
          <p:spPr bwMode="auto">
            <a:xfrm>
              <a:off x="3480" y="3200"/>
              <a:ext cx="4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28.6</a:t>
              </a:r>
              <a:endParaRPr lang="en-US" altLang="en-US"/>
            </a:p>
          </p:txBody>
        </p:sp>
        <p:grpSp>
          <p:nvGrpSpPr>
            <p:cNvPr id="32804" name="Group 53"/>
            <p:cNvGrpSpPr>
              <a:grpSpLocks/>
            </p:cNvGrpSpPr>
            <p:nvPr/>
          </p:nvGrpSpPr>
          <p:grpSpPr bwMode="auto">
            <a:xfrm>
              <a:off x="3048" y="1248"/>
              <a:ext cx="1104" cy="1104"/>
              <a:chOff x="3048" y="1248"/>
              <a:chExt cx="1104" cy="1104"/>
            </a:xfrm>
          </p:grpSpPr>
          <p:sp>
            <p:nvSpPr>
              <p:cNvPr id="32806" name="Line 5"/>
              <p:cNvSpPr>
                <a:spLocks noChangeShapeType="1"/>
              </p:cNvSpPr>
              <p:nvPr/>
            </p:nvSpPr>
            <p:spPr bwMode="auto">
              <a:xfrm>
                <a:off x="3048" y="196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7" name="AutoShape 22"/>
              <p:cNvSpPr>
                <a:spLocks noChangeArrowheads="1"/>
              </p:cNvSpPr>
              <p:nvPr/>
            </p:nvSpPr>
            <p:spPr bwMode="auto">
              <a:xfrm>
                <a:off x="3288" y="1584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138</a:t>
                </a:r>
              </a:p>
            </p:txBody>
          </p:sp>
          <p:sp>
            <p:nvSpPr>
              <p:cNvPr id="32808" name="AutoShape 23"/>
              <p:cNvSpPr>
                <a:spLocks noChangeArrowheads="1"/>
              </p:cNvSpPr>
              <p:nvPr/>
            </p:nvSpPr>
            <p:spPr bwMode="auto">
              <a:xfrm>
                <a:off x="3288" y="1968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23</a:t>
                </a:r>
              </a:p>
            </p:txBody>
          </p:sp>
          <p:sp>
            <p:nvSpPr>
              <p:cNvPr id="32809" name="AutoShape 24"/>
              <p:cNvSpPr>
                <a:spLocks noChangeArrowheads="1"/>
              </p:cNvSpPr>
              <p:nvPr/>
            </p:nvSpPr>
            <p:spPr bwMode="auto">
              <a:xfrm>
                <a:off x="3720" y="1584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18</a:t>
                </a:r>
              </a:p>
            </p:txBody>
          </p:sp>
          <p:sp>
            <p:nvSpPr>
              <p:cNvPr id="32810" name="AutoShape 25"/>
              <p:cNvSpPr>
                <a:spLocks noChangeArrowheads="1"/>
              </p:cNvSpPr>
              <p:nvPr/>
            </p:nvSpPr>
            <p:spPr bwMode="auto">
              <a:xfrm>
                <a:off x="3720" y="1968"/>
                <a:ext cx="432" cy="384"/>
              </a:xfrm>
              <a:prstGeom prst="roundRect">
                <a:avLst>
                  <a:gd name="adj" fmla="val 16667"/>
                </a:avLst>
              </a:prstGeom>
              <a:solidFill>
                <a:srgbClr val="666699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n-US" b="1">
                    <a:solidFill>
                      <a:srgbClr val="FFFFFF"/>
                    </a:solidFill>
                  </a:rPr>
                  <a:t>21</a:t>
                </a:r>
              </a:p>
            </p:txBody>
          </p:sp>
          <p:sp>
            <p:nvSpPr>
              <p:cNvPr id="32811" name="Text Box 43"/>
              <p:cNvSpPr txBox="1">
                <a:spLocks noChangeArrowheads="1"/>
              </p:cNvSpPr>
              <p:nvPr/>
            </p:nvSpPr>
            <p:spPr bwMode="auto">
              <a:xfrm>
                <a:off x="3408" y="124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/>
                  <a:t>0</a:t>
                </a:r>
              </a:p>
            </p:txBody>
          </p:sp>
          <p:sp>
            <p:nvSpPr>
              <p:cNvPr id="32812" name="Text Box 44"/>
              <p:cNvSpPr txBox="1">
                <a:spLocks noChangeArrowheads="1"/>
              </p:cNvSpPr>
              <p:nvPr/>
            </p:nvSpPr>
            <p:spPr bwMode="auto">
              <a:xfrm>
                <a:off x="3840" y="124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/>
                  <a:t>1</a:t>
                </a:r>
              </a:p>
            </p:txBody>
          </p:sp>
        </p:grpSp>
        <p:sp>
          <p:nvSpPr>
            <p:cNvPr id="32805" name="Text Box 49"/>
            <p:cNvSpPr txBox="1">
              <a:spLocks noChangeArrowheads="1"/>
            </p:cNvSpPr>
            <p:nvPr/>
          </p:nvSpPr>
          <p:spPr bwMode="auto">
            <a:xfrm>
              <a:off x="3480" y="3458"/>
              <a:ext cx="5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90%</a:t>
              </a:r>
              <a:endParaRPr lang="en-US" altLang="en-US"/>
            </a:p>
          </p:txBody>
        </p:sp>
      </p:grpSp>
      <p:grpSp>
        <p:nvGrpSpPr>
          <p:cNvPr id="32788" name="Group 54"/>
          <p:cNvGrpSpPr>
            <a:grpSpLocks/>
          </p:cNvGrpSpPr>
          <p:nvPr/>
        </p:nvGrpSpPr>
        <p:grpSpPr bwMode="auto">
          <a:xfrm>
            <a:off x="8191500" y="2286000"/>
            <a:ext cx="1752600" cy="1143000"/>
            <a:chOff x="4200" y="1440"/>
            <a:chExt cx="1104" cy="720"/>
          </a:xfrm>
        </p:grpSpPr>
        <p:sp>
          <p:nvSpPr>
            <p:cNvPr id="32797" name="Line 4"/>
            <p:cNvSpPr>
              <a:spLocks noChangeShapeType="1"/>
            </p:cNvSpPr>
            <p:nvPr/>
          </p:nvSpPr>
          <p:spPr bwMode="auto">
            <a:xfrm>
              <a:off x="4200" y="196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8" name="AutoShape 26"/>
            <p:cNvSpPr>
              <a:spLocks noChangeArrowheads="1"/>
            </p:cNvSpPr>
            <p:nvPr/>
          </p:nvSpPr>
          <p:spPr bwMode="auto">
            <a:xfrm>
              <a:off x="4440" y="177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FF"/>
                  </a:solidFill>
                </a:rPr>
                <a:t>161</a:t>
              </a:r>
            </a:p>
          </p:txBody>
        </p:sp>
        <p:sp>
          <p:nvSpPr>
            <p:cNvPr id="32799" name="AutoShape 27"/>
            <p:cNvSpPr>
              <a:spLocks noChangeArrowheads="1"/>
            </p:cNvSpPr>
            <p:nvPr/>
          </p:nvSpPr>
          <p:spPr bwMode="auto">
            <a:xfrm>
              <a:off x="4872" y="177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FF"/>
                  </a:solidFill>
                </a:rPr>
                <a:t>39</a:t>
              </a:r>
            </a:p>
          </p:txBody>
        </p:sp>
        <p:sp>
          <p:nvSpPr>
            <p:cNvPr id="32800" name="Text Box 45"/>
            <p:cNvSpPr txBox="1">
              <a:spLocks noChangeArrowheads="1"/>
            </p:cNvSpPr>
            <p:nvPr/>
          </p:nvSpPr>
          <p:spPr bwMode="auto">
            <a:xfrm>
              <a:off x="4514" y="144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0</a:t>
              </a:r>
            </a:p>
          </p:txBody>
        </p:sp>
        <p:sp>
          <p:nvSpPr>
            <p:cNvPr id="32801" name="Text Box 46"/>
            <p:cNvSpPr txBox="1">
              <a:spLocks noChangeArrowheads="1"/>
            </p:cNvSpPr>
            <p:nvPr/>
          </p:nvSpPr>
          <p:spPr bwMode="auto">
            <a:xfrm>
              <a:off x="4946" y="144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1</a:t>
              </a:r>
            </a:p>
          </p:txBody>
        </p:sp>
      </p:grpSp>
      <p:grpSp>
        <p:nvGrpSpPr>
          <p:cNvPr id="32789" name="Group 58"/>
          <p:cNvGrpSpPr>
            <a:grpSpLocks/>
          </p:cNvGrpSpPr>
          <p:nvPr/>
        </p:nvGrpSpPr>
        <p:grpSpPr bwMode="auto">
          <a:xfrm>
            <a:off x="2362201" y="4495801"/>
            <a:ext cx="7739063" cy="1450975"/>
            <a:chOff x="528" y="2832"/>
            <a:chExt cx="4875" cy="914"/>
          </a:xfrm>
        </p:grpSpPr>
        <p:sp>
          <p:nvSpPr>
            <p:cNvPr id="32790" name="Text Box 6"/>
            <p:cNvSpPr txBox="1">
              <a:spLocks noChangeArrowheads="1"/>
            </p:cNvSpPr>
            <p:nvPr/>
          </p:nvSpPr>
          <p:spPr bwMode="auto">
            <a:xfrm>
              <a:off x="528" y="3168"/>
              <a:ext cx="4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800">
                  <a:sym typeface="Symbol" pitchFamily="18" charset="2"/>
                </a:rPr>
                <a:t></a:t>
              </a:r>
              <a:r>
                <a:rPr lang="en-US" altLang="en-US" sz="2800" baseline="30000">
                  <a:sym typeface="Symbol" pitchFamily="18" charset="2"/>
                </a:rPr>
                <a:t>2</a:t>
              </a:r>
              <a:r>
                <a:rPr lang="en-US" altLang="en-US" baseline="30000">
                  <a:sym typeface="Symbol" pitchFamily="18" charset="2"/>
                </a:rPr>
                <a:t> </a:t>
              </a:r>
              <a:r>
                <a:rPr lang="en-US" altLang="en-US">
                  <a:sym typeface="Symbol" pitchFamily="18" charset="2"/>
                </a:rPr>
                <a:t>=</a:t>
              </a:r>
              <a:endParaRPr lang="en-US" altLang="en-US"/>
            </a:p>
          </p:txBody>
        </p:sp>
        <p:sp>
          <p:nvSpPr>
            <p:cNvPr id="32791" name="Text Box 36"/>
            <p:cNvSpPr txBox="1">
              <a:spLocks noChangeArrowheads="1"/>
            </p:cNvSpPr>
            <p:nvPr/>
          </p:nvSpPr>
          <p:spPr bwMode="auto">
            <a:xfrm>
              <a:off x="1152" y="3198"/>
              <a:ext cx="4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31.7</a:t>
              </a:r>
              <a:endParaRPr lang="en-US" altLang="en-US"/>
            </a:p>
          </p:txBody>
        </p:sp>
        <p:sp>
          <p:nvSpPr>
            <p:cNvPr id="32792" name="Text Box 40"/>
            <p:cNvSpPr txBox="1">
              <a:spLocks noChangeArrowheads="1"/>
            </p:cNvSpPr>
            <p:nvPr/>
          </p:nvSpPr>
          <p:spPr bwMode="auto">
            <a:xfrm>
              <a:off x="528" y="2832"/>
              <a:ext cx="8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Merged:</a:t>
              </a:r>
            </a:p>
          </p:txBody>
        </p:sp>
        <p:sp>
          <p:nvSpPr>
            <p:cNvPr id="32793" name="Text Box 47"/>
            <p:cNvSpPr txBox="1">
              <a:spLocks noChangeArrowheads="1"/>
            </p:cNvSpPr>
            <p:nvPr/>
          </p:nvSpPr>
          <p:spPr bwMode="auto">
            <a:xfrm>
              <a:off x="1104" y="3456"/>
              <a:ext cx="6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100%</a:t>
              </a:r>
              <a:endParaRPr lang="en-US" altLang="en-US"/>
            </a:p>
          </p:txBody>
        </p:sp>
        <p:sp>
          <p:nvSpPr>
            <p:cNvPr id="32794" name="Text Box 9"/>
            <p:cNvSpPr txBox="1">
              <a:spLocks noChangeArrowheads="1"/>
            </p:cNvSpPr>
            <p:nvPr/>
          </p:nvSpPr>
          <p:spPr bwMode="auto">
            <a:xfrm>
              <a:off x="4519" y="2832"/>
              <a:ext cx="8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ABC &amp; D</a:t>
              </a:r>
            </a:p>
          </p:txBody>
        </p:sp>
        <p:sp>
          <p:nvSpPr>
            <p:cNvPr id="32795" name="Text Box 39"/>
            <p:cNvSpPr txBox="1">
              <a:spLocks noChangeArrowheads="1"/>
            </p:cNvSpPr>
            <p:nvPr/>
          </p:nvSpPr>
          <p:spPr bwMode="auto">
            <a:xfrm>
              <a:off x="4754" y="32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0</a:t>
              </a:r>
              <a:endParaRPr lang="en-US" altLang="en-US"/>
            </a:p>
          </p:txBody>
        </p:sp>
        <p:sp>
          <p:nvSpPr>
            <p:cNvPr id="32796" name="Text Box 50"/>
            <p:cNvSpPr txBox="1">
              <a:spLocks noChangeArrowheads="1"/>
            </p:cNvSpPr>
            <p:nvPr/>
          </p:nvSpPr>
          <p:spPr bwMode="auto">
            <a:xfrm>
              <a:off x="4752" y="3458"/>
              <a:ext cx="39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ym typeface="Symbol" pitchFamily="18" charset="2"/>
                </a:rPr>
                <a:t>0%</a:t>
              </a:r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224179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243840" y="0"/>
            <a:ext cx="11853672" cy="777240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altLang="en-US" dirty="0"/>
              <a:t>Clustering Levels of Categorical Inputs with Proc Cluster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" y="1653686"/>
            <a:ext cx="11228832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levels of a categorical input can be clustered using </a:t>
            </a:r>
            <a:r>
              <a:rPr lang="en-US" sz="2400" kern="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Greenacre’s</a:t>
            </a:r>
            <a:r>
              <a:rPr lang="en-US" sz="2400" kern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method (1988, 1993) in PROC CLUSTER.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endParaRPr lang="en-US" sz="2400" kern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 CLUSTER was designed for general clustering applications, but with some simple pre-processing of the data, it can be made to cluster levels of categorical variables.</a:t>
            </a:r>
            <a:endParaRPr lang="en-US" sz="2400" kern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011067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67D7BC-603C-4556-9799-CAB6375A1DE5}"/>
              </a:ext>
            </a:extLst>
          </p:cNvPr>
          <p:cNvSpPr/>
          <p:nvPr/>
        </p:nvSpPr>
        <p:spPr>
          <a:xfrm>
            <a:off x="1273145" y="827914"/>
            <a:ext cx="924471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pPr lvl="0"/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smoking*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chisq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7B4A9C-9E83-4E8E-8FD4-54BAD70D5881}"/>
              </a:ext>
            </a:extLst>
          </p:cNvPr>
          <p:cNvSpPr/>
          <p:nvPr/>
        </p:nvSpPr>
        <p:spPr>
          <a:xfrm>
            <a:off x="1264258" y="2681088"/>
            <a:ext cx="8658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111111"/>
                </a:solidFill>
                <a:latin typeface="Amazon Ember"/>
              </a:rPr>
              <a:t>Tobacco Control: Reversal of Risk After Quitting Smoking (IARC Handbooks of Cancer Prevention in Tobacco Control) </a:t>
            </a:r>
            <a:r>
              <a:rPr lang="en-US" dirty="0">
                <a:solidFill>
                  <a:srgbClr val="555555"/>
                </a:solidFill>
                <a:latin typeface="Amazon Ember"/>
              </a:rPr>
              <a:t>1st Edition</a:t>
            </a:r>
            <a:endParaRPr lang="en-US" b="1" i="0" dirty="0">
              <a:solidFill>
                <a:srgbClr val="111111"/>
              </a:solidFill>
              <a:effectLst/>
              <a:latin typeface="Amazon Ember"/>
            </a:endParaRPr>
          </a:p>
        </p:txBody>
      </p:sp>
    </p:spTree>
    <p:extLst>
      <p:ext uri="{BB962C8B-B14F-4D97-AF65-F5344CB8AC3E}">
        <p14:creationId xmlns:p14="http://schemas.microsoft.com/office/powerpoint/2010/main" val="1909622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47344" y="2788285"/>
            <a:ext cx="10515600" cy="1325563"/>
          </a:xfrm>
        </p:spPr>
        <p:txBody>
          <a:bodyPr/>
          <a:lstStyle/>
          <a:p>
            <a:r>
              <a:rPr lang="en-US" dirty="0"/>
              <a:t>Combining Categories, </a:t>
            </a:r>
            <a:r>
              <a:rPr lang="en-US" dirty="0" err="1"/>
              <a:t>Greenacre’s</a:t>
            </a:r>
            <a:r>
              <a:rPr lang="en-US" dirty="0"/>
              <a:t> Method</a:t>
            </a:r>
          </a:p>
        </p:txBody>
      </p:sp>
    </p:spTree>
    <p:extLst>
      <p:ext uri="{BB962C8B-B14F-4D97-AF65-F5344CB8AC3E}">
        <p14:creationId xmlns:p14="http://schemas.microsoft.com/office/powerpoint/2010/main" val="715559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488" y="1166843"/>
            <a:ext cx="11219688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Ideally, subject-matter considerations should be used to collapse levels (reduce the dimension) of categorical inputs. This is not always practical in predictive modeling.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endParaRPr lang="en-US" sz="2400" kern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simple data-driven method for collapsing levels of contingency tables was developed by </a:t>
            </a:r>
            <a:r>
              <a:rPr lang="en-US" sz="2400" kern="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Greenacre</a:t>
            </a:r>
            <a:r>
              <a:rPr lang="en-US" sz="2400" kern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(1988, 1993). The levels (rows) are hierarchically clustered based on the reduction in the chi-squared test of association between the categorical variable and the target. </a:t>
            </a:r>
          </a:p>
        </p:txBody>
      </p:sp>
    </p:spTree>
    <p:extLst>
      <p:ext uri="{BB962C8B-B14F-4D97-AF65-F5344CB8AC3E}">
        <p14:creationId xmlns:p14="http://schemas.microsoft.com/office/powerpoint/2010/main" val="3113033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0936" y="569485"/>
            <a:ext cx="11645660" cy="5363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en-US" sz="3200" kern="8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 each step, the two levels that give the least reduction in the chi-squared statistic are merged. The process is continued until the reduction in chi-squared drops below some threshold (for example, 99%). </a:t>
            </a:r>
          </a:p>
          <a:p>
            <a:pPr lvl="0">
              <a:spcBef>
                <a:spcPts val="600"/>
              </a:spcBef>
              <a:spcAft>
                <a:spcPts val="300"/>
              </a:spcAft>
            </a:pPr>
            <a:endParaRPr lang="en-US" sz="3200" kern="8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>
              <a:spcBef>
                <a:spcPts val="600"/>
              </a:spcBef>
              <a:spcAft>
                <a:spcPts val="300"/>
              </a:spcAft>
            </a:pPr>
            <a:endParaRPr lang="en-US" sz="3200" kern="8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en-US" sz="3200" kern="8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method will quickly throw rare categories in with other categories that have similar marginal response rates. While this method is simple and effective, there is a potential loss of information because only univariate associations are considered.</a:t>
            </a:r>
          </a:p>
        </p:txBody>
      </p:sp>
    </p:spTree>
    <p:extLst>
      <p:ext uri="{BB962C8B-B14F-4D97-AF65-F5344CB8AC3E}">
        <p14:creationId xmlns:p14="http://schemas.microsoft.com/office/powerpoint/2010/main" val="271144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413351-CE1A-4032-8B6B-6B4C61BB81CF}"/>
              </a:ext>
            </a:extLst>
          </p:cNvPr>
          <p:cNvSpPr/>
          <p:nvPr/>
        </p:nvSpPr>
        <p:spPr>
          <a:xfrm>
            <a:off x="105103" y="-618262"/>
            <a:ext cx="12086897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6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smoking*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chisq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=smoking=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currpast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=smoking ne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currnever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=smoking ne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currpast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currnever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chisq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396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0B362F-77F2-496E-A11C-4F34BA6D8532}"/>
              </a:ext>
            </a:extLst>
          </p:cNvPr>
          <p:cNvSpPr/>
          <p:nvPr/>
        </p:nvSpPr>
        <p:spPr>
          <a:xfrm>
            <a:off x="1143000" y="1782396"/>
            <a:ext cx="8001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6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a.chd2018_a(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drop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=smoking);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=smoking=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018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01A136B-59F7-429D-9915-0D9125161676}"/>
              </a:ext>
            </a:extLst>
          </p:cNvPr>
          <p:cNvSpPr/>
          <p:nvPr/>
        </p:nvSpPr>
        <p:spPr>
          <a:xfrm>
            <a:off x="368410" y="216626"/>
            <a:ext cx="1182359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8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 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"d:\dropbox\chd2018\_data"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 (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drop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c_chd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c_diab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gender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c_smoking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 sbp1-sbp3 dbp1-dbp3 weight height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			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subscap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s5238.chd2018(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rename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c_chd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c_diab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c_smoking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));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c_chd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sz="8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c_diab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"Diabetic"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c_smoking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when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"Never Smoker"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  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when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"Past Smoker"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  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when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"Current </a:t>
            </a:r>
            <a:r>
              <a:rPr lang="en-US" sz="8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Smok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  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otherwise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male=gender=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"Male"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=mean(of sbp1-sbp3);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 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dbp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=mean(of dbp1-dbp3);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=(weight/height**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)*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703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/height;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/*add indicators for </a:t>
            </a:r>
            <a:r>
              <a:rPr lang="en-US" sz="8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missingness</a:t>
            </a:r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*/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mi_chol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mi_hem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=hematocrit=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/*do median imputation by gender*/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sort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male;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stdize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method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median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reponly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male;</a:t>
            </a:r>
          </a:p>
          <a:p>
            <a:r>
              <a:rPr lang="en-US" sz="8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pulse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hematocrit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/*randomly distribute unknown smoking status*/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if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not male and 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then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smoking=rand(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"table"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.472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.123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)-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/*female*/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else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if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and 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then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smoking=rand(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"table"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.236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.0627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)-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/*male*/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/*combine past and never smokers*/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8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a.chd2018_a(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drop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=smoking);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5242889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Demo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780</Words>
  <Application>Microsoft Office PowerPoint</Application>
  <PresentationFormat>Widescreen</PresentationFormat>
  <Paragraphs>298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Amazon Ember</vt:lpstr>
      <vt:lpstr>Arial</vt:lpstr>
      <vt:lpstr>Calibri</vt:lpstr>
      <vt:lpstr>Calibri Light</vt:lpstr>
      <vt:lpstr>Lucida Console</vt:lpstr>
      <vt:lpstr>Symbol</vt:lpstr>
      <vt:lpstr>Times New Roman</vt:lpstr>
      <vt:lpstr>Verdana</vt:lpstr>
      <vt:lpstr>Office Theme</vt:lpstr>
      <vt:lpstr>Categorical Data, Combining Cells</vt:lpstr>
      <vt:lpstr>Combining cells.  Based on subject matter.</vt:lpstr>
      <vt:lpstr>PowerPoint Presentation</vt:lpstr>
      <vt:lpstr>Combining Categories, Greenacre’s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Combining cells, quasi-complete separation.</vt:lpstr>
      <vt:lpstr>Quasi-Complete Separation</vt:lpstr>
      <vt:lpstr>PowerPoint Presentation</vt:lpstr>
      <vt:lpstr>PowerPoint Presentation</vt:lpstr>
      <vt:lpstr>PowerPoint Presentation</vt:lpstr>
      <vt:lpstr>Clustering Levels</vt:lpstr>
      <vt:lpstr>PowerPoint Presentation</vt:lpstr>
      <vt:lpstr>PowerPoint Presentation</vt:lpstr>
      <vt:lpstr>PowerPoint Presentation</vt:lpstr>
      <vt:lpstr>Clustering Levels</vt:lpstr>
      <vt:lpstr>Clustering Levels</vt:lpstr>
      <vt:lpstr>Clustering Levels</vt:lpstr>
      <vt:lpstr>Clustering Levels of Categorical Inputs with Proc Cluster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Categorical Data</dc:title>
  <dc:creator>Dan McGee</dc:creator>
  <cp:lastModifiedBy>Dan McGee</cp:lastModifiedBy>
  <cp:revision>26</cp:revision>
  <dcterms:created xsi:type="dcterms:W3CDTF">2016-11-11T13:10:02Z</dcterms:created>
  <dcterms:modified xsi:type="dcterms:W3CDTF">2018-05-01T16:14:26Z</dcterms:modified>
</cp:coreProperties>
</file>