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88" r:id="rId4"/>
    <p:sldId id="277" r:id="rId5"/>
    <p:sldId id="262" r:id="rId6"/>
    <p:sldId id="296" r:id="rId7"/>
    <p:sldId id="265" r:id="rId8"/>
    <p:sldId id="266" r:id="rId9"/>
    <p:sldId id="267" r:id="rId10"/>
    <p:sldId id="268" r:id="rId11"/>
    <p:sldId id="269" r:id="rId12"/>
    <p:sldId id="270" r:id="rId13"/>
    <p:sldId id="271" r:id="rId14"/>
    <p:sldId id="272" r:id="rId15"/>
    <p:sldId id="273" r:id="rId16"/>
    <p:sldId id="274" r:id="rId17"/>
    <p:sldId id="275" r:id="rId18"/>
    <p:sldId id="279" r:id="rId19"/>
    <p:sldId id="280" r:id="rId20"/>
    <p:sldId id="281" r:id="rId21"/>
    <p:sldId id="282" r:id="rId22"/>
    <p:sldId id="283" r:id="rId23"/>
    <p:sldId id="287" r:id="rId24"/>
    <p:sldId id="285" r:id="rId25"/>
    <p:sldId id="289" r:id="rId26"/>
    <p:sldId id="290" r:id="rId27"/>
    <p:sldId id="291" r:id="rId28"/>
    <p:sldId id="292"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4" Type="http://schemas.openxmlformats.org/officeDocument/2006/relationships/image" Target="../media/image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A9640-159A-466E-9CF8-FBA2709A86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8AE945D-AD5A-462A-8308-09A6F94700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3AD56B-FBC6-437B-8562-F5B6270D5716}"/>
              </a:ext>
            </a:extLst>
          </p:cNvPr>
          <p:cNvSpPr>
            <a:spLocks noGrp="1"/>
          </p:cNvSpPr>
          <p:nvPr>
            <p:ph type="dt" sz="half" idx="10"/>
          </p:nvPr>
        </p:nvSpPr>
        <p:spPr/>
        <p:txBody>
          <a:bodyPr/>
          <a:lstStyle/>
          <a:p>
            <a:fld id="{990F1E41-7E2A-4A63-86E7-0E5540746545}" type="datetimeFigureOut">
              <a:rPr lang="en-US" smtClean="0"/>
              <a:t>5/5/2018</a:t>
            </a:fld>
            <a:endParaRPr lang="en-US"/>
          </a:p>
        </p:txBody>
      </p:sp>
      <p:sp>
        <p:nvSpPr>
          <p:cNvPr id="5" name="Footer Placeholder 4">
            <a:extLst>
              <a:ext uri="{FF2B5EF4-FFF2-40B4-BE49-F238E27FC236}">
                <a16:creationId xmlns:a16="http://schemas.microsoft.com/office/drawing/2014/main" id="{85000B5F-B712-4862-9FBB-1D8E5D261A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477988-F9C6-4238-993F-778361E59899}"/>
              </a:ext>
            </a:extLst>
          </p:cNvPr>
          <p:cNvSpPr>
            <a:spLocks noGrp="1"/>
          </p:cNvSpPr>
          <p:nvPr>
            <p:ph type="sldNum" sz="quarter" idx="12"/>
          </p:nvPr>
        </p:nvSpPr>
        <p:spPr/>
        <p:txBody>
          <a:bodyPr/>
          <a:lstStyle/>
          <a:p>
            <a:fld id="{639FD9A8-467A-4916-8CFC-1C6A81C6FD44}" type="slidenum">
              <a:rPr lang="en-US" smtClean="0"/>
              <a:t>‹#›</a:t>
            </a:fld>
            <a:endParaRPr lang="en-US"/>
          </a:p>
        </p:txBody>
      </p:sp>
    </p:spTree>
    <p:extLst>
      <p:ext uri="{BB962C8B-B14F-4D97-AF65-F5344CB8AC3E}">
        <p14:creationId xmlns:p14="http://schemas.microsoft.com/office/powerpoint/2010/main" val="247933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47782-806E-4FF9-BB1C-3B584AC91C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CB9D158-D9CA-4A5B-812C-A339AAF9728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53444C-F31D-4BEA-B886-9B02945B2468}"/>
              </a:ext>
            </a:extLst>
          </p:cNvPr>
          <p:cNvSpPr>
            <a:spLocks noGrp="1"/>
          </p:cNvSpPr>
          <p:nvPr>
            <p:ph type="dt" sz="half" idx="10"/>
          </p:nvPr>
        </p:nvSpPr>
        <p:spPr/>
        <p:txBody>
          <a:bodyPr/>
          <a:lstStyle/>
          <a:p>
            <a:fld id="{990F1E41-7E2A-4A63-86E7-0E5540746545}" type="datetimeFigureOut">
              <a:rPr lang="en-US" smtClean="0"/>
              <a:t>5/5/2018</a:t>
            </a:fld>
            <a:endParaRPr lang="en-US"/>
          </a:p>
        </p:txBody>
      </p:sp>
      <p:sp>
        <p:nvSpPr>
          <p:cNvPr id="5" name="Footer Placeholder 4">
            <a:extLst>
              <a:ext uri="{FF2B5EF4-FFF2-40B4-BE49-F238E27FC236}">
                <a16:creationId xmlns:a16="http://schemas.microsoft.com/office/drawing/2014/main" id="{F2723E78-6541-43B9-8256-DC9CC450C6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DEF0D4-30F5-4AF9-8DC4-225BB536D8BA}"/>
              </a:ext>
            </a:extLst>
          </p:cNvPr>
          <p:cNvSpPr>
            <a:spLocks noGrp="1"/>
          </p:cNvSpPr>
          <p:nvPr>
            <p:ph type="sldNum" sz="quarter" idx="12"/>
          </p:nvPr>
        </p:nvSpPr>
        <p:spPr/>
        <p:txBody>
          <a:bodyPr/>
          <a:lstStyle/>
          <a:p>
            <a:fld id="{639FD9A8-467A-4916-8CFC-1C6A81C6FD44}" type="slidenum">
              <a:rPr lang="en-US" smtClean="0"/>
              <a:t>‹#›</a:t>
            </a:fld>
            <a:endParaRPr lang="en-US"/>
          </a:p>
        </p:txBody>
      </p:sp>
    </p:spTree>
    <p:extLst>
      <p:ext uri="{BB962C8B-B14F-4D97-AF65-F5344CB8AC3E}">
        <p14:creationId xmlns:p14="http://schemas.microsoft.com/office/powerpoint/2010/main" val="1975599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DA7E95-6017-4631-BCC9-CEDC73413A5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00C0E29-770D-4A92-A570-53B5FD157E0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2EDBB3-309F-4E71-8CB7-88A5713BA243}"/>
              </a:ext>
            </a:extLst>
          </p:cNvPr>
          <p:cNvSpPr>
            <a:spLocks noGrp="1"/>
          </p:cNvSpPr>
          <p:nvPr>
            <p:ph type="dt" sz="half" idx="10"/>
          </p:nvPr>
        </p:nvSpPr>
        <p:spPr/>
        <p:txBody>
          <a:bodyPr/>
          <a:lstStyle/>
          <a:p>
            <a:fld id="{990F1E41-7E2A-4A63-86E7-0E5540746545}" type="datetimeFigureOut">
              <a:rPr lang="en-US" smtClean="0"/>
              <a:t>5/5/2018</a:t>
            </a:fld>
            <a:endParaRPr lang="en-US"/>
          </a:p>
        </p:txBody>
      </p:sp>
      <p:sp>
        <p:nvSpPr>
          <p:cNvPr id="5" name="Footer Placeholder 4">
            <a:extLst>
              <a:ext uri="{FF2B5EF4-FFF2-40B4-BE49-F238E27FC236}">
                <a16:creationId xmlns:a16="http://schemas.microsoft.com/office/drawing/2014/main" id="{9926BAB8-5EF6-46D8-935A-9F431F9B5A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8932F9-960A-4C2E-B760-FC6558354BE8}"/>
              </a:ext>
            </a:extLst>
          </p:cNvPr>
          <p:cNvSpPr>
            <a:spLocks noGrp="1"/>
          </p:cNvSpPr>
          <p:nvPr>
            <p:ph type="sldNum" sz="quarter" idx="12"/>
          </p:nvPr>
        </p:nvSpPr>
        <p:spPr/>
        <p:txBody>
          <a:bodyPr/>
          <a:lstStyle/>
          <a:p>
            <a:fld id="{639FD9A8-467A-4916-8CFC-1C6A81C6FD44}" type="slidenum">
              <a:rPr lang="en-US" smtClean="0"/>
              <a:t>‹#›</a:t>
            </a:fld>
            <a:endParaRPr lang="en-US"/>
          </a:p>
        </p:txBody>
      </p:sp>
    </p:spTree>
    <p:extLst>
      <p:ext uri="{BB962C8B-B14F-4D97-AF65-F5344CB8AC3E}">
        <p14:creationId xmlns:p14="http://schemas.microsoft.com/office/powerpoint/2010/main" val="1935001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83CBE-958C-42AF-BC41-B6A7F7A4DB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0C6621-B539-4CC6-844F-E92218F0DBF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1EB26C-7CC1-46C1-B89A-AB4E8AA53E2A}"/>
              </a:ext>
            </a:extLst>
          </p:cNvPr>
          <p:cNvSpPr>
            <a:spLocks noGrp="1"/>
          </p:cNvSpPr>
          <p:nvPr>
            <p:ph type="dt" sz="half" idx="10"/>
          </p:nvPr>
        </p:nvSpPr>
        <p:spPr/>
        <p:txBody>
          <a:bodyPr/>
          <a:lstStyle/>
          <a:p>
            <a:fld id="{990F1E41-7E2A-4A63-86E7-0E5540746545}" type="datetimeFigureOut">
              <a:rPr lang="en-US" smtClean="0"/>
              <a:t>5/5/2018</a:t>
            </a:fld>
            <a:endParaRPr lang="en-US"/>
          </a:p>
        </p:txBody>
      </p:sp>
      <p:sp>
        <p:nvSpPr>
          <p:cNvPr id="5" name="Footer Placeholder 4">
            <a:extLst>
              <a:ext uri="{FF2B5EF4-FFF2-40B4-BE49-F238E27FC236}">
                <a16:creationId xmlns:a16="http://schemas.microsoft.com/office/drawing/2014/main" id="{EB527F33-6C4C-40A7-80DB-01F605AD51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E58DE2-0996-4965-AFA7-2292EFAE4ADD}"/>
              </a:ext>
            </a:extLst>
          </p:cNvPr>
          <p:cNvSpPr>
            <a:spLocks noGrp="1"/>
          </p:cNvSpPr>
          <p:nvPr>
            <p:ph type="sldNum" sz="quarter" idx="12"/>
          </p:nvPr>
        </p:nvSpPr>
        <p:spPr/>
        <p:txBody>
          <a:bodyPr/>
          <a:lstStyle/>
          <a:p>
            <a:fld id="{639FD9A8-467A-4916-8CFC-1C6A81C6FD44}" type="slidenum">
              <a:rPr lang="en-US" smtClean="0"/>
              <a:t>‹#›</a:t>
            </a:fld>
            <a:endParaRPr lang="en-US"/>
          </a:p>
        </p:txBody>
      </p:sp>
    </p:spTree>
    <p:extLst>
      <p:ext uri="{BB962C8B-B14F-4D97-AF65-F5344CB8AC3E}">
        <p14:creationId xmlns:p14="http://schemas.microsoft.com/office/powerpoint/2010/main" val="519437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5A29E-5F36-44CA-B217-8062A2C2E5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57EDCBB-1226-4A69-A864-61DA5AD1B0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AFA93BA-95FA-4E65-BC3E-96983D33C2AE}"/>
              </a:ext>
            </a:extLst>
          </p:cNvPr>
          <p:cNvSpPr>
            <a:spLocks noGrp="1"/>
          </p:cNvSpPr>
          <p:nvPr>
            <p:ph type="dt" sz="half" idx="10"/>
          </p:nvPr>
        </p:nvSpPr>
        <p:spPr/>
        <p:txBody>
          <a:bodyPr/>
          <a:lstStyle/>
          <a:p>
            <a:fld id="{990F1E41-7E2A-4A63-86E7-0E5540746545}" type="datetimeFigureOut">
              <a:rPr lang="en-US" smtClean="0"/>
              <a:t>5/5/2018</a:t>
            </a:fld>
            <a:endParaRPr lang="en-US"/>
          </a:p>
        </p:txBody>
      </p:sp>
      <p:sp>
        <p:nvSpPr>
          <p:cNvPr id="5" name="Footer Placeholder 4">
            <a:extLst>
              <a:ext uri="{FF2B5EF4-FFF2-40B4-BE49-F238E27FC236}">
                <a16:creationId xmlns:a16="http://schemas.microsoft.com/office/drawing/2014/main" id="{B784A77C-D284-4ED5-9E6B-A3A4ADBC51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E59937-21FE-4387-88C9-C2CBF4CFF835}"/>
              </a:ext>
            </a:extLst>
          </p:cNvPr>
          <p:cNvSpPr>
            <a:spLocks noGrp="1"/>
          </p:cNvSpPr>
          <p:nvPr>
            <p:ph type="sldNum" sz="quarter" idx="12"/>
          </p:nvPr>
        </p:nvSpPr>
        <p:spPr/>
        <p:txBody>
          <a:bodyPr/>
          <a:lstStyle/>
          <a:p>
            <a:fld id="{639FD9A8-467A-4916-8CFC-1C6A81C6FD44}" type="slidenum">
              <a:rPr lang="en-US" smtClean="0"/>
              <a:t>‹#›</a:t>
            </a:fld>
            <a:endParaRPr lang="en-US"/>
          </a:p>
        </p:txBody>
      </p:sp>
    </p:spTree>
    <p:extLst>
      <p:ext uri="{BB962C8B-B14F-4D97-AF65-F5344CB8AC3E}">
        <p14:creationId xmlns:p14="http://schemas.microsoft.com/office/powerpoint/2010/main" val="1730614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91D3F-DFF7-40AE-99DD-103FC1619B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190A46-D1A8-48DC-8C03-414A195C3F0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F6349A-24ED-479F-BDDF-7BB665E714B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D660C5D-1612-42F3-8FDF-9BBE914138B6}"/>
              </a:ext>
            </a:extLst>
          </p:cNvPr>
          <p:cNvSpPr>
            <a:spLocks noGrp="1"/>
          </p:cNvSpPr>
          <p:nvPr>
            <p:ph type="dt" sz="half" idx="10"/>
          </p:nvPr>
        </p:nvSpPr>
        <p:spPr/>
        <p:txBody>
          <a:bodyPr/>
          <a:lstStyle/>
          <a:p>
            <a:fld id="{990F1E41-7E2A-4A63-86E7-0E5540746545}" type="datetimeFigureOut">
              <a:rPr lang="en-US" smtClean="0"/>
              <a:t>5/5/2018</a:t>
            </a:fld>
            <a:endParaRPr lang="en-US"/>
          </a:p>
        </p:txBody>
      </p:sp>
      <p:sp>
        <p:nvSpPr>
          <p:cNvPr id="6" name="Footer Placeholder 5">
            <a:extLst>
              <a:ext uri="{FF2B5EF4-FFF2-40B4-BE49-F238E27FC236}">
                <a16:creationId xmlns:a16="http://schemas.microsoft.com/office/drawing/2014/main" id="{58A02CD2-4B2E-4B35-BFC8-A04E37664F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B23F30-72C3-4353-9406-E9CB6D80E1A6}"/>
              </a:ext>
            </a:extLst>
          </p:cNvPr>
          <p:cNvSpPr>
            <a:spLocks noGrp="1"/>
          </p:cNvSpPr>
          <p:nvPr>
            <p:ph type="sldNum" sz="quarter" idx="12"/>
          </p:nvPr>
        </p:nvSpPr>
        <p:spPr/>
        <p:txBody>
          <a:bodyPr/>
          <a:lstStyle/>
          <a:p>
            <a:fld id="{639FD9A8-467A-4916-8CFC-1C6A81C6FD44}" type="slidenum">
              <a:rPr lang="en-US" smtClean="0"/>
              <a:t>‹#›</a:t>
            </a:fld>
            <a:endParaRPr lang="en-US"/>
          </a:p>
        </p:txBody>
      </p:sp>
    </p:spTree>
    <p:extLst>
      <p:ext uri="{BB962C8B-B14F-4D97-AF65-F5344CB8AC3E}">
        <p14:creationId xmlns:p14="http://schemas.microsoft.com/office/powerpoint/2010/main" val="5018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04DFB-0291-469C-8D72-A8078F532B5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FC8F567-E5AA-4A79-A10D-743C7C7978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6B1DD67-557F-4A31-BA5F-96794EBFED8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08B0DC9-F1A4-4C3D-8622-7F407295EE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30A2B2B-C2F6-4010-ADEE-933E1A60615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7E0C792-09F8-4411-BD99-8906A9F7A152}"/>
              </a:ext>
            </a:extLst>
          </p:cNvPr>
          <p:cNvSpPr>
            <a:spLocks noGrp="1"/>
          </p:cNvSpPr>
          <p:nvPr>
            <p:ph type="dt" sz="half" idx="10"/>
          </p:nvPr>
        </p:nvSpPr>
        <p:spPr/>
        <p:txBody>
          <a:bodyPr/>
          <a:lstStyle/>
          <a:p>
            <a:fld id="{990F1E41-7E2A-4A63-86E7-0E5540746545}" type="datetimeFigureOut">
              <a:rPr lang="en-US" smtClean="0"/>
              <a:t>5/5/2018</a:t>
            </a:fld>
            <a:endParaRPr lang="en-US"/>
          </a:p>
        </p:txBody>
      </p:sp>
      <p:sp>
        <p:nvSpPr>
          <p:cNvPr id="8" name="Footer Placeholder 7">
            <a:extLst>
              <a:ext uri="{FF2B5EF4-FFF2-40B4-BE49-F238E27FC236}">
                <a16:creationId xmlns:a16="http://schemas.microsoft.com/office/drawing/2014/main" id="{040CD930-9B7C-4F75-9A0B-53D559F739C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6B84082-9046-4358-A7DC-1DFE95970A37}"/>
              </a:ext>
            </a:extLst>
          </p:cNvPr>
          <p:cNvSpPr>
            <a:spLocks noGrp="1"/>
          </p:cNvSpPr>
          <p:nvPr>
            <p:ph type="sldNum" sz="quarter" idx="12"/>
          </p:nvPr>
        </p:nvSpPr>
        <p:spPr/>
        <p:txBody>
          <a:bodyPr/>
          <a:lstStyle/>
          <a:p>
            <a:fld id="{639FD9A8-467A-4916-8CFC-1C6A81C6FD44}" type="slidenum">
              <a:rPr lang="en-US" smtClean="0"/>
              <a:t>‹#›</a:t>
            </a:fld>
            <a:endParaRPr lang="en-US"/>
          </a:p>
        </p:txBody>
      </p:sp>
    </p:spTree>
    <p:extLst>
      <p:ext uri="{BB962C8B-B14F-4D97-AF65-F5344CB8AC3E}">
        <p14:creationId xmlns:p14="http://schemas.microsoft.com/office/powerpoint/2010/main" val="1051325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B88B9-23E2-488C-89CF-83454AEFBD0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E949E0E-EDB9-4EB5-9D65-1C075E668763}"/>
              </a:ext>
            </a:extLst>
          </p:cNvPr>
          <p:cNvSpPr>
            <a:spLocks noGrp="1"/>
          </p:cNvSpPr>
          <p:nvPr>
            <p:ph type="dt" sz="half" idx="10"/>
          </p:nvPr>
        </p:nvSpPr>
        <p:spPr/>
        <p:txBody>
          <a:bodyPr/>
          <a:lstStyle/>
          <a:p>
            <a:fld id="{990F1E41-7E2A-4A63-86E7-0E5540746545}" type="datetimeFigureOut">
              <a:rPr lang="en-US" smtClean="0"/>
              <a:t>5/5/2018</a:t>
            </a:fld>
            <a:endParaRPr lang="en-US"/>
          </a:p>
        </p:txBody>
      </p:sp>
      <p:sp>
        <p:nvSpPr>
          <p:cNvPr id="4" name="Footer Placeholder 3">
            <a:extLst>
              <a:ext uri="{FF2B5EF4-FFF2-40B4-BE49-F238E27FC236}">
                <a16:creationId xmlns:a16="http://schemas.microsoft.com/office/drawing/2014/main" id="{C64EC9DF-D112-46AA-BBAC-8B77490CB3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9F5B46-0544-4967-8E4A-73B8BC2477BB}"/>
              </a:ext>
            </a:extLst>
          </p:cNvPr>
          <p:cNvSpPr>
            <a:spLocks noGrp="1"/>
          </p:cNvSpPr>
          <p:nvPr>
            <p:ph type="sldNum" sz="quarter" idx="12"/>
          </p:nvPr>
        </p:nvSpPr>
        <p:spPr/>
        <p:txBody>
          <a:bodyPr/>
          <a:lstStyle/>
          <a:p>
            <a:fld id="{639FD9A8-467A-4916-8CFC-1C6A81C6FD44}" type="slidenum">
              <a:rPr lang="en-US" smtClean="0"/>
              <a:t>‹#›</a:t>
            </a:fld>
            <a:endParaRPr lang="en-US"/>
          </a:p>
        </p:txBody>
      </p:sp>
    </p:spTree>
    <p:extLst>
      <p:ext uri="{BB962C8B-B14F-4D97-AF65-F5344CB8AC3E}">
        <p14:creationId xmlns:p14="http://schemas.microsoft.com/office/powerpoint/2010/main" val="994868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935862-F85F-4775-B69A-5223583CDFBB}"/>
              </a:ext>
            </a:extLst>
          </p:cNvPr>
          <p:cNvSpPr>
            <a:spLocks noGrp="1"/>
          </p:cNvSpPr>
          <p:nvPr>
            <p:ph type="dt" sz="half" idx="10"/>
          </p:nvPr>
        </p:nvSpPr>
        <p:spPr/>
        <p:txBody>
          <a:bodyPr/>
          <a:lstStyle/>
          <a:p>
            <a:fld id="{990F1E41-7E2A-4A63-86E7-0E5540746545}" type="datetimeFigureOut">
              <a:rPr lang="en-US" smtClean="0"/>
              <a:t>5/5/2018</a:t>
            </a:fld>
            <a:endParaRPr lang="en-US"/>
          </a:p>
        </p:txBody>
      </p:sp>
      <p:sp>
        <p:nvSpPr>
          <p:cNvPr id="3" name="Footer Placeholder 2">
            <a:extLst>
              <a:ext uri="{FF2B5EF4-FFF2-40B4-BE49-F238E27FC236}">
                <a16:creationId xmlns:a16="http://schemas.microsoft.com/office/drawing/2014/main" id="{58DE773C-3FE5-4F51-A134-FFE6CE8CDF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00DC398-A028-4B63-ACD4-FA1C3A89A821}"/>
              </a:ext>
            </a:extLst>
          </p:cNvPr>
          <p:cNvSpPr>
            <a:spLocks noGrp="1"/>
          </p:cNvSpPr>
          <p:nvPr>
            <p:ph type="sldNum" sz="quarter" idx="12"/>
          </p:nvPr>
        </p:nvSpPr>
        <p:spPr/>
        <p:txBody>
          <a:bodyPr/>
          <a:lstStyle/>
          <a:p>
            <a:fld id="{639FD9A8-467A-4916-8CFC-1C6A81C6FD44}" type="slidenum">
              <a:rPr lang="en-US" smtClean="0"/>
              <a:t>‹#›</a:t>
            </a:fld>
            <a:endParaRPr lang="en-US"/>
          </a:p>
        </p:txBody>
      </p:sp>
    </p:spTree>
    <p:extLst>
      <p:ext uri="{BB962C8B-B14F-4D97-AF65-F5344CB8AC3E}">
        <p14:creationId xmlns:p14="http://schemas.microsoft.com/office/powerpoint/2010/main" val="4110163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5F3C2-DD3E-4E48-ABE9-BEC6BE5BCB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FBA4004-81B8-4B1A-A509-D8D3646FB8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31C2BC-B9CD-4166-BF4F-64943B3F84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6B60937-F9AA-4BCB-9DDA-A7E5655898F4}"/>
              </a:ext>
            </a:extLst>
          </p:cNvPr>
          <p:cNvSpPr>
            <a:spLocks noGrp="1"/>
          </p:cNvSpPr>
          <p:nvPr>
            <p:ph type="dt" sz="half" idx="10"/>
          </p:nvPr>
        </p:nvSpPr>
        <p:spPr/>
        <p:txBody>
          <a:bodyPr/>
          <a:lstStyle/>
          <a:p>
            <a:fld id="{990F1E41-7E2A-4A63-86E7-0E5540746545}" type="datetimeFigureOut">
              <a:rPr lang="en-US" smtClean="0"/>
              <a:t>5/5/2018</a:t>
            </a:fld>
            <a:endParaRPr lang="en-US"/>
          </a:p>
        </p:txBody>
      </p:sp>
      <p:sp>
        <p:nvSpPr>
          <p:cNvPr id="6" name="Footer Placeholder 5">
            <a:extLst>
              <a:ext uri="{FF2B5EF4-FFF2-40B4-BE49-F238E27FC236}">
                <a16:creationId xmlns:a16="http://schemas.microsoft.com/office/drawing/2014/main" id="{AD7100EB-158F-411A-9AFB-F44817E91A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072AA0-2B80-4410-BD7E-631CE58E07E7}"/>
              </a:ext>
            </a:extLst>
          </p:cNvPr>
          <p:cNvSpPr>
            <a:spLocks noGrp="1"/>
          </p:cNvSpPr>
          <p:nvPr>
            <p:ph type="sldNum" sz="quarter" idx="12"/>
          </p:nvPr>
        </p:nvSpPr>
        <p:spPr/>
        <p:txBody>
          <a:bodyPr/>
          <a:lstStyle/>
          <a:p>
            <a:fld id="{639FD9A8-467A-4916-8CFC-1C6A81C6FD44}" type="slidenum">
              <a:rPr lang="en-US" smtClean="0"/>
              <a:t>‹#›</a:t>
            </a:fld>
            <a:endParaRPr lang="en-US"/>
          </a:p>
        </p:txBody>
      </p:sp>
    </p:spTree>
    <p:extLst>
      <p:ext uri="{BB962C8B-B14F-4D97-AF65-F5344CB8AC3E}">
        <p14:creationId xmlns:p14="http://schemas.microsoft.com/office/powerpoint/2010/main" val="3798714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4FB1A-9393-476F-AFA2-782ACC91B6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D2D1F11-C93F-4388-A3A9-3CD91EC7A5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FEB94B7-7A1D-4742-ACB5-AC89DA972B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5882D8B-0169-4777-9E72-ACFE0BA7AF9E}"/>
              </a:ext>
            </a:extLst>
          </p:cNvPr>
          <p:cNvSpPr>
            <a:spLocks noGrp="1"/>
          </p:cNvSpPr>
          <p:nvPr>
            <p:ph type="dt" sz="half" idx="10"/>
          </p:nvPr>
        </p:nvSpPr>
        <p:spPr/>
        <p:txBody>
          <a:bodyPr/>
          <a:lstStyle/>
          <a:p>
            <a:fld id="{990F1E41-7E2A-4A63-86E7-0E5540746545}" type="datetimeFigureOut">
              <a:rPr lang="en-US" smtClean="0"/>
              <a:t>5/5/2018</a:t>
            </a:fld>
            <a:endParaRPr lang="en-US"/>
          </a:p>
        </p:txBody>
      </p:sp>
      <p:sp>
        <p:nvSpPr>
          <p:cNvPr id="6" name="Footer Placeholder 5">
            <a:extLst>
              <a:ext uri="{FF2B5EF4-FFF2-40B4-BE49-F238E27FC236}">
                <a16:creationId xmlns:a16="http://schemas.microsoft.com/office/drawing/2014/main" id="{AA9FAB48-0B66-4DE9-B779-99A9C355A4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79FF51-D999-40C9-8A7C-51BBC2B17749}"/>
              </a:ext>
            </a:extLst>
          </p:cNvPr>
          <p:cNvSpPr>
            <a:spLocks noGrp="1"/>
          </p:cNvSpPr>
          <p:nvPr>
            <p:ph type="sldNum" sz="quarter" idx="12"/>
          </p:nvPr>
        </p:nvSpPr>
        <p:spPr/>
        <p:txBody>
          <a:bodyPr/>
          <a:lstStyle/>
          <a:p>
            <a:fld id="{639FD9A8-467A-4916-8CFC-1C6A81C6FD44}" type="slidenum">
              <a:rPr lang="en-US" smtClean="0"/>
              <a:t>‹#›</a:t>
            </a:fld>
            <a:endParaRPr lang="en-US"/>
          </a:p>
        </p:txBody>
      </p:sp>
    </p:spTree>
    <p:extLst>
      <p:ext uri="{BB962C8B-B14F-4D97-AF65-F5344CB8AC3E}">
        <p14:creationId xmlns:p14="http://schemas.microsoft.com/office/powerpoint/2010/main" val="3649279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41F7EB9-7E59-46EE-AE93-7625A46714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5919210-60C6-4F5A-927D-09008ACE6A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BC70F0-AD4E-46A2-B907-B286DEDD40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0F1E41-7E2A-4A63-86E7-0E5540746545}" type="datetimeFigureOut">
              <a:rPr lang="en-US" smtClean="0"/>
              <a:t>5/5/2018</a:t>
            </a:fld>
            <a:endParaRPr lang="en-US"/>
          </a:p>
        </p:txBody>
      </p:sp>
      <p:sp>
        <p:nvSpPr>
          <p:cNvPr id="5" name="Footer Placeholder 4">
            <a:extLst>
              <a:ext uri="{FF2B5EF4-FFF2-40B4-BE49-F238E27FC236}">
                <a16:creationId xmlns:a16="http://schemas.microsoft.com/office/drawing/2014/main" id="{639D97B7-7621-45C6-B565-854D34BB84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10229A5-E168-46FC-BBE1-8EE9CD1C31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9FD9A8-467A-4916-8CFC-1C6A81C6FD44}" type="slidenum">
              <a:rPr lang="en-US" smtClean="0"/>
              <a:t>‹#›</a:t>
            </a:fld>
            <a:endParaRPr lang="en-US"/>
          </a:p>
        </p:txBody>
      </p:sp>
    </p:spTree>
    <p:extLst>
      <p:ext uri="{BB962C8B-B14F-4D97-AF65-F5344CB8AC3E}">
        <p14:creationId xmlns:p14="http://schemas.microsoft.com/office/powerpoint/2010/main" val="269539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17.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6.wmf"/><Relationship Id="rId5" Type="http://schemas.openxmlformats.org/officeDocument/2006/relationships/oleObject" Target="../embeddings/oleObject6.bin"/><Relationship Id="rId10" Type="http://schemas.openxmlformats.org/officeDocument/2006/relationships/image" Target="../media/image8.wmf"/><Relationship Id="rId4" Type="http://schemas.openxmlformats.org/officeDocument/2006/relationships/image" Target="../media/image5.wmf"/><Relationship Id="rId9" Type="http://schemas.openxmlformats.org/officeDocument/2006/relationships/oleObject" Target="../embeddings/oleObject8.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A245E30-7524-42D9-B444-FDA32F9143A5}"/>
              </a:ext>
            </a:extLst>
          </p:cNvPr>
          <p:cNvSpPr>
            <a:spLocks noGrp="1"/>
          </p:cNvSpPr>
          <p:nvPr>
            <p:ph type="title"/>
          </p:nvPr>
        </p:nvSpPr>
        <p:spPr>
          <a:xfrm>
            <a:off x="970005" y="2408109"/>
            <a:ext cx="10515600" cy="1325563"/>
          </a:xfrm>
        </p:spPr>
        <p:txBody>
          <a:bodyPr/>
          <a:lstStyle/>
          <a:p>
            <a:r>
              <a:rPr lang="en-US" dirty="0"/>
              <a:t>Multicollinearity  -- Principal Components</a:t>
            </a:r>
          </a:p>
        </p:txBody>
      </p:sp>
    </p:spTree>
    <p:extLst>
      <p:ext uri="{BB962C8B-B14F-4D97-AF65-F5344CB8AC3E}">
        <p14:creationId xmlns:p14="http://schemas.microsoft.com/office/powerpoint/2010/main" val="1060013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9440" y="2005320"/>
            <a:ext cx="11043920" cy="1815882"/>
          </a:xfrm>
          <a:prstGeom prst="rect">
            <a:avLst/>
          </a:prstGeom>
        </p:spPr>
        <p:txBody>
          <a:bodyPr wrap="square">
            <a:spAutoFit/>
          </a:bodyPr>
          <a:lstStyle/>
          <a:p>
            <a:pPr lvl="0" eaLnBrk="0" fontAlgn="base" hangingPunct="0">
              <a:spcBef>
                <a:spcPct val="0"/>
              </a:spcBef>
              <a:spcAft>
                <a:spcPct val="0"/>
              </a:spcAft>
            </a:pPr>
            <a:r>
              <a:rPr lang="en-US" altLang="en-US" sz="2800" i="1" dirty="0">
                <a:solidFill>
                  <a:prstClr val="black"/>
                </a:solidFill>
                <a:latin typeface="Calibri" panose="020F0502020204030204" pitchFamily="34" charset="0"/>
                <a:ea typeface="Times New Roman" panose="02020603050405020304" pitchFamily="18" charset="0"/>
                <a:cs typeface="Calibri" panose="020F0502020204030204" pitchFamily="34" charset="0"/>
              </a:rPr>
              <a:t>Independence</a:t>
            </a:r>
            <a:r>
              <a:rPr lang="en-US" altLang="en-US" sz="2800" dirty="0">
                <a:solidFill>
                  <a:prstClr val="black"/>
                </a:solidFill>
                <a:latin typeface="Calibri" panose="020F0502020204030204" pitchFamily="34" charset="0"/>
                <a:ea typeface="Times New Roman" panose="02020603050405020304" pitchFamily="18" charset="0"/>
                <a:cs typeface="Calibri" panose="020F0502020204030204" pitchFamily="34" charset="0"/>
              </a:rPr>
              <a:t>: Principal components are jointly uncorrelated. They can be used instead of the original variables in situations where having uncorrelated variables is desirable. Using the PCs as predictors addresses the collinearity problem because the PCs are uncorrelated.</a:t>
            </a:r>
            <a:r>
              <a:rPr lang="en-US" altLang="en-US" sz="2800" dirty="0">
                <a:solidFill>
                  <a:prstClr val="black"/>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467577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68040" y="0"/>
            <a:ext cx="3713480" cy="1325563"/>
          </a:xfrm>
        </p:spPr>
        <p:txBody>
          <a:bodyPr/>
          <a:lstStyle/>
          <a:p>
            <a:r>
              <a:rPr lang="en-US" dirty="0"/>
              <a:t>Formally</a:t>
            </a:r>
          </a:p>
        </p:txBody>
      </p:sp>
      <p:graphicFrame>
        <p:nvGraphicFramePr>
          <p:cNvPr id="3" name="Object 2"/>
          <p:cNvGraphicFramePr>
            <a:graphicFrameLocks noChangeAspect="1"/>
          </p:cNvGraphicFramePr>
          <p:nvPr>
            <p:extLst/>
          </p:nvPr>
        </p:nvGraphicFramePr>
        <p:xfrm>
          <a:off x="1412240" y="1420813"/>
          <a:ext cx="6400800" cy="1280160"/>
        </p:xfrm>
        <a:graphic>
          <a:graphicData uri="http://schemas.openxmlformats.org/presentationml/2006/ole">
            <mc:AlternateContent xmlns:mc="http://schemas.openxmlformats.org/markup-compatibility/2006">
              <mc:Choice xmlns:v="urn:schemas-microsoft-com:vml" Requires="v">
                <p:oleObj spid="_x0000_s1034" name="Equation" r:id="rId3" imgW="2539800" imgH="507960" progId="Equation.DSMT4">
                  <p:embed/>
                </p:oleObj>
              </mc:Choice>
              <mc:Fallback>
                <p:oleObj name="Equation" r:id="rId3" imgW="2539800" imgH="507960" progId="Equation.DSMT4">
                  <p:embed/>
                  <p:pic>
                    <p:nvPicPr>
                      <p:cNvPr id="3" name="Object 2"/>
                      <p:cNvPicPr/>
                      <p:nvPr/>
                    </p:nvPicPr>
                    <p:blipFill>
                      <a:blip r:embed="rId4"/>
                      <a:stretch>
                        <a:fillRect/>
                      </a:stretch>
                    </p:blipFill>
                    <p:spPr>
                      <a:xfrm>
                        <a:off x="1412240" y="1420813"/>
                        <a:ext cx="6400800" cy="1280160"/>
                      </a:xfrm>
                      <a:prstGeom prst="rect">
                        <a:avLst/>
                      </a:prstGeom>
                    </p:spPr>
                  </p:pic>
                </p:oleObj>
              </mc:Fallback>
            </mc:AlternateContent>
          </a:graphicData>
        </a:graphic>
      </p:graphicFrame>
      <p:graphicFrame>
        <p:nvGraphicFramePr>
          <p:cNvPr id="4" name="Object 3"/>
          <p:cNvGraphicFramePr>
            <a:graphicFrameLocks noChangeAspect="1"/>
          </p:cNvGraphicFramePr>
          <p:nvPr>
            <p:extLst/>
          </p:nvPr>
        </p:nvGraphicFramePr>
        <p:xfrm>
          <a:off x="1558290" y="3287713"/>
          <a:ext cx="5826760" cy="2834640"/>
        </p:xfrm>
        <a:graphic>
          <a:graphicData uri="http://schemas.openxmlformats.org/presentationml/2006/ole">
            <mc:AlternateContent xmlns:mc="http://schemas.openxmlformats.org/markup-compatibility/2006">
              <mc:Choice xmlns:v="urn:schemas-microsoft-com:vml" Requires="v">
                <p:oleObj spid="_x0000_s1035" name="Equation" r:id="rId5" imgW="2349360" imgH="1143000" progId="Equation.DSMT4">
                  <p:embed/>
                </p:oleObj>
              </mc:Choice>
              <mc:Fallback>
                <p:oleObj name="Equation" r:id="rId5" imgW="2349360" imgH="1143000" progId="Equation.DSMT4">
                  <p:embed/>
                  <p:pic>
                    <p:nvPicPr>
                      <p:cNvPr id="4" name="Object 3"/>
                      <p:cNvPicPr/>
                      <p:nvPr/>
                    </p:nvPicPr>
                    <p:blipFill>
                      <a:blip r:embed="rId6"/>
                      <a:stretch>
                        <a:fillRect/>
                      </a:stretch>
                    </p:blipFill>
                    <p:spPr>
                      <a:xfrm>
                        <a:off x="1558290" y="3287713"/>
                        <a:ext cx="5826760" cy="2834640"/>
                      </a:xfrm>
                      <a:prstGeom prst="rect">
                        <a:avLst/>
                      </a:prstGeom>
                    </p:spPr>
                  </p:pic>
                </p:oleObj>
              </mc:Fallback>
            </mc:AlternateContent>
          </a:graphicData>
        </a:graphic>
      </p:graphicFrame>
    </p:spTree>
    <p:extLst>
      <p:ext uri="{BB962C8B-B14F-4D97-AF65-F5344CB8AC3E}">
        <p14:creationId xmlns:p14="http://schemas.microsoft.com/office/powerpoint/2010/main" val="4020975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nvPr>
        </p:nvGraphicFramePr>
        <p:xfrm>
          <a:off x="1304608" y="1512887"/>
          <a:ext cx="7104062" cy="4119563"/>
        </p:xfrm>
        <a:graphic>
          <a:graphicData uri="http://schemas.openxmlformats.org/presentationml/2006/ole">
            <mc:AlternateContent xmlns:mc="http://schemas.openxmlformats.org/markup-compatibility/2006">
              <mc:Choice xmlns:v="urn:schemas-microsoft-com:vml" Requires="v">
                <p:oleObj spid="_x0000_s2054" name="Equation" r:id="rId3" imgW="2082600" imgH="1206360" progId="Equation.DSMT4">
                  <p:embed/>
                </p:oleObj>
              </mc:Choice>
              <mc:Fallback>
                <p:oleObj name="Equation" r:id="rId3" imgW="2082600" imgH="1206360" progId="Equation.DSMT4">
                  <p:embed/>
                  <p:pic>
                    <p:nvPicPr>
                      <p:cNvPr id="2" name="Object 1"/>
                      <p:cNvPicPr/>
                      <p:nvPr/>
                    </p:nvPicPr>
                    <p:blipFill>
                      <a:blip r:embed="rId4"/>
                      <a:stretch>
                        <a:fillRect/>
                      </a:stretch>
                    </p:blipFill>
                    <p:spPr>
                      <a:xfrm>
                        <a:off x="1304608" y="1512887"/>
                        <a:ext cx="7104062" cy="4119563"/>
                      </a:xfrm>
                      <a:prstGeom prst="rect">
                        <a:avLst/>
                      </a:prstGeom>
                    </p:spPr>
                  </p:pic>
                </p:oleObj>
              </mc:Fallback>
            </mc:AlternateContent>
          </a:graphicData>
        </a:graphic>
      </p:graphicFrame>
    </p:spTree>
    <p:extLst>
      <p:ext uri="{BB962C8B-B14F-4D97-AF65-F5344CB8AC3E}">
        <p14:creationId xmlns:p14="http://schemas.microsoft.com/office/powerpoint/2010/main" val="552750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25120" y="1894285"/>
            <a:ext cx="11236960" cy="2215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rPr>
              <a:t>We usually perform principal component analysis on</a:t>
            </a:r>
            <a:r>
              <a:rPr kumimoji="0" lang="en-US" altLang="en-US" sz="2400" b="0" i="0" u="none" strike="noStrike" cap="none" normalizeH="0" baseline="0" dirty="0">
                <a:ln>
                  <a:noFill/>
                </a:ln>
                <a:solidFill>
                  <a:schemeClr val="tx1"/>
                </a:solidFill>
                <a:effectLst/>
              </a:rPr>
              <a:t> </a:t>
            </a:r>
            <a:r>
              <a:rPr kumimoji="0" lang="en-US" altLang="en-US" sz="2400" b="0" i="0" u="none" strike="noStrike" cap="none" normalizeH="0" baseline="0" dirty="0">
                <a:ln>
                  <a:noFill/>
                </a:ln>
                <a:solidFill>
                  <a:srgbClr val="000000"/>
                </a:solidFill>
                <a:effectLst/>
              </a:rPr>
              <a:t>``standardized'' variables (mean 0, variance 1).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dirty="0">
              <a:solidFill>
                <a:srgbClr val="000000"/>
              </a:solidFill>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rPr>
              <a:t>When standardized variables are used in deriving the principle</a:t>
            </a:r>
            <a:r>
              <a:rPr kumimoji="0" lang="en-US" altLang="en-US" sz="2400" b="0" i="0" u="none" strike="noStrike" cap="none" normalizeH="0" baseline="0" dirty="0">
                <a:ln>
                  <a:noFill/>
                </a:ln>
                <a:solidFill>
                  <a:schemeClr val="tx1"/>
                </a:solidFill>
                <a:effectLst/>
              </a:rPr>
              <a:t> </a:t>
            </a:r>
            <a:r>
              <a:rPr kumimoji="0" lang="en-US" altLang="en-US" sz="2400" b="0" i="0" u="none" strike="noStrike" cap="none" normalizeH="0" baseline="0" dirty="0">
                <a:ln>
                  <a:noFill/>
                </a:ln>
                <a:solidFill>
                  <a:srgbClr val="000000"/>
                </a:solidFill>
                <a:effectLst/>
              </a:rPr>
              <a:t>components one says they have performed principal components on the</a:t>
            </a:r>
            <a:r>
              <a:rPr kumimoji="0" lang="en-US" altLang="en-US" sz="2400" b="0" i="0" u="none" strike="noStrike" cap="none" normalizeH="0" baseline="0" dirty="0">
                <a:ln>
                  <a:noFill/>
                </a:ln>
                <a:solidFill>
                  <a:schemeClr val="tx1"/>
                </a:solidFill>
                <a:effectLst/>
              </a:rPr>
              <a:t> </a:t>
            </a:r>
            <a:r>
              <a:rPr kumimoji="0" lang="en-US" altLang="en-US" sz="2400" b="0" i="0" u="none" strike="noStrike" cap="none" normalizeH="0" baseline="0" dirty="0">
                <a:ln>
                  <a:noFill/>
                </a:ln>
                <a:solidFill>
                  <a:srgbClr val="000000"/>
                </a:solidFill>
                <a:effectLst/>
              </a:rPr>
              <a:t>correlation matrix.</a:t>
            </a:r>
            <a:endParaRPr kumimoji="0" lang="en-US" alt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1866617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useful properties.</a:t>
            </a:r>
          </a:p>
        </p:txBody>
      </p:sp>
      <p:sp>
        <p:nvSpPr>
          <p:cNvPr id="3" name="Rectangle 1"/>
          <p:cNvSpPr>
            <a:spLocks noChangeArrowheads="1"/>
          </p:cNvSpPr>
          <p:nvPr/>
        </p:nvSpPr>
        <p:spPr bwMode="auto">
          <a:xfrm>
            <a:off x="416560" y="2147083"/>
            <a:ext cx="10937240"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Because the variables are standardized, each has variance </a:t>
            </a:r>
            <a:r>
              <a:rPr kumimoji="0" lang="en-US" altLang="en-US" sz="2400" b="0" i="0" u="none" strike="noStrike" cap="none" normalizeH="0" baseline="0" dirty="0">
                <a:ln>
                  <a:noFill/>
                </a:ln>
                <a:solidFill>
                  <a:srgbClr val="008000"/>
                </a:solidFill>
                <a:effectLst/>
                <a:latin typeface="Calibri" panose="020F0502020204030204" pitchFamily="34" charset="0"/>
                <a:cs typeface="Calibri" panose="020F0502020204030204" pitchFamily="34" charset="0"/>
              </a:rPr>
              <a:t>1</a:t>
            </a:r>
            <a:r>
              <a:rPr kumimoji="0" lang="en-US" altLang="en-US" sz="24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a:t>
            </a:r>
            <a:r>
              <a:rPr kumimoji="0" lang="en-US"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dirty="0">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400" dirty="0">
                <a:solidFill>
                  <a:srgbClr val="000000"/>
                </a:solidFill>
                <a:latin typeface="Calibri" panose="020F0502020204030204" pitchFamily="34" charset="0"/>
                <a:cs typeface="Calibri" panose="020F0502020204030204" pitchFamily="34" charset="0"/>
              </a:rPr>
              <a:t>So</a:t>
            </a:r>
            <a:r>
              <a:rPr kumimoji="0" lang="en-US" altLang="en-US" sz="24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 the total variance in the </a:t>
            </a:r>
            <a:r>
              <a:rPr lang="en-US" altLang="en-US" sz="2400" dirty="0">
                <a:solidFill>
                  <a:srgbClr val="000000"/>
                </a:solidFill>
                <a:latin typeface="Calibri" panose="020F0502020204030204" pitchFamily="34" charset="0"/>
                <a:cs typeface="Calibri" panose="020F0502020204030204" pitchFamily="34" charset="0"/>
              </a:rPr>
              <a:t>variables</a:t>
            </a:r>
            <a:r>
              <a:rPr kumimoji="0" lang="en-US" altLang="en-US" sz="24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 (the sum of all of the</a:t>
            </a:r>
            <a:r>
              <a:rPr kumimoji="0" lang="en-US"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sz="24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variances) is just p, the number of variables.</a:t>
            </a:r>
            <a:endParaRPr kumimoji="0" lang="en-US" alt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302124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useful properties.</a:t>
            </a:r>
          </a:p>
        </p:txBody>
      </p:sp>
      <p:sp>
        <p:nvSpPr>
          <p:cNvPr id="4" name="Rectangle 1"/>
          <p:cNvSpPr>
            <a:spLocks noChangeArrowheads="1"/>
          </p:cNvSpPr>
          <p:nvPr/>
        </p:nvSpPr>
        <p:spPr bwMode="auto">
          <a:xfrm>
            <a:off x="386081" y="2217651"/>
            <a:ext cx="10403839" cy="2154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000000"/>
                </a:solidFill>
                <a:effectLst/>
              </a:rPr>
              <a:t>Since the </a:t>
            </a:r>
            <a:r>
              <a:rPr kumimoji="0" lang="en-US" altLang="en-US" sz="2800" b="0" i="0" u="none" strike="noStrike" cap="none" normalizeH="0" baseline="0" dirty="0">
                <a:ln>
                  <a:noFill/>
                </a:ln>
                <a:effectLst/>
              </a:rPr>
              <a:t>c’s</a:t>
            </a:r>
            <a:r>
              <a:rPr kumimoji="0" lang="en-US" altLang="en-US" sz="2800" b="0" i="0" u="none" strike="noStrike" cap="none" normalizeH="0" baseline="0" dirty="0">
                <a:ln>
                  <a:noFill/>
                </a:ln>
                <a:solidFill>
                  <a:srgbClr val="000000"/>
                </a:solidFill>
                <a:effectLst/>
              </a:rPr>
              <a:t> are selected to be orthogonal, their variances add.</a:t>
            </a:r>
            <a:r>
              <a:rPr kumimoji="0" lang="en-US" altLang="en-US" sz="2800" b="0" i="0" u="none" strike="noStrike" cap="none" normalizeH="0" baseline="0" dirty="0">
                <a:ln>
                  <a:noFill/>
                </a:ln>
                <a:solidFill>
                  <a:schemeClr val="tx1"/>
                </a:solidFill>
                <a:effectLst/>
              </a:rPr>
              <a:t> </a:t>
            </a:r>
            <a:r>
              <a:rPr kumimoji="0" lang="en-US" altLang="en-US" sz="2800" b="0" i="0" u="none" strike="noStrike" cap="none" normalizeH="0" baseline="0" dirty="0">
                <a:ln>
                  <a:noFill/>
                </a:ln>
                <a:solidFill>
                  <a:srgbClr val="000000"/>
                </a:solidFill>
                <a:effectLst/>
              </a:rPr>
              <a:t>That is, the sum of these variances is p. (The variance of </a:t>
            </a:r>
            <a:r>
              <a:rPr kumimoji="0" lang="en-US" altLang="en-US" sz="2800" b="0" i="0" u="none" strike="noStrike" cap="none" normalizeH="0" baseline="0" dirty="0">
                <a:ln>
                  <a:noFill/>
                </a:ln>
                <a:effectLst/>
              </a:rPr>
              <a:t>c</a:t>
            </a:r>
            <a:r>
              <a:rPr kumimoji="0" lang="en-US" altLang="en-US" sz="2800" b="0" i="0" u="none" strike="noStrike" cap="none" normalizeH="0" baseline="-25000" dirty="0">
                <a:ln>
                  <a:noFill/>
                </a:ln>
                <a:effectLst/>
              </a:rPr>
              <a:t>i</a:t>
            </a:r>
            <a:r>
              <a:rPr kumimoji="0" lang="en-US" altLang="en-US" sz="2800" b="0" i="0" u="none" strike="noStrike" cap="none" normalizeH="0" baseline="0" dirty="0">
                <a:ln>
                  <a:noFill/>
                </a:ln>
                <a:solidFill>
                  <a:srgbClr val="008000"/>
                </a:solidFill>
                <a:effectLst/>
              </a:rPr>
              <a:t> </a:t>
            </a:r>
            <a:r>
              <a:rPr kumimoji="0" lang="en-US" altLang="en-US" sz="2800" b="0" i="0" u="none" strike="noStrike" cap="none" normalizeH="0" baseline="0" dirty="0">
                <a:ln>
                  <a:noFill/>
                </a:ln>
                <a:solidFill>
                  <a:srgbClr val="000000"/>
                </a:solidFill>
                <a:effectLst/>
              </a:rPr>
              <a:t>is</a:t>
            </a:r>
            <a:r>
              <a:rPr kumimoji="0" lang="en-US" altLang="en-US" sz="2800" b="0" i="0" u="none" strike="noStrike" cap="none" normalizeH="0" baseline="0" dirty="0">
                <a:ln>
                  <a:noFill/>
                </a:ln>
                <a:solidFill>
                  <a:schemeClr val="tx1"/>
                </a:solidFill>
                <a:effectLst/>
              </a:rPr>
              <a:t> </a:t>
            </a:r>
            <a:r>
              <a:rPr kumimoji="0" lang="en-US" altLang="en-US" sz="2800" b="0" i="0" u="none" strike="noStrike" cap="none" normalizeH="0" baseline="0" dirty="0">
                <a:ln>
                  <a:noFill/>
                </a:ln>
                <a:solidFill>
                  <a:srgbClr val="000000"/>
                </a:solidFill>
                <a:effectLst/>
              </a:rPr>
              <a:t>the eigenvalue of the component.) The basic</a:t>
            </a:r>
            <a:r>
              <a:rPr kumimoji="0" lang="en-US" altLang="en-US" sz="2800" b="0" i="0" u="none" strike="noStrike" cap="none" normalizeH="0" baseline="0" dirty="0">
                <a:ln>
                  <a:noFill/>
                </a:ln>
                <a:solidFill>
                  <a:schemeClr val="tx1"/>
                </a:solidFill>
                <a:effectLst/>
              </a:rPr>
              <a:t> </a:t>
            </a:r>
            <a:r>
              <a:rPr kumimoji="0" lang="en-US" altLang="en-US" sz="2800" b="0" i="0" u="none" strike="noStrike" cap="none" normalizeH="0" baseline="0" dirty="0">
                <a:ln>
                  <a:noFill/>
                </a:ln>
                <a:solidFill>
                  <a:srgbClr val="000000"/>
                </a:solidFill>
                <a:effectLst/>
              </a:rPr>
              <a:t>idea is to find some number of these components, hopefully </a:t>
            </a:r>
            <a:r>
              <a:rPr kumimoji="0" lang="en-US" altLang="en-US" sz="2800" b="0" i="0" u="none" strike="noStrike" cap="none" normalizeH="0" baseline="0" dirty="0">
                <a:ln>
                  <a:noFill/>
                </a:ln>
                <a:effectLst/>
              </a:rPr>
              <a:t>&lt;p</a:t>
            </a:r>
            <a:r>
              <a:rPr kumimoji="0" lang="en-US" altLang="en-US" sz="2800" b="0" i="0" u="none" strike="noStrike" cap="none" normalizeH="0" baseline="0" dirty="0">
                <a:ln>
                  <a:noFill/>
                </a:ln>
                <a:solidFill>
                  <a:srgbClr val="000000"/>
                </a:solidFill>
                <a:effectLst/>
              </a:rPr>
              <a:t> that</a:t>
            </a:r>
            <a:r>
              <a:rPr kumimoji="0" lang="en-US" altLang="en-US" sz="2800" b="0" i="0" u="none" strike="noStrike" cap="none" normalizeH="0" baseline="0" dirty="0">
                <a:ln>
                  <a:noFill/>
                </a:ln>
                <a:solidFill>
                  <a:schemeClr val="tx1"/>
                </a:solidFill>
                <a:effectLst/>
              </a:rPr>
              <a:t> </a:t>
            </a:r>
            <a:r>
              <a:rPr kumimoji="0" lang="en-US" altLang="en-US" sz="2800" b="0" i="0" u="none" strike="noStrike" cap="none" normalizeH="0" baseline="0" dirty="0">
                <a:ln>
                  <a:noFill/>
                </a:ln>
                <a:solidFill>
                  <a:srgbClr val="000000"/>
                </a:solidFill>
                <a:effectLst/>
              </a:rPr>
              <a:t>explain' a large percentage of the variance structure.</a:t>
            </a:r>
            <a:endParaRPr kumimoji="0" lang="en-US" altLang="en-US" sz="28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948772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useful properties.</a:t>
            </a:r>
          </a:p>
        </p:txBody>
      </p:sp>
      <p:graphicFrame>
        <p:nvGraphicFramePr>
          <p:cNvPr id="5" name="Object 4"/>
          <p:cNvGraphicFramePr>
            <a:graphicFrameLocks noChangeAspect="1"/>
          </p:cNvGraphicFramePr>
          <p:nvPr>
            <p:extLst/>
          </p:nvPr>
        </p:nvGraphicFramePr>
        <p:xfrm>
          <a:off x="838200" y="2078673"/>
          <a:ext cx="8764859" cy="2743200"/>
        </p:xfrm>
        <a:graphic>
          <a:graphicData uri="http://schemas.openxmlformats.org/presentationml/2006/ole">
            <mc:AlternateContent xmlns:mc="http://schemas.openxmlformats.org/markup-compatibility/2006">
              <mc:Choice xmlns:v="urn:schemas-microsoft-com:vml" Requires="v">
                <p:oleObj spid="_x0000_s3078" name="Equation" r:id="rId3" imgW="3327120" imgH="1041120" progId="Equation.DSMT4">
                  <p:embed/>
                </p:oleObj>
              </mc:Choice>
              <mc:Fallback>
                <p:oleObj name="Equation" r:id="rId3" imgW="3327120" imgH="1041120" progId="Equation.DSMT4">
                  <p:embed/>
                  <p:pic>
                    <p:nvPicPr>
                      <p:cNvPr id="5" name="Object 4"/>
                      <p:cNvPicPr/>
                      <p:nvPr/>
                    </p:nvPicPr>
                    <p:blipFill>
                      <a:blip r:embed="rId4"/>
                      <a:stretch>
                        <a:fillRect/>
                      </a:stretch>
                    </p:blipFill>
                    <p:spPr>
                      <a:xfrm>
                        <a:off x="838200" y="2078673"/>
                        <a:ext cx="8764859" cy="2743200"/>
                      </a:xfrm>
                      <a:prstGeom prst="rect">
                        <a:avLst/>
                      </a:prstGeom>
                    </p:spPr>
                  </p:pic>
                </p:oleObj>
              </mc:Fallback>
            </mc:AlternateContent>
          </a:graphicData>
        </a:graphic>
      </p:graphicFrame>
    </p:spTree>
    <p:extLst>
      <p:ext uri="{BB962C8B-B14F-4D97-AF65-F5344CB8AC3E}">
        <p14:creationId xmlns:p14="http://schemas.microsoft.com/office/powerpoint/2010/main" val="18408613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50166" y="612174"/>
            <a:ext cx="11602528"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rPr>
              <a:t>Thus, within         we judge the relative importance of each variable to</a:t>
            </a:r>
            <a:r>
              <a:rPr kumimoji="0" lang="en-US" altLang="en-US" sz="2400" b="0" i="0" u="none" strike="noStrike" cap="none" normalizeH="0" baseline="0" dirty="0">
                <a:ln>
                  <a:noFill/>
                </a:ln>
                <a:solidFill>
                  <a:schemeClr val="tx1"/>
                </a:solidFill>
                <a:effectLst/>
              </a:rPr>
              <a:t> </a:t>
            </a:r>
            <a:r>
              <a:rPr kumimoji="0" lang="en-US" altLang="en-US" sz="2400" b="0" i="0" u="none" strike="noStrike" cap="none" normalizeH="0" baseline="0" dirty="0">
                <a:ln>
                  <a:noFill/>
                </a:ln>
                <a:solidFill>
                  <a:srgbClr val="000000"/>
                </a:solidFill>
                <a:effectLst/>
              </a:rPr>
              <a:t>the component by comparing the relative magnitudes of the</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dirty="0"/>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rPr>
              <a:t>Sometimes, the contribution of the       to the component is judged to</a:t>
            </a:r>
            <a:r>
              <a:rPr kumimoji="0" lang="en-US" altLang="en-US" sz="2400" b="0" i="0" u="none" strike="noStrike" cap="none" normalizeH="0" baseline="0" dirty="0">
                <a:ln>
                  <a:noFill/>
                </a:ln>
                <a:solidFill>
                  <a:schemeClr val="tx1"/>
                </a:solidFill>
                <a:effectLst/>
              </a:rPr>
              <a:t> </a:t>
            </a:r>
            <a:r>
              <a:rPr kumimoji="0" lang="en-US" altLang="en-US" sz="2400" b="0" i="0" u="none" strike="noStrike" cap="none" normalizeH="0" baseline="0" dirty="0">
                <a:ln>
                  <a:noFill/>
                </a:ln>
                <a:solidFill>
                  <a:srgbClr val="000000"/>
                </a:solidFill>
                <a:effectLst/>
              </a:rPr>
              <a:t>be important only if the value of         exceeds some value such as</a:t>
            </a:r>
            <a:r>
              <a:rPr kumimoji="0" lang="en-US" altLang="en-US" sz="2400" b="0" i="0" u="none" strike="noStrike" cap="none" normalizeH="0" baseline="0" dirty="0">
                <a:ln>
                  <a:noFill/>
                </a:ln>
                <a:solidFill>
                  <a:schemeClr val="tx1"/>
                </a:solidFill>
                <a:effectLst/>
              </a:rPr>
              <a:t> </a:t>
            </a:r>
            <a:r>
              <a:rPr kumimoji="0" lang="en-US" altLang="en-US" sz="2400" b="0" i="0" u="none" strike="noStrike" cap="none" normalizeH="0" baseline="0" dirty="0">
                <a:ln>
                  <a:noFill/>
                </a:ln>
                <a:solidFill>
                  <a:srgbClr val="000000"/>
                </a:solidFill>
                <a:effectLst/>
              </a:rPr>
              <a:t>.5.</a:t>
            </a:r>
            <a:endParaRPr kumimoji="0" lang="en-US" altLang="en-US" sz="2400" b="0" i="0" u="none" strike="noStrike" cap="none" normalizeH="0" baseline="0" dirty="0">
              <a:ln>
                <a:noFill/>
              </a:ln>
              <a:solidFill>
                <a:schemeClr val="tx1"/>
              </a:solidFill>
              <a:effectLst/>
            </a:endParaRPr>
          </a:p>
        </p:txBody>
      </p:sp>
      <p:graphicFrame>
        <p:nvGraphicFramePr>
          <p:cNvPr id="3" name="Object 2"/>
          <p:cNvGraphicFramePr>
            <a:graphicFrameLocks noChangeAspect="1"/>
          </p:cNvGraphicFramePr>
          <p:nvPr>
            <p:extLst/>
          </p:nvPr>
        </p:nvGraphicFramePr>
        <p:xfrm>
          <a:off x="4631690" y="1628537"/>
          <a:ext cx="437949" cy="640080"/>
        </p:xfrm>
        <a:graphic>
          <a:graphicData uri="http://schemas.openxmlformats.org/presentationml/2006/ole">
            <mc:AlternateContent xmlns:mc="http://schemas.openxmlformats.org/markup-compatibility/2006">
              <mc:Choice xmlns:v="urn:schemas-microsoft-com:vml" Requires="v">
                <p:oleObj spid="_x0000_s4114" name="Equation" r:id="rId3" imgW="164880" imgH="241200" progId="Equation.DSMT4">
                  <p:embed/>
                </p:oleObj>
              </mc:Choice>
              <mc:Fallback>
                <p:oleObj name="Equation" r:id="rId3" imgW="164880" imgH="241200" progId="Equation.DSMT4">
                  <p:embed/>
                  <p:pic>
                    <p:nvPicPr>
                      <p:cNvPr id="3" name="Object 2"/>
                      <p:cNvPicPr/>
                      <p:nvPr/>
                    </p:nvPicPr>
                    <p:blipFill>
                      <a:blip r:embed="rId4"/>
                      <a:stretch>
                        <a:fillRect/>
                      </a:stretch>
                    </p:blipFill>
                    <p:spPr>
                      <a:xfrm>
                        <a:off x="4631690" y="1628537"/>
                        <a:ext cx="437949" cy="640080"/>
                      </a:xfrm>
                      <a:prstGeom prst="rect">
                        <a:avLst/>
                      </a:prstGeom>
                    </p:spPr>
                  </p:pic>
                </p:oleObj>
              </mc:Fallback>
            </mc:AlternateContent>
          </a:graphicData>
        </a:graphic>
      </p:graphicFrame>
      <p:graphicFrame>
        <p:nvGraphicFramePr>
          <p:cNvPr id="4" name="Object 3"/>
          <p:cNvGraphicFramePr>
            <a:graphicFrameLocks noChangeAspect="1"/>
          </p:cNvGraphicFramePr>
          <p:nvPr>
            <p:extLst/>
          </p:nvPr>
        </p:nvGraphicFramePr>
        <p:xfrm>
          <a:off x="1784350" y="467223"/>
          <a:ext cx="533400" cy="640080"/>
        </p:xfrm>
        <a:graphic>
          <a:graphicData uri="http://schemas.openxmlformats.org/presentationml/2006/ole">
            <mc:AlternateContent xmlns:mc="http://schemas.openxmlformats.org/markup-compatibility/2006">
              <mc:Choice xmlns:v="urn:schemas-microsoft-com:vml" Requires="v">
                <p:oleObj spid="_x0000_s4115" name="Equation" r:id="rId5" imgW="190440" imgH="228600" progId="Equation.DSMT4">
                  <p:embed/>
                </p:oleObj>
              </mc:Choice>
              <mc:Fallback>
                <p:oleObj name="Equation" r:id="rId5" imgW="190440" imgH="228600" progId="Equation.DSMT4">
                  <p:embed/>
                  <p:pic>
                    <p:nvPicPr>
                      <p:cNvPr id="4" name="Object 3"/>
                      <p:cNvPicPr/>
                      <p:nvPr/>
                    </p:nvPicPr>
                    <p:blipFill>
                      <a:blip r:embed="rId6"/>
                      <a:stretch>
                        <a:fillRect/>
                      </a:stretch>
                    </p:blipFill>
                    <p:spPr>
                      <a:xfrm>
                        <a:off x="1784350" y="467223"/>
                        <a:ext cx="533400" cy="640080"/>
                      </a:xfrm>
                      <a:prstGeom prst="rect">
                        <a:avLst/>
                      </a:prstGeom>
                    </p:spPr>
                  </p:pic>
                </p:oleObj>
              </mc:Fallback>
            </mc:AlternateContent>
          </a:graphicData>
        </a:graphic>
      </p:graphicFrame>
      <p:graphicFrame>
        <p:nvGraphicFramePr>
          <p:cNvPr id="5" name="Object 4"/>
          <p:cNvGraphicFramePr>
            <a:graphicFrameLocks noChangeAspect="1"/>
          </p:cNvGraphicFramePr>
          <p:nvPr>
            <p:extLst/>
          </p:nvPr>
        </p:nvGraphicFramePr>
        <p:xfrm>
          <a:off x="5478726" y="895423"/>
          <a:ext cx="572704" cy="640080"/>
        </p:xfrm>
        <a:graphic>
          <a:graphicData uri="http://schemas.openxmlformats.org/presentationml/2006/ole">
            <mc:AlternateContent xmlns:mc="http://schemas.openxmlformats.org/markup-compatibility/2006">
              <mc:Choice xmlns:v="urn:schemas-microsoft-com:vml" Requires="v">
                <p:oleObj spid="_x0000_s4116" name="Equation" r:id="rId7" imgW="215640" imgH="241200" progId="Equation.DSMT4">
                  <p:embed/>
                </p:oleObj>
              </mc:Choice>
              <mc:Fallback>
                <p:oleObj name="Equation" r:id="rId7" imgW="215640" imgH="241200" progId="Equation.DSMT4">
                  <p:embed/>
                  <p:pic>
                    <p:nvPicPr>
                      <p:cNvPr id="5" name="Object 4"/>
                      <p:cNvPicPr/>
                      <p:nvPr/>
                    </p:nvPicPr>
                    <p:blipFill>
                      <a:blip r:embed="rId8"/>
                      <a:stretch>
                        <a:fillRect/>
                      </a:stretch>
                    </p:blipFill>
                    <p:spPr>
                      <a:xfrm>
                        <a:off x="5478726" y="895423"/>
                        <a:ext cx="572704" cy="640080"/>
                      </a:xfrm>
                      <a:prstGeom prst="rect">
                        <a:avLst/>
                      </a:prstGeom>
                    </p:spPr>
                  </p:pic>
                </p:oleObj>
              </mc:Fallback>
            </mc:AlternateContent>
          </a:graphicData>
        </a:graphic>
      </p:graphicFrame>
      <p:graphicFrame>
        <p:nvGraphicFramePr>
          <p:cNvPr id="6" name="Object 5"/>
          <p:cNvGraphicFramePr>
            <a:graphicFrameLocks noChangeAspect="1"/>
          </p:cNvGraphicFramePr>
          <p:nvPr>
            <p:extLst/>
          </p:nvPr>
        </p:nvGraphicFramePr>
        <p:xfrm>
          <a:off x="1360838" y="1908050"/>
          <a:ext cx="423512" cy="731520"/>
        </p:xfrm>
        <a:graphic>
          <a:graphicData uri="http://schemas.openxmlformats.org/presentationml/2006/ole">
            <mc:AlternateContent xmlns:mc="http://schemas.openxmlformats.org/markup-compatibility/2006">
              <mc:Choice xmlns:v="urn:schemas-microsoft-com:vml" Requires="v">
                <p:oleObj spid="_x0000_s4117" name="Equation" r:id="rId9" imgW="139680" imgH="241200" progId="Equation.DSMT4">
                  <p:embed/>
                </p:oleObj>
              </mc:Choice>
              <mc:Fallback>
                <p:oleObj name="Equation" r:id="rId9" imgW="139680" imgH="241200" progId="Equation.DSMT4">
                  <p:embed/>
                  <p:pic>
                    <p:nvPicPr>
                      <p:cNvPr id="6" name="Object 5"/>
                      <p:cNvPicPr/>
                      <p:nvPr/>
                    </p:nvPicPr>
                    <p:blipFill>
                      <a:blip r:embed="rId10"/>
                      <a:stretch>
                        <a:fillRect/>
                      </a:stretch>
                    </p:blipFill>
                    <p:spPr>
                      <a:xfrm>
                        <a:off x="1360838" y="1908050"/>
                        <a:ext cx="423512" cy="731520"/>
                      </a:xfrm>
                      <a:prstGeom prst="rect">
                        <a:avLst/>
                      </a:prstGeom>
                    </p:spPr>
                  </p:pic>
                </p:oleObj>
              </mc:Fallback>
            </mc:AlternateContent>
          </a:graphicData>
        </a:graphic>
      </p:graphicFrame>
    </p:spTree>
    <p:extLst>
      <p:ext uri="{BB962C8B-B14F-4D97-AF65-F5344CB8AC3E}">
        <p14:creationId xmlns:p14="http://schemas.microsoft.com/office/powerpoint/2010/main" val="4422197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3728" y="0"/>
            <a:ext cx="9201912" cy="1325563"/>
          </a:xfrm>
        </p:spPr>
        <p:txBody>
          <a:bodyPr/>
          <a:lstStyle/>
          <a:p>
            <a:r>
              <a:rPr lang="en-US" dirty="0"/>
              <a:t>Proc </a:t>
            </a:r>
            <a:r>
              <a:rPr lang="en-US" dirty="0" err="1"/>
              <a:t>Princomp</a:t>
            </a:r>
            <a:r>
              <a:rPr lang="en-US" dirty="0"/>
              <a:t> – Principal Components</a:t>
            </a:r>
          </a:p>
        </p:txBody>
      </p:sp>
      <p:sp>
        <p:nvSpPr>
          <p:cNvPr id="3" name="Rectangle 2"/>
          <p:cNvSpPr/>
          <p:nvPr/>
        </p:nvSpPr>
        <p:spPr>
          <a:xfrm>
            <a:off x="743712" y="1749844"/>
            <a:ext cx="10878312" cy="1200329"/>
          </a:xfrm>
          <a:prstGeom prst="rect">
            <a:avLst/>
          </a:prstGeom>
        </p:spPr>
        <p:txBody>
          <a:bodyPr wrap="square">
            <a:spAutoFit/>
          </a:bodyPr>
          <a:lstStyle/>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err="1">
                <a:solidFill>
                  <a:srgbClr val="000080"/>
                </a:solidFill>
                <a:latin typeface="Lucida Console" panose="020B0609040504020204" pitchFamily="49" charset="0"/>
              </a:rPr>
              <a:t>princomp</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 = analysis plots=none;</a:t>
            </a: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var</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bm</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endParaRPr lang="en-US" sz="2400" dirty="0"/>
          </a:p>
        </p:txBody>
      </p:sp>
    </p:spTree>
    <p:extLst>
      <p:ext uri="{BB962C8B-B14F-4D97-AF65-F5344CB8AC3E}">
        <p14:creationId xmlns:p14="http://schemas.microsoft.com/office/powerpoint/2010/main" val="37924476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912" y="1590421"/>
            <a:ext cx="10515600" cy="1325563"/>
          </a:xfrm>
        </p:spPr>
        <p:txBody>
          <a:bodyPr>
            <a:normAutofit fontScale="90000"/>
          </a:bodyPr>
          <a:lstStyle/>
          <a:p>
            <a:r>
              <a:rPr lang="en-US" dirty="0"/>
              <a:t>How many components should one use?</a:t>
            </a:r>
            <a:br>
              <a:rPr lang="en-US" dirty="0"/>
            </a:br>
            <a:br>
              <a:rPr lang="en-US" dirty="0"/>
            </a:br>
            <a:r>
              <a:rPr lang="en-US" dirty="0"/>
              <a:t>Scree Plot</a:t>
            </a:r>
            <a:br>
              <a:rPr lang="en-US" dirty="0"/>
            </a:br>
            <a:br>
              <a:rPr lang="en-US" dirty="0"/>
            </a:br>
            <a:r>
              <a:rPr lang="en-US" dirty="0"/>
              <a:t>Eigenvalues</a:t>
            </a:r>
            <a:br>
              <a:rPr lang="en-US" dirty="0"/>
            </a:br>
            <a:br>
              <a:rPr lang="en-US" dirty="0"/>
            </a:br>
            <a:r>
              <a:rPr lang="en-US" dirty="0"/>
              <a:t>Proportion of variance</a:t>
            </a:r>
          </a:p>
        </p:txBody>
      </p:sp>
    </p:spTree>
    <p:extLst>
      <p:ext uri="{BB962C8B-B14F-4D97-AF65-F5344CB8AC3E}">
        <p14:creationId xmlns:p14="http://schemas.microsoft.com/office/powerpoint/2010/main" val="3745524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5216" y="0"/>
            <a:ext cx="11015472" cy="1325563"/>
          </a:xfrm>
        </p:spPr>
        <p:txBody>
          <a:bodyPr/>
          <a:lstStyle/>
          <a:p>
            <a:r>
              <a:rPr lang="en-US" dirty="0"/>
              <a:t>Example – Body Measurement Data, </a:t>
            </a:r>
            <a:r>
              <a:rPr lang="en-US" dirty="0" err="1"/>
              <a:t>Nhanes</a:t>
            </a:r>
            <a:r>
              <a:rPr lang="en-US" dirty="0"/>
              <a:t> 3</a:t>
            </a:r>
          </a:p>
        </p:txBody>
      </p:sp>
      <p:sp>
        <p:nvSpPr>
          <p:cNvPr id="4" name="Rectangle 3"/>
          <p:cNvSpPr/>
          <p:nvPr/>
        </p:nvSpPr>
        <p:spPr>
          <a:xfrm>
            <a:off x="438912" y="1720840"/>
            <a:ext cx="10753344" cy="3046988"/>
          </a:xfrm>
          <a:prstGeom prst="rect">
            <a:avLst/>
          </a:prstGeom>
        </p:spPr>
        <p:txBody>
          <a:bodyPr wrap="square">
            <a:spAutoFit/>
          </a:bodyPr>
          <a:lstStyle/>
          <a:p>
            <a:r>
              <a:rPr lang="en-US" sz="2400" b="1" dirty="0">
                <a:solidFill>
                  <a:srgbClr val="000080"/>
                </a:solidFill>
                <a:latin typeface="Lucida Console" panose="020B0609040504020204" pitchFamily="49" charset="0"/>
              </a:rPr>
              <a:t>data</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bodym</a:t>
            </a:r>
            <a:r>
              <a:rPr lang="en-US" sz="2400" dirty="0">
                <a:solidFill>
                  <a:srgbClr val="000000"/>
                </a:solidFill>
                <a:latin typeface="Lucida Console" panose="020B0609040504020204" pitchFamily="49" charset="0"/>
              </a:rPr>
              <a:t>;</a:t>
            </a:r>
          </a:p>
          <a:p>
            <a:r>
              <a:rPr lang="en-US" sz="2400" dirty="0">
                <a:solidFill>
                  <a:srgbClr val="0000FF"/>
                </a:solidFill>
                <a:latin typeface="Lucida Console" panose="020B0609040504020204" pitchFamily="49" charset="0"/>
              </a:rPr>
              <a:t>set</a:t>
            </a:r>
            <a:r>
              <a:rPr lang="en-US" sz="2400" dirty="0">
                <a:solidFill>
                  <a:srgbClr val="000000"/>
                </a:solidFill>
                <a:latin typeface="Lucida Console" panose="020B0609040504020204" pitchFamily="49" charset="0"/>
              </a:rPr>
              <a:t> nhanes3.bodymeasurements (</a:t>
            </a:r>
            <a:r>
              <a:rPr lang="en-US" sz="2400" dirty="0">
                <a:solidFill>
                  <a:srgbClr val="0000FF"/>
                </a:solidFill>
                <a:latin typeface="Lucida Console" panose="020B0609040504020204" pitchFamily="49" charset="0"/>
              </a:rPr>
              <a:t>drop</a:t>
            </a:r>
            <a:r>
              <a:rPr lang="en-US" sz="2400" dirty="0">
                <a:solidFill>
                  <a:srgbClr val="000000"/>
                </a:solidFill>
                <a:latin typeface="Lucida Console" panose="020B0609040504020204" pitchFamily="49" charset="0"/>
              </a:rPr>
              <a:t>=BMPWTFLG BMPHTFLG);</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a:solidFill>
                  <a:srgbClr val="000080"/>
                </a:solidFill>
                <a:latin typeface="Lucida Console" panose="020B0609040504020204" pitchFamily="49" charset="0"/>
              </a:rPr>
              <a:t>contents</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a:t>
            </a:r>
            <a:r>
              <a:rPr lang="en-US" sz="2400" dirty="0" err="1">
                <a:solidFill>
                  <a:srgbClr val="000000"/>
                </a:solidFill>
                <a:latin typeface="Lucida Console" panose="020B0609040504020204" pitchFamily="49" charset="0"/>
              </a:rPr>
              <a:t>bodym</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position</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err="1">
                <a:solidFill>
                  <a:srgbClr val="000080"/>
                </a:solidFill>
                <a:latin typeface="Lucida Console" panose="020B0609040504020204" pitchFamily="49" charset="0"/>
              </a:rPr>
              <a:t>corr</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a:t>
            </a:r>
            <a:r>
              <a:rPr lang="en-US" sz="2400" dirty="0" err="1">
                <a:solidFill>
                  <a:srgbClr val="000000"/>
                </a:solidFill>
                <a:latin typeface="Lucida Console" panose="020B0609040504020204" pitchFamily="49" charset="0"/>
              </a:rPr>
              <a:t>bodym</a:t>
            </a:r>
            <a:r>
              <a:rPr lang="en-US" sz="2400" dirty="0">
                <a:solidFill>
                  <a:srgbClr val="000000"/>
                </a:solidFill>
                <a:latin typeface="Lucida Console" panose="020B0609040504020204" pitchFamily="49" charset="0"/>
              </a:rPr>
              <a:t>;</a:t>
            </a:r>
          </a:p>
          <a:p>
            <a:r>
              <a:rPr lang="en-US" sz="2400" dirty="0" err="1">
                <a:solidFill>
                  <a:srgbClr val="0000FF"/>
                </a:solidFill>
                <a:latin typeface="Lucida Console" panose="020B0609040504020204" pitchFamily="49" charset="0"/>
              </a:rPr>
              <a:t>var</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bm</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p>
        </p:txBody>
      </p:sp>
    </p:spTree>
    <p:extLst>
      <p:ext uri="{BB962C8B-B14F-4D97-AF65-F5344CB8AC3E}">
        <p14:creationId xmlns:p14="http://schemas.microsoft.com/office/powerpoint/2010/main" val="15087730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20368" y="2635026"/>
            <a:ext cx="10594848" cy="1200329"/>
          </a:xfrm>
          <a:prstGeom prst="rect">
            <a:avLst/>
          </a:prstGeom>
        </p:spPr>
        <p:txBody>
          <a:bodyPr wrap="square">
            <a:spAutoFit/>
          </a:bodyPr>
          <a:lstStyle/>
          <a:p>
            <a:pPr lvl="0"/>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err="1">
                <a:solidFill>
                  <a:srgbClr val="000080"/>
                </a:solidFill>
                <a:latin typeface="Lucida Console" panose="020B0609040504020204" pitchFamily="49" charset="0"/>
              </a:rPr>
              <a:t>princomp</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 = analysis;</a:t>
            </a:r>
          </a:p>
          <a:p>
            <a:pPr lvl="0"/>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var</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bm</a:t>
            </a:r>
            <a:r>
              <a:rPr lang="en-US" sz="2400" dirty="0">
                <a:solidFill>
                  <a:srgbClr val="000000"/>
                </a:solidFill>
                <a:latin typeface="Lucida Console" panose="020B0609040504020204" pitchFamily="49" charset="0"/>
              </a:rPr>
              <a:t>:;</a:t>
            </a:r>
          </a:p>
          <a:p>
            <a:pPr lvl="0"/>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endParaRPr lang="en-US" sz="2400" dirty="0">
              <a:solidFill>
                <a:prstClr val="black"/>
              </a:solidFill>
            </a:endParaRPr>
          </a:p>
        </p:txBody>
      </p:sp>
      <p:sp>
        <p:nvSpPr>
          <p:cNvPr id="4" name="Title 3"/>
          <p:cNvSpPr>
            <a:spLocks noGrp="1"/>
          </p:cNvSpPr>
          <p:nvPr>
            <p:ph type="title"/>
          </p:nvPr>
        </p:nvSpPr>
        <p:spPr>
          <a:xfrm>
            <a:off x="2538984" y="0"/>
            <a:ext cx="6650736" cy="1325563"/>
          </a:xfrm>
        </p:spPr>
        <p:txBody>
          <a:bodyPr/>
          <a:lstStyle/>
          <a:p>
            <a:r>
              <a:rPr lang="en-US" dirty="0"/>
              <a:t>How many components?</a:t>
            </a:r>
          </a:p>
        </p:txBody>
      </p:sp>
    </p:spTree>
    <p:extLst>
      <p:ext uri="{BB962C8B-B14F-4D97-AF65-F5344CB8AC3E}">
        <p14:creationId xmlns:p14="http://schemas.microsoft.com/office/powerpoint/2010/main" val="7682979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71672" y="0"/>
            <a:ext cx="5388864" cy="1325563"/>
          </a:xfrm>
        </p:spPr>
        <p:txBody>
          <a:bodyPr/>
          <a:lstStyle/>
          <a:p>
            <a:r>
              <a:rPr lang="en-US" dirty="0"/>
              <a:t>Scoring Components</a:t>
            </a:r>
          </a:p>
        </p:txBody>
      </p:sp>
      <p:sp>
        <p:nvSpPr>
          <p:cNvPr id="3" name="Rectangle 2"/>
          <p:cNvSpPr/>
          <p:nvPr/>
        </p:nvSpPr>
        <p:spPr>
          <a:xfrm>
            <a:off x="630936" y="2136339"/>
            <a:ext cx="11073384" cy="2677656"/>
          </a:xfrm>
          <a:prstGeom prst="rect">
            <a:avLst/>
          </a:prstGeom>
        </p:spPr>
        <p:txBody>
          <a:bodyPr wrap="square">
            <a:spAutoFit/>
          </a:bodyPr>
          <a:lstStyle/>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err="1">
                <a:solidFill>
                  <a:srgbClr val="000080"/>
                </a:solidFill>
                <a:latin typeface="Lucida Console" panose="020B0609040504020204" pitchFamily="49" charset="0"/>
              </a:rPr>
              <a:t>princomp</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 = analysis </a:t>
            </a:r>
            <a:r>
              <a:rPr lang="en-US" sz="2400" dirty="0">
                <a:solidFill>
                  <a:srgbClr val="0000FF"/>
                </a:solidFill>
                <a:latin typeface="Lucida Console" panose="020B0609040504020204" pitchFamily="49" charset="0"/>
              </a:rPr>
              <a:t>n</a:t>
            </a:r>
            <a:r>
              <a:rPr lang="en-US" sz="2400" dirty="0">
                <a:solidFill>
                  <a:srgbClr val="000000"/>
                </a:solidFill>
                <a:latin typeface="Lucida Console" panose="020B0609040504020204" pitchFamily="49" charset="0"/>
              </a:rPr>
              <a:t> = </a:t>
            </a:r>
            <a:r>
              <a:rPr lang="en-US" sz="2400" b="1" dirty="0">
                <a:solidFill>
                  <a:srgbClr val="008080"/>
                </a:solidFill>
                <a:latin typeface="Lucida Console" panose="020B0609040504020204" pitchFamily="49" charset="0"/>
              </a:rPr>
              <a:t>5</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out</a:t>
            </a:r>
            <a:r>
              <a:rPr lang="en-US" sz="2400" dirty="0">
                <a:solidFill>
                  <a:srgbClr val="000000"/>
                </a:solidFill>
                <a:latin typeface="Lucida Console" panose="020B0609040504020204" pitchFamily="49" charset="0"/>
              </a:rPr>
              <a:t> = </a:t>
            </a:r>
            <a:r>
              <a:rPr lang="en-US" sz="2400" dirty="0" err="1">
                <a:solidFill>
                  <a:srgbClr val="000000"/>
                </a:solidFill>
                <a:latin typeface="Lucida Console" panose="020B0609040504020204" pitchFamily="49" charset="0"/>
              </a:rPr>
              <a:t>prin</a:t>
            </a:r>
            <a:r>
              <a:rPr lang="en-US" sz="2400" dirty="0">
                <a:solidFill>
                  <a:srgbClr val="000000"/>
                </a:solidFill>
                <a:latin typeface="Lucida Console" panose="020B0609040504020204" pitchFamily="49" charset="0"/>
              </a:rPr>
              <a:t> </a:t>
            </a: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prefix</a:t>
            </a:r>
            <a:r>
              <a:rPr lang="en-US" sz="2400" dirty="0">
                <a:solidFill>
                  <a:srgbClr val="000000"/>
                </a:solidFill>
                <a:latin typeface="Lucida Console" panose="020B0609040504020204" pitchFamily="49" charset="0"/>
              </a:rPr>
              <a:t> = </a:t>
            </a:r>
            <a:r>
              <a:rPr lang="en-US" sz="2400" dirty="0" err="1">
                <a:solidFill>
                  <a:srgbClr val="000000"/>
                </a:solidFill>
                <a:latin typeface="Lucida Console" panose="020B0609040504020204" pitchFamily="49" charset="0"/>
              </a:rPr>
              <a:t>bm</a:t>
            </a:r>
            <a:r>
              <a:rPr lang="en-US" sz="2400" dirty="0">
                <a:solidFill>
                  <a:srgbClr val="000000"/>
                </a:solidFill>
                <a:latin typeface="Lucida Console" panose="020B0609040504020204" pitchFamily="49" charset="0"/>
              </a:rPr>
              <a:t>;</a:t>
            </a: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var</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bm</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p>
          <a:p>
            <a:endParaRPr lang="en-US" sz="2400" dirty="0">
              <a:solidFill>
                <a:srgbClr val="000000"/>
              </a:solidFill>
              <a:latin typeface="Lucida Console" panose="020B0609040504020204" pitchFamily="49" charset="0"/>
            </a:endParaRPr>
          </a:p>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a:solidFill>
                  <a:srgbClr val="000080"/>
                </a:solidFill>
                <a:latin typeface="Lucida Console" panose="020B0609040504020204" pitchFamily="49" charset="0"/>
              </a:rPr>
              <a:t>print</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a:t>
            </a:r>
            <a:r>
              <a:rPr lang="en-US" sz="2400" dirty="0" err="1">
                <a:solidFill>
                  <a:srgbClr val="000000"/>
                </a:solidFill>
                <a:latin typeface="Lucida Console" panose="020B0609040504020204" pitchFamily="49" charset="0"/>
              </a:rPr>
              <a:t>prin</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endParaRPr lang="en-US" sz="2400" dirty="0"/>
          </a:p>
        </p:txBody>
      </p:sp>
    </p:spTree>
    <p:extLst>
      <p:ext uri="{BB962C8B-B14F-4D97-AF65-F5344CB8AC3E}">
        <p14:creationId xmlns:p14="http://schemas.microsoft.com/office/powerpoint/2010/main" val="14789562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3888" y="0"/>
            <a:ext cx="5123688" cy="1325563"/>
          </a:xfrm>
        </p:spPr>
        <p:txBody>
          <a:bodyPr/>
          <a:lstStyle/>
          <a:p>
            <a:r>
              <a:rPr lang="en-US" dirty="0"/>
              <a:t>Pattern profile plots</a:t>
            </a:r>
          </a:p>
        </p:txBody>
      </p:sp>
      <p:sp>
        <p:nvSpPr>
          <p:cNvPr id="3" name="Rectangle 2"/>
          <p:cNvSpPr/>
          <p:nvPr/>
        </p:nvSpPr>
        <p:spPr>
          <a:xfrm>
            <a:off x="246888" y="2551837"/>
            <a:ext cx="11000232" cy="1569660"/>
          </a:xfrm>
          <a:prstGeom prst="rect">
            <a:avLst/>
          </a:prstGeom>
        </p:spPr>
        <p:txBody>
          <a:bodyPr wrap="square">
            <a:spAutoFit/>
          </a:bodyPr>
          <a:lstStyle/>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err="1">
                <a:solidFill>
                  <a:srgbClr val="000080"/>
                </a:solidFill>
                <a:latin typeface="Lucida Console" panose="020B0609040504020204" pitchFamily="49" charset="0"/>
              </a:rPr>
              <a:t>princomp</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 = analysis </a:t>
            </a:r>
            <a:r>
              <a:rPr lang="en-US" sz="2400" dirty="0">
                <a:solidFill>
                  <a:srgbClr val="0000FF"/>
                </a:solidFill>
                <a:latin typeface="Lucida Console" panose="020B0609040504020204" pitchFamily="49" charset="0"/>
              </a:rPr>
              <a:t>n</a:t>
            </a:r>
            <a:r>
              <a:rPr lang="en-US" sz="2400" dirty="0">
                <a:solidFill>
                  <a:srgbClr val="000000"/>
                </a:solidFill>
                <a:latin typeface="Lucida Console" panose="020B0609040504020204" pitchFamily="49" charset="0"/>
              </a:rPr>
              <a:t> = </a:t>
            </a:r>
            <a:r>
              <a:rPr lang="en-US" sz="2400" b="1" dirty="0">
                <a:solidFill>
                  <a:srgbClr val="008080"/>
                </a:solidFill>
                <a:latin typeface="Lucida Console" panose="020B0609040504020204" pitchFamily="49" charset="0"/>
              </a:rPr>
              <a:t>5</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out</a:t>
            </a:r>
            <a:r>
              <a:rPr lang="en-US" sz="2400" dirty="0">
                <a:solidFill>
                  <a:srgbClr val="000000"/>
                </a:solidFill>
                <a:latin typeface="Lucida Console" panose="020B0609040504020204" pitchFamily="49" charset="0"/>
              </a:rPr>
              <a:t> = </a:t>
            </a:r>
            <a:r>
              <a:rPr lang="en-US" sz="2400" dirty="0" err="1">
                <a:solidFill>
                  <a:srgbClr val="000000"/>
                </a:solidFill>
                <a:latin typeface="Lucida Console" panose="020B0609040504020204" pitchFamily="49" charset="0"/>
              </a:rPr>
              <a:t>prin</a:t>
            </a:r>
            <a:r>
              <a:rPr lang="en-US" sz="2400" dirty="0">
                <a:solidFill>
                  <a:srgbClr val="000000"/>
                </a:solidFill>
                <a:latin typeface="Lucida Console" panose="020B0609040504020204" pitchFamily="49" charset="0"/>
              </a:rPr>
              <a:t> </a:t>
            </a: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prefix</a:t>
            </a:r>
            <a:r>
              <a:rPr lang="en-US" sz="2400" dirty="0">
                <a:solidFill>
                  <a:srgbClr val="000000"/>
                </a:solidFill>
                <a:latin typeface="Lucida Console" panose="020B0609040504020204" pitchFamily="49" charset="0"/>
              </a:rPr>
              <a:t> = </a:t>
            </a:r>
            <a:r>
              <a:rPr lang="en-US" sz="2400" dirty="0" err="1">
                <a:solidFill>
                  <a:srgbClr val="000000"/>
                </a:solidFill>
                <a:latin typeface="Lucida Console" panose="020B0609040504020204" pitchFamily="49" charset="0"/>
              </a:rPr>
              <a:t>bm</a:t>
            </a:r>
            <a:r>
              <a:rPr lang="en-US" sz="2400" dirty="0">
                <a:solidFill>
                  <a:srgbClr val="000000"/>
                </a:solidFill>
                <a:latin typeface="Lucida Console" panose="020B0609040504020204" pitchFamily="49" charset="0"/>
              </a:rPr>
              <a:t>_ plots = (</a:t>
            </a:r>
            <a:r>
              <a:rPr lang="en-US" sz="2400" dirty="0" err="1">
                <a:solidFill>
                  <a:srgbClr val="000000"/>
                </a:solidFill>
                <a:latin typeface="Lucida Console" panose="020B0609040504020204" pitchFamily="49" charset="0"/>
              </a:rPr>
              <a:t>patternprofile</a:t>
            </a:r>
            <a:r>
              <a:rPr lang="en-US" sz="2400" dirty="0">
                <a:solidFill>
                  <a:srgbClr val="000000"/>
                </a:solidFill>
                <a:latin typeface="Lucida Console" panose="020B0609040504020204" pitchFamily="49" charset="0"/>
              </a:rPr>
              <a:t>);</a:t>
            </a: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var</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bm</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endParaRPr lang="en-US" sz="2400" dirty="0"/>
          </a:p>
        </p:txBody>
      </p:sp>
    </p:spTree>
    <p:extLst>
      <p:ext uri="{BB962C8B-B14F-4D97-AF65-F5344CB8AC3E}">
        <p14:creationId xmlns:p14="http://schemas.microsoft.com/office/powerpoint/2010/main" val="8912597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1832" y="1787759"/>
            <a:ext cx="6611112" cy="1384995"/>
          </a:xfrm>
          <a:prstGeom prst="rect">
            <a:avLst/>
          </a:prstGeom>
        </p:spPr>
        <p:txBody>
          <a:bodyPr wrap="square">
            <a:spAutoFit/>
          </a:bodyPr>
          <a:lstStyle/>
          <a:p>
            <a:r>
              <a:rPr lang="en-US" sz="2800" b="1" dirty="0">
                <a:solidFill>
                  <a:srgbClr val="000080"/>
                </a:solidFill>
                <a:latin typeface="Lucida Console" panose="020B0609040504020204" pitchFamily="49" charset="0"/>
              </a:rPr>
              <a:t>proc</a:t>
            </a:r>
            <a:r>
              <a:rPr lang="en-US" sz="2800" dirty="0">
                <a:solidFill>
                  <a:srgbClr val="000000"/>
                </a:solidFill>
                <a:latin typeface="Lucida Console" panose="020B0609040504020204" pitchFamily="49" charset="0"/>
              </a:rPr>
              <a:t> </a:t>
            </a:r>
            <a:r>
              <a:rPr lang="en-US" sz="2800" b="1" dirty="0" err="1">
                <a:solidFill>
                  <a:srgbClr val="000080"/>
                </a:solidFill>
                <a:latin typeface="Lucida Console" panose="020B0609040504020204" pitchFamily="49" charset="0"/>
              </a:rPr>
              <a:t>princomp</a:t>
            </a:r>
            <a:r>
              <a:rPr lang="en-US" sz="2800" dirty="0">
                <a:solidFill>
                  <a:srgbClr val="000000"/>
                </a:solidFill>
                <a:latin typeface="Lucida Console" panose="020B0609040504020204" pitchFamily="49" charset="0"/>
              </a:rPr>
              <a:t> </a:t>
            </a:r>
            <a:r>
              <a:rPr lang="en-US" sz="2800" dirty="0">
                <a:solidFill>
                  <a:srgbClr val="0000FF"/>
                </a:solidFill>
                <a:latin typeface="Lucida Console" panose="020B0609040504020204" pitchFamily="49" charset="0"/>
              </a:rPr>
              <a:t>data</a:t>
            </a:r>
            <a:r>
              <a:rPr lang="en-US" sz="2800" dirty="0">
                <a:solidFill>
                  <a:srgbClr val="000000"/>
                </a:solidFill>
                <a:latin typeface="Lucida Console" panose="020B0609040504020204" pitchFamily="49" charset="0"/>
              </a:rPr>
              <a:t>=analysis;</a:t>
            </a:r>
          </a:p>
          <a:p>
            <a:r>
              <a:rPr lang="en-US" sz="2800" dirty="0" err="1">
                <a:solidFill>
                  <a:srgbClr val="0000FF"/>
                </a:solidFill>
                <a:latin typeface="Lucida Console" panose="020B0609040504020204" pitchFamily="49" charset="0"/>
              </a:rPr>
              <a:t>var</a:t>
            </a:r>
            <a:r>
              <a:rPr lang="en-US" sz="2800" dirty="0">
                <a:solidFill>
                  <a:srgbClr val="000000"/>
                </a:solidFill>
                <a:latin typeface="Lucida Console" panose="020B0609040504020204" pitchFamily="49" charset="0"/>
              </a:rPr>
              <a:t> </a:t>
            </a:r>
            <a:r>
              <a:rPr lang="en-US" sz="2800" dirty="0" err="1">
                <a:solidFill>
                  <a:srgbClr val="000000"/>
                </a:solidFill>
                <a:latin typeface="Lucida Console" panose="020B0609040504020204" pitchFamily="49" charset="0"/>
              </a:rPr>
              <a:t>bm</a:t>
            </a:r>
            <a:r>
              <a:rPr lang="en-US" sz="2800" dirty="0">
                <a:solidFill>
                  <a:srgbClr val="000000"/>
                </a:solidFill>
                <a:latin typeface="Lucida Console" panose="020B0609040504020204" pitchFamily="49" charset="0"/>
              </a:rPr>
              <a:t>:;</a:t>
            </a:r>
          </a:p>
          <a:p>
            <a:r>
              <a:rPr lang="en-US" sz="2800" b="1" dirty="0">
                <a:solidFill>
                  <a:srgbClr val="000080"/>
                </a:solidFill>
                <a:latin typeface="Lucida Console" panose="020B0609040504020204" pitchFamily="49" charset="0"/>
              </a:rPr>
              <a:t>run</a:t>
            </a:r>
            <a:r>
              <a:rPr lang="en-US" sz="2800" dirty="0">
                <a:solidFill>
                  <a:srgbClr val="000000"/>
                </a:solidFill>
                <a:latin typeface="Lucida Console" panose="020B0609040504020204" pitchFamily="49" charset="0"/>
              </a:rPr>
              <a:t>;</a:t>
            </a:r>
          </a:p>
        </p:txBody>
      </p:sp>
    </p:spTree>
    <p:extLst>
      <p:ext uri="{BB962C8B-B14F-4D97-AF65-F5344CB8AC3E}">
        <p14:creationId xmlns:p14="http://schemas.microsoft.com/office/powerpoint/2010/main" val="31411384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8096" y="2828836"/>
            <a:ext cx="10872216" cy="1200329"/>
          </a:xfrm>
          <a:prstGeom prst="rect">
            <a:avLst/>
          </a:prstGeom>
        </p:spPr>
        <p:txBody>
          <a:bodyPr wrap="square">
            <a:spAutoFit/>
          </a:bodyPr>
          <a:lstStyle/>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err="1">
                <a:solidFill>
                  <a:srgbClr val="000080"/>
                </a:solidFill>
                <a:latin typeface="Lucida Console" panose="020B0609040504020204" pitchFamily="49" charset="0"/>
              </a:rPr>
              <a:t>princomp</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n</a:t>
            </a:r>
            <a:r>
              <a:rPr lang="en-US" sz="2400" dirty="0">
                <a:solidFill>
                  <a:srgbClr val="000000"/>
                </a:solidFill>
                <a:latin typeface="Lucida Console" panose="020B0609040504020204" pitchFamily="49" charset="0"/>
              </a:rPr>
              <a:t>=</a:t>
            </a:r>
            <a:r>
              <a:rPr lang="en-US" sz="2400" b="1" dirty="0">
                <a:solidFill>
                  <a:srgbClr val="008080"/>
                </a:solidFill>
                <a:latin typeface="Lucida Console" panose="020B0609040504020204" pitchFamily="49" charset="0"/>
              </a:rPr>
              <a:t>2</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=analysis plots=(</a:t>
            </a:r>
            <a:r>
              <a:rPr lang="en-US" sz="2400" dirty="0" err="1">
                <a:solidFill>
                  <a:srgbClr val="000000"/>
                </a:solidFill>
                <a:latin typeface="Lucida Console" panose="020B0609040504020204" pitchFamily="49" charset="0"/>
              </a:rPr>
              <a:t>patternprofile</a:t>
            </a:r>
            <a:r>
              <a:rPr lang="en-US" sz="2400" dirty="0">
                <a:solidFill>
                  <a:srgbClr val="000000"/>
                </a:solidFill>
                <a:latin typeface="Lucida Console" panose="020B0609040504020204" pitchFamily="49" charset="0"/>
              </a:rPr>
              <a:t>);</a:t>
            </a:r>
          </a:p>
          <a:p>
            <a:r>
              <a:rPr lang="en-US" sz="2400" dirty="0" err="1">
                <a:solidFill>
                  <a:srgbClr val="0000FF"/>
                </a:solidFill>
                <a:latin typeface="Lucida Console" panose="020B0609040504020204" pitchFamily="49" charset="0"/>
              </a:rPr>
              <a:t>var</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bm</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p>
        </p:txBody>
      </p:sp>
    </p:spTree>
    <p:extLst>
      <p:ext uri="{BB962C8B-B14F-4D97-AF65-F5344CB8AC3E}">
        <p14:creationId xmlns:p14="http://schemas.microsoft.com/office/powerpoint/2010/main" val="5351720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9728" y="2828836"/>
            <a:ext cx="11759184" cy="1200329"/>
          </a:xfrm>
          <a:prstGeom prst="rect">
            <a:avLst/>
          </a:prstGeom>
        </p:spPr>
        <p:txBody>
          <a:bodyPr wrap="square">
            <a:spAutoFit/>
          </a:bodyPr>
          <a:lstStyle/>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err="1">
                <a:solidFill>
                  <a:srgbClr val="000080"/>
                </a:solidFill>
                <a:latin typeface="Lucida Console" panose="020B0609040504020204" pitchFamily="49" charset="0"/>
              </a:rPr>
              <a:t>princomp</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n</a:t>
            </a:r>
            <a:r>
              <a:rPr lang="en-US" sz="2400" dirty="0">
                <a:solidFill>
                  <a:srgbClr val="000000"/>
                </a:solidFill>
                <a:latin typeface="Lucida Console" panose="020B0609040504020204" pitchFamily="49" charset="0"/>
              </a:rPr>
              <a:t>=</a:t>
            </a:r>
            <a:r>
              <a:rPr lang="en-US" sz="2400" b="1" dirty="0">
                <a:solidFill>
                  <a:srgbClr val="008080"/>
                </a:solidFill>
                <a:latin typeface="Lucida Console" panose="020B0609040504020204" pitchFamily="49" charset="0"/>
              </a:rPr>
              <a:t>3</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=analysis plots=(</a:t>
            </a:r>
            <a:r>
              <a:rPr lang="en-US" sz="2400" dirty="0" err="1">
                <a:solidFill>
                  <a:srgbClr val="000000"/>
                </a:solidFill>
                <a:latin typeface="Lucida Console" panose="020B0609040504020204" pitchFamily="49" charset="0"/>
              </a:rPr>
              <a:t>patternprofile</a:t>
            </a:r>
            <a:r>
              <a:rPr lang="en-US" sz="2400" dirty="0">
                <a:solidFill>
                  <a:srgbClr val="000000"/>
                </a:solidFill>
                <a:latin typeface="Lucida Console" panose="020B0609040504020204" pitchFamily="49" charset="0"/>
              </a:rPr>
              <a:t>);</a:t>
            </a:r>
          </a:p>
          <a:p>
            <a:r>
              <a:rPr lang="en-US" sz="2400" dirty="0" err="1">
                <a:solidFill>
                  <a:srgbClr val="0000FF"/>
                </a:solidFill>
                <a:latin typeface="Lucida Console" panose="020B0609040504020204" pitchFamily="49" charset="0"/>
              </a:rPr>
              <a:t>var</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bm</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endParaRPr lang="en-US" sz="2400" dirty="0"/>
          </a:p>
        </p:txBody>
      </p:sp>
    </p:spTree>
    <p:extLst>
      <p:ext uri="{BB962C8B-B14F-4D97-AF65-F5344CB8AC3E}">
        <p14:creationId xmlns:p14="http://schemas.microsoft.com/office/powerpoint/2010/main" val="23373536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8912" y="2690336"/>
            <a:ext cx="11521440" cy="1569660"/>
          </a:xfrm>
          <a:prstGeom prst="rect">
            <a:avLst/>
          </a:prstGeom>
        </p:spPr>
        <p:txBody>
          <a:bodyPr wrap="square">
            <a:spAutoFit/>
          </a:bodyPr>
          <a:lstStyle/>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err="1">
                <a:solidFill>
                  <a:srgbClr val="000080"/>
                </a:solidFill>
                <a:latin typeface="Lucida Console" panose="020B0609040504020204" pitchFamily="49" charset="0"/>
              </a:rPr>
              <a:t>princomp</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n</a:t>
            </a:r>
            <a:r>
              <a:rPr lang="en-US" sz="2400" dirty="0">
                <a:solidFill>
                  <a:srgbClr val="000000"/>
                </a:solidFill>
                <a:latin typeface="Lucida Console" panose="020B0609040504020204" pitchFamily="49" charset="0"/>
              </a:rPr>
              <a:t>=</a:t>
            </a:r>
            <a:r>
              <a:rPr lang="en-US" sz="2400" b="1" dirty="0">
                <a:solidFill>
                  <a:srgbClr val="008080"/>
                </a:solidFill>
                <a:latin typeface="Lucida Console" panose="020B0609040504020204" pitchFamily="49" charset="0"/>
              </a:rPr>
              <a:t>3</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=analysis </a:t>
            </a:r>
            <a:r>
              <a:rPr lang="en-US" sz="2400" dirty="0">
                <a:solidFill>
                  <a:srgbClr val="0000FF"/>
                </a:solidFill>
                <a:latin typeface="Lucida Console" panose="020B0609040504020204" pitchFamily="49" charset="0"/>
              </a:rPr>
              <a:t>out</a:t>
            </a:r>
            <a:r>
              <a:rPr lang="en-US" sz="2400" dirty="0">
                <a:solidFill>
                  <a:srgbClr val="000000"/>
                </a:solidFill>
                <a:latin typeface="Lucida Console" panose="020B0609040504020204" pitchFamily="49" charset="0"/>
              </a:rPr>
              <a:t> = analysis </a:t>
            </a: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prefix</a:t>
            </a:r>
            <a:r>
              <a:rPr lang="en-US" sz="2400" dirty="0">
                <a:solidFill>
                  <a:srgbClr val="000000"/>
                </a:solidFill>
                <a:latin typeface="Lucida Console" panose="020B0609040504020204" pitchFamily="49" charset="0"/>
              </a:rPr>
              <a:t> = </a:t>
            </a:r>
            <a:r>
              <a:rPr lang="en-US" sz="2400" dirty="0" err="1">
                <a:solidFill>
                  <a:srgbClr val="000000"/>
                </a:solidFill>
                <a:latin typeface="Lucida Console" panose="020B0609040504020204" pitchFamily="49" charset="0"/>
              </a:rPr>
              <a:t>b_meas</a:t>
            </a:r>
            <a:r>
              <a:rPr lang="en-US" sz="2400" dirty="0">
                <a:solidFill>
                  <a:srgbClr val="000000"/>
                </a:solidFill>
                <a:latin typeface="Lucida Console" panose="020B0609040504020204" pitchFamily="49" charset="0"/>
              </a:rPr>
              <a:t> plots=none;</a:t>
            </a:r>
          </a:p>
          <a:p>
            <a:r>
              <a:rPr lang="en-US" sz="2400" dirty="0" err="1">
                <a:solidFill>
                  <a:srgbClr val="0000FF"/>
                </a:solidFill>
                <a:latin typeface="Lucida Console" panose="020B0609040504020204" pitchFamily="49" charset="0"/>
              </a:rPr>
              <a:t>var</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bm</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endParaRPr lang="en-US" sz="2400" dirty="0"/>
          </a:p>
        </p:txBody>
      </p:sp>
    </p:spTree>
    <p:extLst>
      <p:ext uri="{BB962C8B-B14F-4D97-AF65-F5344CB8AC3E}">
        <p14:creationId xmlns:p14="http://schemas.microsoft.com/office/powerpoint/2010/main" val="23308642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9536" y="2967335"/>
            <a:ext cx="10799064" cy="1384995"/>
          </a:xfrm>
          <a:prstGeom prst="rect">
            <a:avLst/>
          </a:prstGeom>
        </p:spPr>
        <p:txBody>
          <a:bodyPr wrap="square">
            <a:spAutoFit/>
          </a:bodyPr>
          <a:lstStyle/>
          <a:p>
            <a:r>
              <a:rPr lang="en-US" sz="2800" b="1" dirty="0">
                <a:solidFill>
                  <a:srgbClr val="000080"/>
                </a:solidFill>
                <a:latin typeface="Lucida Console" panose="020B0609040504020204" pitchFamily="49" charset="0"/>
              </a:rPr>
              <a:t>proc</a:t>
            </a:r>
            <a:r>
              <a:rPr lang="en-US" sz="2800" dirty="0">
                <a:solidFill>
                  <a:srgbClr val="000000"/>
                </a:solidFill>
                <a:latin typeface="Lucida Console" panose="020B0609040504020204" pitchFamily="49" charset="0"/>
              </a:rPr>
              <a:t> </a:t>
            </a:r>
            <a:r>
              <a:rPr lang="en-US" sz="2800" b="1" dirty="0">
                <a:solidFill>
                  <a:srgbClr val="000080"/>
                </a:solidFill>
                <a:latin typeface="Lucida Console" panose="020B0609040504020204" pitchFamily="49" charset="0"/>
              </a:rPr>
              <a:t>logistic</a:t>
            </a:r>
            <a:r>
              <a:rPr lang="en-US" sz="2800" dirty="0">
                <a:solidFill>
                  <a:srgbClr val="000000"/>
                </a:solidFill>
                <a:latin typeface="Lucida Console" panose="020B0609040504020204" pitchFamily="49" charset="0"/>
              </a:rPr>
              <a:t> </a:t>
            </a:r>
            <a:r>
              <a:rPr lang="en-US" sz="2800" dirty="0">
                <a:solidFill>
                  <a:srgbClr val="0000FF"/>
                </a:solidFill>
                <a:latin typeface="Lucida Console" panose="020B0609040504020204" pitchFamily="49" charset="0"/>
              </a:rPr>
              <a:t>data</a:t>
            </a:r>
            <a:r>
              <a:rPr lang="en-US" sz="2800" dirty="0">
                <a:solidFill>
                  <a:srgbClr val="000000"/>
                </a:solidFill>
                <a:latin typeface="Lucida Console" panose="020B0609040504020204" pitchFamily="49" charset="0"/>
              </a:rPr>
              <a:t>=analysis;</a:t>
            </a:r>
          </a:p>
          <a:p>
            <a:r>
              <a:rPr lang="en-US" sz="2800" dirty="0">
                <a:solidFill>
                  <a:srgbClr val="0000FF"/>
                </a:solidFill>
                <a:latin typeface="Lucida Console" panose="020B0609040504020204" pitchFamily="49" charset="0"/>
              </a:rPr>
              <a:t>model</a:t>
            </a:r>
            <a:r>
              <a:rPr lang="en-US" sz="2800" dirty="0">
                <a:solidFill>
                  <a:srgbClr val="000000"/>
                </a:solidFill>
                <a:latin typeface="Lucida Console" panose="020B0609040504020204" pitchFamily="49" charset="0"/>
              </a:rPr>
              <a:t> dead(</a:t>
            </a:r>
            <a:r>
              <a:rPr lang="en-US" sz="2800" dirty="0">
                <a:solidFill>
                  <a:srgbClr val="0000FF"/>
                </a:solidFill>
                <a:latin typeface="Lucida Console" panose="020B0609040504020204" pitchFamily="49" charset="0"/>
              </a:rPr>
              <a:t>event</a:t>
            </a:r>
            <a:r>
              <a:rPr lang="en-US" sz="2800" dirty="0">
                <a:solidFill>
                  <a:srgbClr val="000000"/>
                </a:solidFill>
                <a:latin typeface="Lucida Console" panose="020B0609040504020204" pitchFamily="49" charset="0"/>
              </a:rPr>
              <a:t>=</a:t>
            </a:r>
            <a:r>
              <a:rPr lang="en-US" sz="2800" dirty="0">
                <a:solidFill>
                  <a:srgbClr val="800080"/>
                </a:solidFill>
                <a:latin typeface="Lucida Console" panose="020B0609040504020204" pitchFamily="49" charset="0"/>
              </a:rPr>
              <a:t>"1"</a:t>
            </a:r>
            <a:r>
              <a:rPr lang="en-US" sz="2800" dirty="0">
                <a:solidFill>
                  <a:srgbClr val="000000"/>
                </a:solidFill>
                <a:latin typeface="Lucida Console" panose="020B0609040504020204" pitchFamily="49" charset="0"/>
              </a:rPr>
              <a:t>)=age b_:;</a:t>
            </a:r>
          </a:p>
          <a:p>
            <a:r>
              <a:rPr lang="en-US" sz="2800" b="1" dirty="0">
                <a:solidFill>
                  <a:srgbClr val="000080"/>
                </a:solidFill>
                <a:latin typeface="Lucida Console" panose="020B0609040504020204" pitchFamily="49" charset="0"/>
              </a:rPr>
              <a:t>run</a:t>
            </a:r>
            <a:r>
              <a:rPr lang="en-US" sz="2800" dirty="0">
                <a:solidFill>
                  <a:srgbClr val="000000"/>
                </a:solidFill>
                <a:latin typeface="Lucida Console" panose="020B0609040504020204" pitchFamily="49" charset="0"/>
              </a:rPr>
              <a:t>;</a:t>
            </a:r>
            <a:endParaRPr lang="en-US" sz="2800" dirty="0"/>
          </a:p>
        </p:txBody>
      </p:sp>
    </p:spTree>
    <p:extLst>
      <p:ext uri="{BB962C8B-B14F-4D97-AF65-F5344CB8AC3E}">
        <p14:creationId xmlns:p14="http://schemas.microsoft.com/office/powerpoint/2010/main" val="34559015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8952" y="2690336"/>
            <a:ext cx="11201400" cy="1938992"/>
          </a:xfrm>
          <a:prstGeom prst="rect">
            <a:avLst/>
          </a:prstGeom>
        </p:spPr>
        <p:txBody>
          <a:bodyPr wrap="square">
            <a:spAutoFit/>
          </a:bodyPr>
          <a:lstStyle/>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a:solidFill>
                  <a:srgbClr val="000080"/>
                </a:solidFill>
                <a:latin typeface="Lucida Console" panose="020B0609040504020204" pitchFamily="49" charset="0"/>
              </a:rPr>
              <a:t>logistic</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=analysis;</a:t>
            </a:r>
          </a:p>
          <a:p>
            <a:r>
              <a:rPr lang="en-US" sz="2400" dirty="0">
                <a:solidFill>
                  <a:srgbClr val="0000FF"/>
                </a:solidFill>
                <a:latin typeface="Lucida Console" panose="020B0609040504020204" pitchFamily="49" charset="0"/>
              </a:rPr>
              <a:t>where</a:t>
            </a:r>
            <a:r>
              <a:rPr lang="en-US" sz="2400" dirty="0">
                <a:solidFill>
                  <a:srgbClr val="000000"/>
                </a:solidFill>
                <a:latin typeface="Lucida Console" panose="020B0609040504020204" pitchFamily="49" charset="0"/>
              </a:rPr>
              <a:t> race ne </a:t>
            </a:r>
            <a:r>
              <a:rPr lang="en-US" sz="2400" b="1" dirty="0">
                <a:solidFill>
                  <a:srgbClr val="008080"/>
                </a:solidFill>
                <a:latin typeface="Lucida Console" panose="020B0609040504020204" pitchFamily="49" charset="0"/>
              </a:rPr>
              <a:t>8</a:t>
            </a:r>
            <a:r>
              <a:rPr lang="en-US" sz="2400" dirty="0">
                <a:solidFill>
                  <a:srgbClr val="000000"/>
                </a:solidFill>
                <a:latin typeface="Lucida Console" panose="020B0609040504020204" pitchFamily="49" charset="0"/>
              </a:rPr>
              <a:t>;</a:t>
            </a:r>
          </a:p>
          <a:p>
            <a:r>
              <a:rPr lang="en-US" sz="2400" dirty="0">
                <a:solidFill>
                  <a:srgbClr val="0000FF"/>
                </a:solidFill>
                <a:latin typeface="Lucida Console" panose="020B0609040504020204" pitchFamily="49" charset="0"/>
              </a:rPr>
              <a:t>class</a:t>
            </a:r>
            <a:r>
              <a:rPr lang="en-US" sz="2400" dirty="0">
                <a:solidFill>
                  <a:srgbClr val="000000"/>
                </a:solidFill>
                <a:latin typeface="Lucida Console" panose="020B0609040504020204" pitchFamily="49" charset="0"/>
              </a:rPr>
              <a:t> race (</a:t>
            </a:r>
            <a:r>
              <a:rPr lang="en-US" sz="2400" dirty="0" err="1">
                <a:solidFill>
                  <a:srgbClr val="0000FF"/>
                </a:solidFill>
                <a:latin typeface="Lucida Console" panose="020B0609040504020204" pitchFamily="49" charset="0"/>
              </a:rPr>
              <a:t>param</a:t>
            </a:r>
            <a:r>
              <a:rPr lang="en-US" sz="2400" dirty="0">
                <a:solidFill>
                  <a:srgbClr val="000000"/>
                </a:solidFill>
                <a:latin typeface="Lucida Console" panose="020B0609040504020204" pitchFamily="49" charset="0"/>
              </a:rPr>
              <a:t>=ref </a:t>
            </a:r>
            <a:r>
              <a:rPr lang="en-US" sz="2400" dirty="0">
                <a:solidFill>
                  <a:srgbClr val="0000FF"/>
                </a:solidFill>
                <a:latin typeface="Lucida Console" panose="020B0609040504020204" pitchFamily="49" charset="0"/>
              </a:rPr>
              <a:t>ref</a:t>
            </a:r>
            <a:r>
              <a:rPr lang="en-US" sz="2400" dirty="0">
                <a:solidFill>
                  <a:srgbClr val="000000"/>
                </a:solidFill>
                <a:latin typeface="Lucida Console" panose="020B0609040504020204" pitchFamily="49" charset="0"/>
              </a:rPr>
              <a:t>=</a:t>
            </a:r>
            <a:r>
              <a:rPr lang="en-US" sz="2400" dirty="0">
                <a:solidFill>
                  <a:srgbClr val="800080"/>
                </a:solidFill>
                <a:latin typeface="Lucida Console" panose="020B0609040504020204" pitchFamily="49" charset="0"/>
              </a:rPr>
              <a:t>"1"</a:t>
            </a:r>
            <a:r>
              <a:rPr lang="en-US" sz="2400" dirty="0">
                <a:solidFill>
                  <a:srgbClr val="000000"/>
                </a:solidFill>
                <a:latin typeface="Lucida Console" panose="020B0609040504020204" pitchFamily="49" charset="0"/>
              </a:rPr>
              <a:t>);</a:t>
            </a:r>
          </a:p>
          <a:p>
            <a:r>
              <a:rPr lang="en-US" sz="2400" dirty="0">
                <a:solidFill>
                  <a:srgbClr val="0000FF"/>
                </a:solidFill>
                <a:latin typeface="Lucida Console" panose="020B0609040504020204" pitchFamily="49" charset="0"/>
              </a:rPr>
              <a:t>model</a:t>
            </a:r>
            <a:r>
              <a:rPr lang="en-US" sz="2400" dirty="0">
                <a:solidFill>
                  <a:srgbClr val="000000"/>
                </a:solidFill>
                <a:latin typeface="Lucida Console" panose="020B0609040504020204" pitchFamily="49" charset="0"/>
              </a:rPr>
              <a:t> dead(</a:t>
            </a:r>
            <a:r>
              <a:rPr lang="en-US" sz="2400" dirty="0">
                <a:solidFill>
                  <a:srgbClr val="0000FF"/>
                </a:solidFill>
                <a:latin typeface="Lucida Console" panose="020B0609040504020204" pitchFamily="49" charset="0"/>
              </a:rPr>
              <a:t>event</a:t>
            </a:r>
            <a:r>
              <a:rPr lang="en-US" sz="2400" dirty="0">
                <a:solidFill>
                  <a:srgbClr val="000000"/>
                </a:solidFill>
                <a:latin typeface="Lucida Console" panose="020B0609040504020204" pitchFamily="49" charset="0"/>
              </a:rPr>
              <a:t>=</a:t>
            </a:r>
            <a:r>
              <a:rPr lang="en-US" sz="2400" dirty="0">
                <a:solidFill>
                  <a:srgbClr val="800080"/>
                </a:solidFill>
                <a:latin typeface="Lucida Console" panose="020B0609040504020204" pitchFamily="49" charset="0"/>
              </a:rPr>
              <a:t>"1"</a:t>
            </a:r>
            <a:r>
              <a:rPr lang="en-US" sz="2400" dirty="0">
                <a:solidFill>
                  <a:srgbClr val="000000"/>
                </a:solidFill>
                <a:latin typeface="Lucida Console" panose="020B0609040504020204" pitchFamily="49" charset="0"/>
              </a:rPr>
              <a:t>)=age race male b_:;</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endParaRPr lang="en-US" sz="2400" dirty="0"/>
          </a:p>
        </p:txBody>
      </p:sp>
    </p:spTree>
    <p:extLst>
      <p:ext uri="{BB962C8B-B14F-4D97-AF65-F5344CB8AC3E}">
        <p14:creationId xmlns:p14="http://schemas.microsoft.com/office/powerpoint/2010/main" val="537134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2208" y="-73786"/>
            <a:ext cx="10515600" cy="740120"/>
          </a:xfrm>
        </p:spPr>
        <p:txBody>
          <a:bodyPr/>
          <a:lstStyle/>
          <a:p>
            <a:r>
              <a:rPr lang="en-US" dirty="0"/>
              <a:t>Get body measurements, adult only</a:t>
            </a:r>
          </a:p>
        </p:txBody>
      </p:sp>
      <p:sp>
        <p:nvSpPr>
          <p:cNvPr id="4" name="Rectangle 3"/>
          <p:cNvSpPr/>
          <p:nvPr/>
        </p:nvSpPr>
        <p:spPr>
          <a:xfrm>
            <a:off x="156972" y="610136"/>
            <a:ext cx="11878056" cy="6247864"/>
          </a:xfrm>
          <a:prstGeom prst="rect">
            <a:avLst/>
          </a:prstGeom>
        </p:spPr>
        <p:txBody>
          <a:bodyPr wrap="square">
            <a:spAutoFit/>
          </a:bodyPr>
          <a:lstStyle/>
          <a:p>
            <a:r>
              <a:rPr lang="en-US" sz="1600" b="1" dirty="0">
                <a:solidFill>
                  <a:srgbClr val="000080"/>
                </a:solidFill>
                <a:latin typeface="Lucida Console" panose="020B0609040504020204" pitchFamily="49" charset="0"/>
              </a:rPr>
              <a:t>proc</a:t>
            </a:r>
            <a:r>
              <a:rPr lang="en-US" sz="1600" dirty="0">
                <a:solidFill>
                  <a:srgbClr val="000000"/>
                </a:solidFill>
                <a:latin typeface="Lucida Console" panose="020B0609040504020204" pitchFamily="49" charset="0"/>
              </a:rPr>
              <a:t> </a:t>
            </a:r>
            <a:r>
              <a:rPr lang="en-US" sz="1600" b="1" dirty="0" err="1">
                <a:solidFill>
                  <a:srgbClr val="000080"/>
                </a:solidFill>
                <a:latin typeface="Lucida Console" panose="020B0609040504020204" pitchFamily="49" charset="0"/>
              </a:rPr>
              <a:t>sql</a:t>
            </a:r>
            <a:r>
              <a:rPr lang="en-US" sz="1600" dirty="0">
                <a:solidFill>
                  <a:srgbClr val="000000"/>
                </a:solidFill>
                <a:latin typeface="Lucida Console" panose="020B0609040504020204" pitchFamily="49" charset="0"/>
              </a:rPr>
              <a:t>;</a:t>
            </a:r>
          </a:p>
          <a:p>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create</a:t>
            </a:r>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table</a:t>
            </a:r>
            <a:r>
              <a:rPr lang="en-US" sz="1600" dirty="0">
                <a:solidFill>
                  <a:srgbClr val="000000"/>
                </a:solidFill>
                <a:latin typeface="Lucida Console" panose="020B0609040504020204" pitchFamily="49" charset="0"/>
              </a:rPr>
              <a:t> </a:t>
            </a:r>
            <a:r>
              <a:rPr lang="en-US" sz="1600" dirty="0" err="1">
                <a:solidFill>
                  <a:srgbClr val="000000"/>
                </a:solidFill>
                <a:latin typeface="Lucida Console" panose="020B0609040504020204" pitchFamily="49" charset="0"/>
              </a:rPr>
              <a:t>bodym</a:t>
            </a:r>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as</a:t>
            </a:r>
            <a:endParaRPr lang="en-US" sz="1600" dirty="0">
              <a:solidFill>
                <a:srgbClr val="000000"/>
              </a:solidFill>
              <a:latin typeface="Lucida Console" panose="020B0609040504020204" pitchFamily="49" charset="0"/>
            </a:endParaRPr>
          </a:p>
          <a:p>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select</a:t>
            </a:r>
            <a:r>
              <a:rPr lang="en-US" sz="1600" dirty="0">
                <a:solidFill>
                  <a:srgbClr val="000000"/>
                </a:solidFill>
                <a:latin typeface="Lucida Console" panose="020B0609040504020204" pitchFamily="49" charset="0"/>
              </a:rPr>
              <a:t> *</a:t>
            </a:r>
          </a:p>
          <a:p>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from</a:t>
            </a:r>
            <a:r>
              <a:rPr lang="en-US" sz="1600" dirty="0">
                <a:solidFill>
                  <a:srgbClr val="000000"/>
                </a:solidFill>
                <a:latin typeface="Lucida Console" panose="020B0609040504020204" pitchFamily="49" charset="0"/>
              </a:rPr>
              <a:t> nhanes3.bodymeasurements </a:t>
            </a:r>
          </a:p>
          <a:p>
            <a:r>
              <a:rPr lang="en-US" sz="1600" dirty="0">
                <a:solidFill>
                  <a:srgbClr val="000000"/>
                </a:solidFill>
                <a:latin typeface="Lucida Console" panose="020B0609040504020204" pitchFamily="49" charset="0"/>
              </a:rPr>
              <a:t>			(drop=BMPWTFLG BMPHTFLG </a:t>
            </a:r>
            <a:r>
              <a:rPr lang="en-US" sz="1600" dirty="0" err="1">
                <a:solidFill>
                  <a:srgbClr val="000000"/>
                </a:solidFill>
                <a:latin typeface="Lucida Console" panose="020B0609040504020204" pitchFamily="49" charset="0"/>
              </a:rPr>
              <a:t>bmpknee</a:t>
            </a:r>
            <a:r>
              <a:rPr lang="en-US" sz="1600" dirty="0">
                <a:solidFill>
                  <a:srgbClr val="000000"/>
                </a:solidFill>
                <a:latin typeface="Lucida Console" panose="020B0609040504020204" pitchFamily="49" charset="0"/>
              </a:rPr>
              <a:t> </a:t>
            </a:r>
            <a:r>
              <a:rPr lang="en-US" sz="1600" dirty="0" err="1">
                <a:solidFill>
                  <a:srgbClr val="000000"/>
                </a:solidFill>
                <a:latin typeface="Lucida Console" panose="020B0609040504020204" pitchFamily="49" charset="0"/>
              </a:rPr>
              <a:t>bmpbmi</a:t>
            </a:r>
            <a:r>
              <a:rPr lang="en-US" sz="1600" dirty="0">
                <a:solidFill>
                  <a:srgbClr val="000000"/>
                </a:solidFill>
                <a:latin typeface="Lucida Console" panose="020B0609040504020204" pitchFamily="49" charset="0"/>
              </a:rPr>
              <a:t> </a:t>
            </a:r>
            <a:r>
              <a:rPr lang="en-US" sz="1600" dirty="0" err="1">
                <a:solidFill>
                  <a:srgbClr val="000000"/>
                </a:solidFill>
                <a:latin typeface="Lucida Console" panose="020B0609040504020204" pitchFamily="49" charset="0"/>
              </a:rPr>
              <a:t>bmpwhr</a:t>
            </a:r>
            <a:r>
              <a:rPr lang="en-US" sz="1600" dirty="0">
                <a:solidFill>
                  <a:srgbClr val="000000"/>
                </a:solidFill>
                <a:latin typeface="Lucida Console" panose="020B0609040504020204" pitchFamily="49" charset="0"/>
              </a:rPr>
              <a:t>)</a:t>
            </a:r>
          </a:p>
          <a:p>
            <a:endParaRPr lang="en-US" sz="1600" dirty="0">
              <a:solidFill>
                <a:srgbClr val="000000"/>
              </a:solidFill>
              <a:latin typeface="Lucida Console" panose="020B0609040504020204" pitchFamily="49" charset="0"/>
            </a:endParaRPr>
          </a:p>
          <a:p>
            <a:r>
              <a:rPr lang="en-US" sz="1600" dirty="0">
                <a:solidFill>
                  <a:srgbClr val="000000"/>
                </a:solidFill>
                <a:latin typeface="Lucida Console" panose="020B0609040504020204" pitchFamily="49" charset="0"/>
              </a:rPr>
              <a:t>	;</a:t>
            </a:r>
          </a:p>
          <a:p>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create</a:t>
            </a:r>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table</a:t>
            </a:r>
            <a:r>
              <a:rPr lang="en-US" sz="1600" dirty="0">
                <a:solidFill>
                  <a:srgbClr val="000000"/>
                </a:solidFill>
                <a:latin typeface="Lucida Console" panose="020B0609040504020204" pitchFamily="49" charset="0"/>
              </a:rPr>
              <a:t> demo </a:t>
            </a:r>
            <a:r>
              <a:rPr lang="en-US" sz="1600" dirty="0">
                <a:solidFill>
                  <a:srgbClr val="0000FF"/>
                </a:solidFill>
                <a:latin typeface="Lucida Console" panose="020B0609040504020204" pitchFamily="49" charset="0"/>
              </a:rPr>
              <a:t>as</a:t>
            </a:r>
            <a:endParaRPr lang="en-US" sz="1600" dirty="0">
              <a:solidFill>
                <a:srgbClr val="000000"/>
              </a:solidFill>
              <a:latin typeface="Lucida Console" panose="020B0609040504020204" pitchFamily="49" charset="0"/>
            </a:endParaRPr>
          </a:p>
          <a:p>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select</a:t>
            </a:r>
            <a:r>
              <a:rPr lang="en-US" sz="1600" dirty="0">
                <a:solidFill>
                  <a:srgbClr val="000000"/>
                </a:solidFill>
                <a:latin typeface="Lucida Console" panose="020B0609040504020204" pitchFamily="49" charset="0"/>
              </a:rPr>
              <a:t> </a:t>
            </a:r>
            <a:r>
              <a:rPr lang="en-US" sz="1600" dirty="0" err="1">
                <a:solidFill>
                  <a:srgbClr val="000000"/>
                </a:solidFill>
                <a:latin typeface="Lucida Console" panose="020B0609040504020204" pitchFamily="49" charset="0"/>
              </a:rPr>
              <a:t>seqn,hsageir</a:t>
            </a:r>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as</a:t>
            </a:r>
            <a:r>
              <a:rPr lang="en-US" sz="1600" dirty="0">
                <a:solidFill>
                  <a:srgbClr val="000000"/>
                </a:solidFill>
                <a:latin typeface="Lucida Console" panose="020B0609040504020204" pitchFamily="49" charset="0"/>
              </a:rPr>
              <a:t> </a:t>
            </a:r>
            <a:r>
              <a:rPr lang="en-US" sz="1600" dirty="0" err="1">
                <a:solidFill>
                  <a:srgbClr val="000000"/>
                </a:solidFill>
                <a:latin typeface="Lucida Console" panose="020B0609040504020204" pitchFamily="49" charset="0"/>
              </a:rPr>
              <a:t>age,dmaracer</a:t>
            </a:r>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as</a:t>
            </a:r>
            <a:r>
              <a:rPr lang="en-US" sz="1600" dirty="0">
                <a:solidFill>
                  <a:srgbClr val="000000"/>
                </a:solidFill>
                <a:latin typeface="Lucida Console" panose="020B0609040504020204" pitchFamily="49" charset="0"/>
              </a:rPr>
              <a:t> race,</a:t>
            </a:r>
          </a:p>
          <a:p>
            <a:r>
              <a:rPr lang="en-US" sz="1600" dirty="0">
                <a:solidFill>
                  <a:srgbClr val="000000"/>
                </a:solidFill>
                <a:latin typeface="Lucida Console" panose="020B0609040504020204" pitchFamily="49" charset="0"/>
              </a:rPr>
              <a:t>	</a:t>
            </a:r>
            <a:r>
              <a:rPr lang="en-US" sz="1600" dirty="0" err="1">
                <a:solidFill>
                  <a:srgbClr val="000000"/>
                </a:solidFill>
                <a:latin typeface="Lucida Console" panose="020B0609040504020204" pitchFamily="49" charset="0"/>
              </a:rPr>
              <a:t>dmarethn</a:t>
            </a:r>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as</a:t>
            </a:r>
            <a:r>
              <a:rPr lang="en-US" sz="1600" dirty="0">
                <a:solidFill>
                  <a:srgbClr val="000000"/>
                </a:solidFill>
                <a:latin typeface="Lucida Console" panose="020B0609040504020204" pitchFamily="49" charset="0"/>
              </a:rPr>
              <a:t> ethnicity,(</a:t>
            </a:r>
            <a:r>
              <a:rPr lang="en-US" sz="1600" dirty="0" err="1">
                <a:solidFill>
                  <a:srgbClr val="000000"/>
                </a:solidFill>
                <a:latin typeface="Lucida Console" panose="020B0609040504020204" pitchFamily="49" charset="0"/>
              </a:rPr>
              <a:t>hssex</a:t>
            </a:r>
            <a:r>
              <a:rPr lang="en-US" sz="1600" dirty="0">
                <a:solidFill>
                  <a:srgbClr val="000000"/>
                </a:solidFill>
                <a:latin typeface="Lucida Console" panose="020B0609040504020204" pitchFamily="49" charset="0"/>
              </a:rPr>
              <a:t>=</a:t>
            </a:r>
            <a:r>
              <a:rPr lang="en-US" sz="1600" b="1" dirty="0">
                <a:solidFill>
                  <a:srgbClr val="008080"/>
                </a:solidFill>
                <a:latin typeface="Lucida Console" panose="020B0609040504020204" pitchFamily="49" charset="0"/>
              </a:rPr>
              <a:t>1</a:t>
            </a:r>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as</a:t>
            </a:r>
            <a:r>
              <a:rPr lang="en-US" sz="1600" dirty="0">
                <a:solidFill>
                  <a:srgbClr val="000000"/>
                </a:solidFill>
                <a:latin typeface="Lucida Console" panose="020B0609040504020204" pitchFamily="49" charset="0"/>
              </a:rPr>
              <a:t> male</a:t>
            </a:r>
          </a:p>
          <a:p>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from</a:t>
            </a:r>
            <a:r>
              <a:rPr lang="en-US" sz="1600" dirty="0">
                <a:solidFill>
                  <a:srgbClr val="000000"/>
                </a:solidFill>
                <a:latin typeface="Lucida Console" panose="020B0609040504020204" pitchFamily="49" charset="0"/>
              </a:rPr>
              <a:t> nhanes3.adult(keep=</a:t>
            </a:r>
            <a:r>
              <a:rPr lang="en-US" sz="1600" dirty="0" err="1">
                <a:solidFill>
                  <a:srgbClr val="000000"/>
                </a:solidFill>
                <a:latin typeface="Lucida Console" panose="020B0609040504020204" pitchFamily="49" charset="0"/>
              </a:rPr>
              <a:t>seqn</a:t>
            </a:r>
            <a:r>
              <a:rPr lang="en-US" sz="1600" dirty="0">
                <a:solidFill>
                  <a:srgbClr val="000000"/>
                </a:solidFill>
                <a:latin typeface="Lucida Console" panose="020B0609040504020204" pitchFamily="49" charset="0"/>
              </a:rPr>
              <a:t> </a:t>
            </a:r>
            <a:r>
              <a:rPr lang="en-US" sz="1600" dirty="0" err="1">
                <a:solidFill>
                  <a:srgbClr val="000000"/>
                </a:solidFill>
                <a:latin typeface="Lucida Console" panose="020B0609040504020204" pitchFamily="49" charset="0"/>
              </a:rPr>
              <a:t>hsageir</a:t>
            </a:r>
            <a:r>
              <a:rPr lang="en-US" sz="1600" dirty="0">
                <a:solidFill>
                  <a:srgbClr val="000000"/>
                </a:solidFill>
                <a:latin typeface="Lucida Console" panose="020B0609040504020204" pitchFamily="49" charset="0"/>
              </a:rPr>
              <a:t> </a:t>
            </a:r>
            <a:r>
              <a:rPr lang="en-US" sz="1600" dirty="0" err="1">
                <a:solidFill>
                  <a:srgbClr val="000000"/>
                </a:solidFill>
                <a:latin typeface="Lucida Console" panose="020B0609040504020204" pitchFamily="49" charset="0"/>
              </a:rPr>
              <a:t>dmaracer</a:t>
            </a:r>
            <a:r>
              <a:rPr lang="en-US" sz="1600" dirty="0">
                <a:solidFill>
                  <a:srgbClr val="000000"/>
                </a:solidFill>
                <a:latin typeface="Lucida Console" panose="020B0609040504020204" pitchFamily="49" charset="0"/>
              </a:rPr>
              <a:t> </a:t>
            </a:r>
          </a:p>
          <a:p>
            <a:r>
              <a:rPr lang="en-US" sz="1600" dirty="0">
                <a:solidFill>
                  <a:srgbClr val="000000"/>
                </a:solidFill>
                <a:latin typeface="Lucida Console" panose="020B0609040504020204" pitchFamily="49" charset="0"/>
              </a:rPr>
              <a:t>	</a:t>
            </a:r>
            <a:r>
              <a:rPr lang="en-US" sz="1600" dirty="0" err="1">
                <a:solidFill>
                  <a:srgbClr val="000000"/>
                </a:solidFill>
                <a:latin typeface="Lucida Console" panose="020B0609040504020204" pitchFamily="49" charset="0"/>
              </a:rPr>
              <a:t>dmarethn</a:t>
            </a:r>
            <a:r>
              <a:rPr lang="en-US" sz="1600" dirty="0">
                <a:solidFill>
                  <a:srgbClr val="000000"/>
                </a:solidFill>
                <a:latin typeface="Lucida Console" panose="020B0609040504020204" pitchFamily="49" charset="0"/>
              </a:rPr>
              <a:t> </a:t>
            </a:r>
            <a:r>
              <a:rPr lang="en-US" sz="1600" dirty="0" err="1">
                <a:solidFill>
                  <a:srgbClr val="000000"/>
                </a:solidFill>
                <a:latin typeface="Lucida Console" panose="020B0609040504020204" pitchFamily="49" charset="0"/>
              </a:rPr>
              <a:t>hssex</a:t>
            </a:r>
            <a:r>
              <a:rPr lang="en-US" sz="1600" dirty="0">
                <a:solidFill>
                  <a:srgbClr val="000000"/>
                </a:solidFill>
                <a:latin typeface="Lucida Console" panose="020B0609040504020204" pitchFamily="49" charset="0"/>
              </a:rPr>
              <a:t>)</a:t>
            </a:r>
          </a:p>
          <a:p>
            <a:r>
              <a:rPr lang="en-US" sz="1600" dirty="0">
                <a:solidFill>
                  <a:srgbClr val="000000"/>
                </a:solidFill>
                <a:latin typeface="Lucida Console" panose="020B0609040504020204" pitchFamily="49" charset="0"/>
              </a:rPr>
              <a:t>	;</a:t>
            </a:r>
          </a:p>
          <a:p>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create</a:t>
            </a:r>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table</a:t>
            </a:r>
            <a:r>
              <a:rPr lang="en-US" sz="1600" dirty="0">
                <a:solidFill>
                  <a:srgbClr val="000000"/>
                </a:solidFill>
                <a:latin typeface="Lucida Console" panose="020B0609040504020204" pitchFamily="49" charset="0"/>
              </a:rPr>
              <a:t> mort </a:t>
            </a:r>
            <a:r>
              <a:rPr lang="en-US" sz="1600" dirty="0">
                <a:solidFill>
                  <a:srgbClr val="0000FF"/>
                </a:solidFill>
                <a:latin typeface="Lucida Console" panose="020B0609040504020204" pitchFamily="49" charset="0"/>
              </a:rPr>
              <a:t>as</a:t>
            </a:r>
            <a:r>
              <a:rPr lang="en-US" sz="1600" dirty="0">
                <a:solidFill>
                  <a:srgbClr val="000000"/>
                </a:solidFill>
                <a:latin typeface="Lucida Console" panose="020B0609040504020204" pitchFamily="49" charset="0"/>
              </a:rPr>
              <a:t> </a:t>
            </a:r>
          </a:p>
          <a:p>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select</a:t>
            </a:r>
            <a:r>
              <a:rPr lang="en-US" sz="1600" dirty="0">
                <a:solidFill>
                  <a:srgbClr val="000000"/>
                </a:solidFill>
                <a:latin typeface="Lucida Console" panose="020B0609040504020204" pitchFamily="49" charset="0"/>
              </a:rPr>
              <a:t> </a:t>
            </a:r>
            <a:r>
              <a:rPr lang="en-US" sz="1600" dirty="0" err="1">
                <a:solidFill>
                  <a:srgbClr val="000000"/>
                </a:solidFill>
                <a:latin typeface="Lucida Console" panose="020B0609040504020204" pitchFamily="49" charset="0"/>
              </a:rPr>
              <a:t>seqn,dead</a:t>
            </a:r>
            <a:r>
              <a:rPr lang="en-US" sz="1600" dirty="0">
                <a:solidFill>
                  <a:srgbClr val="000000"/>
                </a:solidFill>
                <a:latin typeface="Lucida Console" panose="020B0609040504020204" pitchFamily="49" charset="0"/>
              </a:rPr>
              <a:t> </a:t>
            </a:r>
          </a:p>
          <a:p>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from</a:t>
            </a:r>
            <a:r>
              <a:rPr lang="en-US" sz="1600" dirty="0">
                <a:solidFill>
                  <a:srgbClr val="000000"/>
                </a:solidFill>
                <a:latin typeface="Lucida Console" panose="020B0609040504020204" pitchFamily="49" charset="0"/>
              </a:rPr>
              <a:t> nhanes3.mortsub</a:t>
            </a:r>
          </a:p>
          <a:p>
            <a:r>
              <a:rPr lang="en-US" sz="1600" dirty="0">
                <a:solidFill>
                  <a:srgbClr val="000000"/>
                </a:solidFill>
                <a:latin typeface="Lucida Console" panose="020B0609040504020204" pitchFamily="49" charset="0"/>
              </a:rPr>
              <a:t>	;</a:t>
            </a:r>
          </a:p>
          <a:p>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create</a:t>
            </a:r>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table</a:t>
            </a:r>
            <a:r>
              <a:rPr lang="en-US" sz="1600" dirty="0">
                <a:solidFill>
                  <a:srgbClr val="000000"/>
                </a:solidFill>
                <a:latin typeface="Lucida Console" panose="020B0609040504020204" pitchFamily="49" charset="0"/>
              </a:rPr>
              <a:t> analysis </a:t>
            </a:r>
            <a:r>
              <a:rPr lang="en-US" sz="1600" dirty="0">
                <a:solidFill>
                  <a:srgbClr val="0000FF"/>
                </a:solidFill>
                <a:latin typeface="Lucida Console" panose="020B0609040504020204" pitchFamily="49" charset="0"/>
              </a:rPr>
              <a:t>as</a:t>
            </a:r>
            <a:endParaRPr lang="en-US" sz="1600" dirty="0">
              <a:solidFill>
                <a:srgbClr val="000000"/>
              </a:solidFill>
              <a:latin typeface="Lucida Console" panose="020B0609040504020204" pitchFamily="49" charset="0"/>
            </a:endParaRPr>
          </a:p>
          <a:p>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select</a:t>
            </a:r>
            <a:r>
              <a:rPr lang="en-US" sz="1600" dirty="0">
                <a:solidFill>
                  <a:srgbClr val="000000"/>
                </a:solidFill>
                <a:latin typeface="Lucida Console" panose="020B0609040504020204" pitchFamily="49" charset="0"/>
              </a:rPr>
              <a:t> * </a:t>
            </a:r>
            <a:r>
              <a:rPr lang="en-US" sz="1600" dirty="0">
                <a:solidFill>
                  <a:srgbClr val="0000FF"/>
                </a:solidFill>
                <a:latin typeface="Lucida Console" panose="020B0609040504020204" pitchFamily="49" charset="0"/>
              </a:rPr>
              <a:t>from</a:t>
            </a:r>
            <a:r>
              <a:rPr lang="en-US" sz="1600" dirty="0">
                <a:solidFill>
                  <a:srgbClr val="000000"/>
                </a:solidFill>
                <a:latin typeface="Lucida Console" panose="020B0609040504020204" pitchFamily="49" charset="0"/>
              </a:rPr>
              <a:t> </a:t>
            </a:r>
            <a:r>
              <a:rPr lang="en-US" sz="1600" dirty="0" err="1">
                <a:solidFill>
                  <a:srgbClr val="000000"/>
                </a:solidFill>
                <a:latin typeface="Lucida Console" panose="020B0609040504020204" pitchFamily="49" charset="0"/>
              </a:rPr>
              <a:t>bodym</a:t>
            </a:r>
            <a:r>
              <a:rPr lang="en-US" sz="1600" dirty="0">
                <a:solidFill>
                  <a:srgbClr val="000000"/>
                </a:solidFill>
                <a:latin typeface="Lucida Console" panose="020B0609040504020204" pitchFamily="49" charset="0"/>
              </a:rPr>
              <a:t> </a:t>
            </a:r>
            <a:r>
              <a:rPr lang="en-US" sz="1600" dirty="0" err="1">
                <a:solidFill>
                  <a:srgbClr val="000000"/>
                </a:solidFill>
                <a:latin typeface="Lucida Console" panose="020B0609040504020204" pitchFamily="49" charset="0"/>
              </a:rPr>
              <a:t>a,demo</a:t>
            </a:r>
            <a:r>
              <a:rPr lang="en-US" sz="1600" dirty="0">
                <a:solidFill>
                  <a:srgbClr val="000000"/>
                </a:solidFill>
                <a:latin typeface="Lucida Console" panose="020B0609040504020204" pitchFamily="49" charset="0"/>
              </a:rPr>
              <a:t> </a:t>
            </a:r>
            <a:r>
              <a:rPr lang="en-US" sz="1600" dirty="0" err="1">
                <a:solidFill>
                  <a:srgbClr val="000000"/>
                </a:solidFill>
                <a:latin typeface="Lucida Console" panose="020B0609040504020204" pitchFamily="49" charset="0"/>
              </a:rPr>
              <a:t>b,mort</a:t>
            </a:r>
            <a:r>
              <a:rPr lang="en-US" sz="1600" dirty="0">
                <a:solidFill>
                  <a:srgbClr val="000000"/>
                </a:solidFill>
                <a:latin typeface="Lucida Console" panose="020B0609040504020204" pitchFamily="49" charset="0"/>
              </a:rPr>
              <a:t> c</a:t>
            </a:r>
          </a:p>
          <a:p>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where</a:t>
            </a:r>
            <a:r>
              <a:rPr lang="en-US" sz="1600" dirty="0">
                <a:solidFill>
                  <a:srgbClr val="000000"/>
                </a:solidFill>
                <a:latin typeface="Lucida Console" panose="020B0609040504020204" pitchFamily="49" charset="0"/>
              </a:rPr>
              <a:t> </a:t>
            </a:r>
            <a:r>
              <a:rPr lang="en-US" sz="1600" dirty="0" err="1">
                <a:solidFill>
                  <a:srgbClr val="000000"/>
                </a:solidFill>
                <a:latin typeface="Lucida Console" panose="020B0609040504020204" pitchFamily="49" charset="0"/>
              </a:rPr>
              <a:t>a.seqn</a:t>
            </a:r>
            <a:r>
              <a:rPr lang="en-US" sz="1600" dirty="0">
                <a:solidFill>
                  <a:srgbClr val="000000"/>
                </a:solidFill>
                <a:latin typeface="Lucida Console" panose="020B0609040504020204" pitchFamily="49" charset="0"/>
              </a:rPr>
              <a:t>=</a:t>
            </a:r>
            <a:r>
              <a:rPr lang="en-US" sz="1600" dirty="0" err="1">
                <a:solidFill>
                  <a:srgbClr val="000000"/>
                </a:solidFill>
                <a:latin typeface="Lucida Console" panose="020B0609040504020204" pitchFamily="49" charset="0"/>
              </a:rPr>
              <a:t>b.seqn</a:t>
            </a:r>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and</a:t>
            </a:r>
            <a:r>
              <a:rPr lang="en-US" sz="1600" dirty="0">
                <a:solidFill>
                  <a:srgbClr val="000000"/>
                </a:solidFill>
                <a:latin typeface="Lucida Console" panose="020B0609040504020204" pitchFamily="49" charset="0"/>
              </a:rPr>
              <a:t> </a:t>
            </a:r>
            <a:r>
              <a:rPr lang="en-US" sz="1600" dirty="0" err="1">
                <a:solidFill>
                  <a:srgbClr val="000000"/>
                </a:solidFill>
                <a:latin typeface="Lucida Console" panose="020B0609040504020204" pitchFamily="49" charset="0"/>
              </a:rPr>
              <a:t>b.seqn</a:t>
            </a:r>
            <a:r>
              <a:rPr lang="en-US" sz="1600" dirty="0">
                <a:solidFill>
                  <a:srgbClr val="000000"/>
                </a:solidFill>
                <a:latin typeface="Lucida Console" panose="020B0609040504020204" pitchFamily="49" charset="0"/>
              </a:rPr>
              <a:t>=</a:t>
            </a:r>
            <a:r>
              <a:rPr lang="en-US" sz="1600" dirty="0" err="1">
                <a:solidFill>
                  <a:srgbClr val="000000"/>
                </a:solidFill>
                <a:latin typeface="Lucida Console" panose="020B0609040504020204" pitchFamily="49" charset="0"/>
              </a:rPr>
              <a:t>c.seqn</a:t>
            </a:r>
            <a:endParaRPr lang="en-US" sz="1600" dirty="0">
              <a:solidFill>
                <a:srgbClr val="000000"/>
              </a:solidFill>
              <a:latin typeface="Lucida Console" panose="020B0609040504020204" pitchFamily="49" charset="0"/>
            </a:endParaRPr>
          </a:p>
          <a:p>
            <a:r>
              <a:rPr lang="en-US" sz="1600" dirty="0">
                <a:solidFill>
                  <a:srgbClr val="000000"/>
                </a:solidFill>
                <a:latin typeface="Lucida Console" panose="020B0609040504020204" pitchFamily="49" charset="0"/>
              </a:rPr>
              <a:t>	;</a:t>
            </a:r>
          </a:p>
          <a:p>
            <a:r>
              <a:rPr lang="en-US" sz="1600" b="1" dirty="0">
                <a:solidFill>
                  <a:srgbClr val="000080"/>
                </a:solidFill>
                <a:latin typeface="Lucida Console" panose="020B0609040504020204" pitchFamily="49" charset="0"/>
              </a:rPr>
              <a:t>quit</a:t>
            </a:r>
            <a:r>
              <a:rPr lang="en-US" sz="1600" dirty="0">
                <a:solidFill>
                  <a:srgbClr val="000000"/>
                </a:solidFill>
                <a:latin typeface="Lucida Console" panose="020B0609040504020204" pitchFamily="49" charset="0"/>
              </a:rPr>
              <a:t>;</a:t>
            </a:r>
          </a:p>
          <a:p>
            <a:endParaRPr lang="en-US" sz="1600" dirty="0">
              <a:solidFill>
                <a:srgbClr val="000000"/>
              </a:solidFill>
              <a:latin typeface="Lucida Console" panose="020B0609040504020204" pitchFamily="49" charset="0"/>
            </a:endParaRPr>
          </a:p>
          <a:p>
            <a:r>
              <a:rPr lang="en-US" sz="1600" b="1" dirty="0">
                <a:solidFill>
                  <a:srgbClr val="000080"/>
                </a:solidFill>
                <a:latin typeface="Lucida Console" panose="020B0609040504020204" pitchFamily="49" charset="0"/>
              </a:rPr>
              <a:t>proc</a:t>
            </a:r>
            <a:r>
              <a:rPr lang="en-US" sz="1600" dirty="0">
                <a:solidFill>
                  <a:srgbClr val="000000"/>
                </a:solidFill>
                <a:latin typeface="Lucida Console" panose="020B0609040504020204" pitchFamily="49" charset="0"/>
              </a:rPr>
              <a:t> </a:t>
            </a:r>
            <a:r>
              <a:rPr lang="en-US" sz="1600" b="1" dirty="0">
                <a:solidFill>
                  <a:srgbClr val="000080"/>
                </a:solidFill>
                <a:latin typeface="Lucida Console" panose="020B0609040504020204" pitchFamily="49" charset="0"/>
              </a:rPr>
              <a:t>means</a:t>
            </a:r>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data</a:t>
            </a:r>
            <a:r>
              <a:rPr lang="en-US" sz="1600" dirty="0">
                <a:solidFill>
                  <a:srgbClr val="000000"/>
                </a:solidFill>
                <a:latin typeface="Lucida Console" panose="020B0609040504020204" pitchFamily="49" charset="0"/>
              </a:rPr>
              <a:t>=analysis;</a:t>
            </a:r>
          </a:p>
          <a:p>
            <a:r>
              <a:rPr lang="en-US" sz="1600" b="1" dirty="0">
                <a:solidFill>
                  <a:srgbClr val="000080"/>
                </a:solidFill>
                <a:latin typeface="Lucida Console" panose="020B0609040504020204" pitchFamily="49" charset="0"/>
              </a:rPr>
              <a:t>run</a:t>
            </a:r>
            <a:r>
              <a:rPr lang="en-US" sz="1600" dirty="0">
                <a:solidFill>
                  <a:srgbClr val="000000"/>
                </a:solidFill>
                <a:latin typeface="Lucida Console" panose="020B0609040504020204" pitchFamily="49" charset="0"/>
              </a:rPr>
              <a:t>;</a:t>
            </a:r>
            <a:endParaRPr lang="en-US" sz="1600" dirty="0"/>
          </a:p>
        </p:txBody>
      </p:sp>
    </p:spTree>
    <p:extLst>
      <p:ext uri="{BB962C8B-B14F-4D97-AF65-F5344CB8AC3E}">
        <p14:creationId xmlns:p14="http://schemas.microsoft.com/office/powerpoint/2010/main" val="1153448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A feature of proc </a:t>
            </a:r>
            <a:r>
              <a:rPr lang="en-US" dirty="0" err="1">
                <a:latin typeface="+mn-lt"/>
              </a:rPr>
              <a:t>corr</a:t>
            </a:r>
            <a:r>
              <a:rPr lang="en-US" dirty="0">
                <a:latin typeface="+mn-lt"/>
              </a:rPr>
              <a:t> – the </a:t>
            </a:r>
            <a:r>
              <a:rPr lang="en-US" dirty="0">
                <a:solidFill>
                  <a:srgbClr val="0000FF"/>
                </a:solidFill>
                <a:latin typeface="Lucida Console" panose="020B0609040504020204" pitchFamily="49" charset="0"/>
              </a:rPr>
              <a:t>rank </a:t>
            </a:r>
            <a:r>
              <a:rPr lang="en-US" dirty="0">
                <a:latin typeface="+mn-lt"/>
              </a:rPr>
              <a:t>option</a:t>
            </a:r>
          </a:p>
        </p:txBody>
      </p:sp>
      <p:sp>
        <p:nvSpPr>
          <p:cNvPr id="3" name="Rectangle 2"/>
          <p:cNvSpPr/>
          <p:nvPr/>
        </p:nvSpPr>
        <p:spPr>
          <a:xfrm>
            <a:off x="838200" y="2828836"/>
            <a:ext cx="8305800" cy="1200329"/>
          </a:xfrm>
          <a:prstGeom prst="rect">
            <a:avLst/>
          </a:prstGeom>
        </p:spPr>
        <p:txBody>
          <a:bodyPr wrap="square">
            <a:spAutoFit/>
          </a:bodyPr>
          <a:lstStyle/>
          <a:p>
            <a:pPr lvl="0"/>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err="1">
                <a:solidFill>
                  <a:srgbClr val="000080"/>
                </a:solidFill>
                <a:latin typeface="Lucida Console" panose="020B0609040504020204" pitchFamily="49" charset="0"/>
              </a:rPr>
              <a:t>corr</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=analysis </a:t>
            </a:r>
            <a:r>
              <a:rPr lang="en-US" sz="2400" dirty="0">
                <a:solidFill>
                  <a:srgbClr val="0000FF"/>
                </a:solidFill>
                <a:latin typeface="Lucida Console" panose="020B0609040504020204" pitchFamily="49" charset="0"/>
              </a:rPr>
              <a:t>rank</a:t>
            </a:r>
            <a:r>
              <a:rPr lang="en-US" sz="2400" dirty="0">
                <a:solidFill>
                  <a:srgbClr val="000000"/>
                </a:solidFill>
                <a:latin typeface="Lucida Console" panose="020B0609040504020204" pitchFamily="49" charset="0"/>
              </a:rPr>
              <a:t>;</a:t>
            </a:r>
          </a:p>
          <a:p>
            <a:pPr lvl="0"/>
            <a:r>
              <a:rPr lang="en-US" sz="2400" dirty="0" err="1">
                <a:solidFill>
                  <a:srgbClr val="0000FF"/>
                </a:solidFill>
                <a:latin typeface="Lucida Console" panose="020B0609040504020204" pitchFamily="49" charset="0"/>
              </a:rPr>
              <a:t>var</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bm</a:t>
            </a:r>
            <a:r>
              <a:rPr lang="en-US" sz="2400" dirty="0">
                <a:solidFill>
                  <a:srgbClr val="000000"/>
                </a:solidFill>
                <a:latin typeface="Lucida Console" panose="020B0609040504020204" pitchFamily="49" charset="0"/>
              </a:rPr>
              <a:t>:;</a:t>
            </a:r>
          </a:p>
          <a:p>
            <a:pPr lvl="0"/>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p>
        </p:txBody>
      </p:sp>
    </p:spTree>
    <p:extLst>
      <p:ext uri="{BB962C8B-B14F-4D97-AF65-F5344CB8AC3E}">
        <p14:creationId xmlns:p14="http://schemas.microsoft.com/office/powerpoint/2010/main" val="3794843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Proc</a:t>
            </a:r>
            <a:r>
              <a:rPr lang="en-US" dirty="0"/>
              <a:t> </a:t>
            </a:r>
            <a:r>
              <a:rPr lang="en-US" dirty="0" err="1"/>
              <a:t>corr</a:t>
            </a:r>
            <a:r>
              <a:rPr lang="en-US" dirty="0"/>
              <a:t> – </a:t>
            </a:r>
            <a:r>
              <a:rPr lang="en-US" dirty="0" err="1"/>
              <a:t>nosimple</a:t>
            </a:r>
            <a:r>
              <a:rPr lang="en-US" dirty="0"/>
              <a:t> option</a:t>
            </a:r>
          </a:p>
        </p:txBody>
      </p:sp>
      <p:sp>
        <p:nvSpPr>
          <p:cNvPr id="3" name="Rectangle 2"/>
          <p:cNvSpPr/>
          <p:nvPr/>
        </p:nvSpPr>
        <p:spPr>
          <a:xfrm>
            <a:off x="365760" y="1924596"/>
            <a:ext cx="11297920" cy="1200329"/>
          </a:xfrm>
          <a:prstGeom prst="rect">
            <a:avLst/>
          </a:prstGeom>
        </p:spPr>
        <p:txBody>
          <a:bodyPr wrap="square">
            <a:spAutoFit/>
          </a:bodyPr>
          <a:lstStyle/>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err="1">
                <a:solidFill>
                  <a:srgbClr val="000080"/>
                </a:solidFill>
                <a:latin typeface="Lucida Console" panose="020B0609040504020204" pitchFamily="49" charset="0"/>
              </a:rPr>
              <a:t>corr</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 analysis </a:t>
            </a:r>
            <a:r>
              <a:rPr lang="en-US" sz="2400" dirty="0">
                <a:solidFill>
                  <a:srgbClr val="0000FF"/>
                </a:solidFill>
                <a:latin typeface="Lucida Console" panose="020B0609040504020204" pitchFamily="49" charset="0"/>
              </a:rPr>
              <a:t>rank</a:t>
            </a:r>
            <a:r>
              <a:rPr lang="en-US" sz="2400" dirty="0">
                <a:solidFill>
                  <a:srgbClr val="000000"/>
                </a:solidFill>
                <a:latin typeface="Lucida Console" panose="020B0609040504020204" pitchFamily="49" charset="0"/>
              </a:rPr>
              <a:t> </a:t>
            </a:r>
            <a:r>
              <a:rPr lang="en-US" sz="2400" dirty="0" err="1">
                <a:solidFill>
                  <a:srgbClr val="0000FF"/>
                </a:solidFill>
                <a:latin typeface="Lucida Console" panose="020B0609040504020204" pitchFamily="49" charset="0"/>
              </a:rPr>
              <a:t>nosimple</a:t>
            </a:r>
            <a:r>
              <a:rPr lang="en-US" sz="2400" dirty="0">
                <a:solidFill>
                  <a:srgbClr val="000000"/>
                </a:solidFill>
                <a:latin typeface="Lucida Console" panose="020B0609040504020204" pitchFamily="49" charset="0"/>
              </a:rPr>
              <a:t>;</a:t>
            </a:r>
          </a:p>
          <a:p>
            <a:r>
              <a:rPr lang="en-US" sz="2400" dirty="0">
                <a:solidFill>
                  <a:srgbClr val="0000FF"/>
                </a:solidFill>
                <a:latin typeface="Lucida Console" panose="020B0609040504020204" pitchFamily="49" charset="0"/>
              </a:rPr>
              <a:t>var</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bm</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endParaRPr lang="en-US" sz="2400" dirty="0"/>
          </a:p>
        </p:txBody>
      </p:sp>
    </p:spTree>
    <p:extLst>
      <p:ext uri="{BB962C8B-B14F-4D97-AF65-F5344CB8AC3E}">
        <p14:creationId xmlns:p14="http://schemas.microsoft.com/office/powerpoint/2010/main" val="138992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4272" y="2624327"/>
            <a:ext cx="9144000" cy="1123379"/>
          </a:xfrm>
        </p:spPr>
        <p:txBody>
          <a:bodyPr/>
          <a:lstStyle/>
          <a:p>
            <a:r>
              <a:rPr lang="en-US" dirty="0"/>
              <a:t>Principal Components</a:t>
            </a:r>
          </a:p>
        </p:txBody>
      </p:sp>
    </p:spTree>
    <p:extLst>
      <p:ext uri="{BB962C8B-B14F-4D97-AF65-F5344CB8AC3E}">
        <p14:creationId xmlns:p14="http://schemas.microsoft.com/office/powerpoint/2010/main" val="436240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680" y="0"/>
            <a:ext cx="11623040" cy="1325563"/>
          </a:xfrm>
        </p:spPr>
        <p:txBody>
          <a:bodyPr>
            <a:normAutofit fontScale="90000"/>
          </a:bodyPr>
          <a:lstStyle/>
          <a:p>
            <a:pPr lvl="0" eaLnBrk="0" fontAlgn="base" hangingPunct="0">
              <a:lnSpc>
                <a:spcPct val="100000"/>
              </a:lnSpc>
              <a:spcAft>
                <a:spcPct val="0"/>
              </a:spcAft>
            </a:pPr>
            <a:r>
              <a:rPr lang="en-US" altLang="en-US" dirty="0">
                <a:solidFill>
                  <a:srgbClr val="000000"/>
                </a:solidFill>
                <a:latin typeface="Arial" panose="020B0604020202020204" pitchFamily="34" charset="0"/>
              </a:rPr>
              <a:t>Principal components differs from regression --there is no ``dependent'' variable. </a:t>
            </a:r>
          </a:p>
        </p:txBody>
      </p:sp>
      <p:sp>
        <p:nvSpPr>
          <p:cNvPr id="5" name="Rectangle 4"/>
          <p:cNvSpPr>
            <a:spLocks noChangeArrowheads="1"/>
          </p:cNvSpPr>
          <p:nvPr/>
        </p:nvSpPr>
        <p:spPr bwMode="auto">
          <a:xfrm>
            <a:off x="233680" y="2716344"/>
            <a:ext cx="11856720"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Principal components (PCs) are a new set of variables –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linear combinations of the observed variables constructed</a:t>
            </a:r>
            <a:r>
              <a:rPr kumimoji="0" lang="en-US" altLang="en-US" sz="3200" b="0" i="0" u="none" strike="noStrike" cap="none" normalizeH="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to exhibit particular properties:</a:t>
            </a:r>
            <a:r>
              <a:rPr kumimoji="0" lang="en-US" altLang="en-US" sz="3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en-US" altLang="en-US" sz="3200"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Decreasing variance</a:t>
            </a:r>
            <a:r>
              <a:rPr kumimoji="0" lang="en-US" altLang="en-US" sz="3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en-US" altLang="en-US" sz="3200"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Orthogonality</a:t>
            </a:r>
            <a:r>
              <a:rPr kumimoji="0" lang="en-US" altLang="en-US" sz="3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and </a:t>
            </a:r>
            <a:r>
              <a:rPr kumimoji="0" lang="en-US" altLang="en-US" sz="3200"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Independence</a:t>
            </a:r>
            <a:r>
              <a:rPr kumimoji="0" lang="en-US" altLang="en-US" sz="3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t>
            </a:r>
            <a:endParaRPr kumimoji="0" lang="en-US" altLang="en-US" sz="32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52800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74320" y="2333685"/>
            <a:ext cx="11846560" cy="1569660"/>
          </a:xfrm>
          <a:prstGeom prst="rect">
            <a:avLst/>
          </a:prstGeom>
        </p:spPr>
        <p:txBody>
          <a:bodyPr wrap="square">
            <a:spAutoFit/>
          </a:bodyPr>
          <a:lstStyle/>
          <a:p>
            <a:pPr lvl="0" eaLnBrk="0" fontAlgn="base" hangingPunct="0">
              <a:spcBef>
                <a:spcPct val="0"/>
              </a:spcBef>
              <a:spcAft>
                <a:spcPct val="0"/>
              </a:spcAft>
            </a:pPr>
            <a:r>
              <a:rPr lang="en-US" altLang="en-US" sz="2400" dirty="0">
                <a:solidFill>
                  <a:prstClr val="black"/>
                </a:solidFill>
                <a:latin typeface="Calibri" panose="020F0502020204030204" pitchFamily="34" charset="0"/>
                <a:ea typeface="Times New Roman" panose="02020603050405020304" pitchFamily="18" charset="0"/>
                <a:cs typeface="Calibri" panose="020F0502020204030204" pitchFamily="34" charset="0"/>
              </a:rPr>
              <a:t>Much of the variance in the original set of </a:t>
            </a:r>
            <a:r>
              <a:rPr lang="en-US" altLang="en-US" sz="2400" i="1" dirty="0">
                <a:solidFill>
                  <a:prstClr val="black"/>
                </a:solidFill>
                <a:latin typeface="Calibri" panose="020F0502020204030204" pitchFamily="34" charset="0"/>
                <a:ea typeface="Times New Roman" panose="02020603050405020304" pitchFamily="18" charset="0"/>
                <a:cs typeface="Calibri" panose="020F0502020204030204" pitchFamily="34" charset="0"/>
              </a:rPr>
              <a:t>p</a:t>
            </a:r>
            <a:r>
              <a:rPr lang="en-US" altLang="en-US" sz="2400" dirty="0">
                <a:solidFill>
                  <a:prstClr val="black"/>
                </a:solidFill>
                <a:latin typeface="Calibri" panose="020F0502020204030204" pitchFamily="34" charset="0"/>
                <a:ea typeface="Times New Roman" panose="02020603050405020304" pitchFamily="18" charset="0"/>
                <a:cs typeface="Calibri" panose="020F0502020204030204" pitchFamily="34" charset="0"/>
              </a:rPr>
              <a:t> variables tends to be concentrated in the first few PCs, and little of the variance (information) in the original set of </a:t>
            </a:r>
            <a:r>
              <a:rPr lang="en-US" altLang="en-US" sz="2400" i="1" dirty="0">
                <a:solidFill>
                  <a:prstClr val="black"/>
                </a:solidFill>
                <a:latin typeface="Calibri" panose="020F0502020204030204" pitchFamily="34" charset="0"/>
                <a:ea typeface="Times New Roman" panose="02020603050405020304" pitchFamily="18" charset="0"/>
                <a:cs typeface="Calibri" panose="020F0502020204030204" pitchFamily="34" charset="0"/>
              </a:rPr>
              <a:t>p</a:t>
            </a:r>
            <a:r>
              <a:rPr lang="en-US" altLang="en-US" sz="2400" dirty="0">
                <a:solidFill>
                  <a:prstClr val="black"/>
                </a:solidFill>
                <a:latin typeface="Calibri" panose="020F0502020204030204" pitchFamily="34" charset="0"/>
                <a:ea typeface="Times New Roman" panose="02020603050405020304" pitchFamily="18" charset="0"/>
                <a:cs typeface="Calibri" panose="020F0502020204030204" pitchFamily="34" charset="0"/>
              </a:rPr>
              <a:t> variables tends to be concentrated in the last PCs =&gt; You can often drop the last few PCs without losing much information. </a:t>
            </a:r>
            <a:endParaRPr lang="en-US" altLang="en-US" sz="2400" dirty="0">
              <a:solidFill>
                <a:prstClr val="black"/>
              </a:solidFill>
              <a:latin typeface="Calibri" panose="020F0502020204030204" pitchFamily="34" charset="0"/>
              <a:cs typeface="Calibri" panose="020F0502020204030204" pitchFamily="34" charset="0"/>
            </a:endParaRPr>
          </a:p>
        </p:txBody>
      </p:sp>
      <p:sp>
        <p:nvSpPr>
          <p:cNvPr id="4" name="Title 3"/>
          <p:cNvSpPr>
            <a:spLocks noGrp="1"/>
          </p:cNvSpPr>
          <p:nvPr>
            <p:ph type="title"/>
          </p:nvPr>
        </p:nvSpPr>
        <p:spPr>
          <a:xfrm>
            <a:off x="3002280" y="0"/>
            <a:ext cx="5887720" cy="1325563"/>
          </a:xfrm>
        </p:spPr>
        <p:txBody>
          <a:bodyPr/>
          <a:lstStyle/>
          <a:p>
            <a:r>
              <a:rPr lang="en-US" altLang="en-US" i="1" dirty="0">
                <a:latin typeface="Calibri" panose="020F0502020204030204" pitchFamily="34" charset="0"/>
                <a:ea typeface="Times New Roman" panose="02020603050405020304" pitchFamily="18" charset="0"/>
                <a:cs typeface="Calibri" panose="020F0502020204030204" pitchFamily="34" charset="0"/>
              </a:rPr>
              <a:t>Decreasing variance</a:t>
            </a:r>
            <a:endParaRPr lang="en-US" dirty="0"/>
          </a:p>
        </p:txBody>
      </p:sp>
    </p:spTree>
    <p:extLst>
      <p:ext uri="{BB962C8B-B14F-4D97-AF65-F5344CB8AC3E}">
        <p14:creationId xmlns:p14="http://schemas.microsoft.com/office/powerpoint/2010/main" val="1047871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5600" y="2563565"/>
            <a:ext cx="11338560" cy="1384995"/>
          </a:xfrm>
          <a:prstGeom prst="rect">
            <a:avLst/>
          </a:prstGeom>
        </p:spPr>
        <p:txBody>
          <a:bodyPr wrap="square">
            <a:spAutoFit/>
          </a:bodyPr>
          <a:lstStyle/>
          <a:p>
            <a:pPr lvl="0" eaLnBrk="0" fontAlgn="base" hangingPunct="0">
              <a:spcBef>
                <a:spcPct val="0"/>
              </a:spcBef>
              <a:spcAft>
                <a:spcPct val="0"/>
              </a:spcAft>
            </a:pPr>
            <a:r>
              <a:rPr lang="en-US" altLang="en-US" sz="2800" i="1" dirty="0">
                <a:solidFill>
                  <a:prstClr val="black"/>
                </a:solidFill>
                <a:latin typeface="Calibri" panose="020F0502020204030204" pitchFamily="34" charset="0"/>
                <a:ea typeface="Times New Roman" panose="02020603050405020304" pitchFamily="18" charset="0"/>
                <a:cs typeface="Calibri" panose="020F0502020204030204" pitchFamily="34" charset="0"/>
              </a:rPr>
              <a:t>Orthogonality</a:t>
            </a:r>
            <a:r>
              <a:rPr lang="en-US" altLang="en-US" sz="2800" dirty="0">
                <a:solidFill>
                  <a:prstClr val="black"/>
                </a:solidFill>
                <a:latin typeface="Calibri" panose="020F0502020204030204" pitchFamily="34" charset="0"/>
                <a:ea typeface="Times New Roman" panose="02020603050405020304" pitchFamily="18" charset="0"/>
                <a:cs typeface="Calibri" panose="020F0502020204030204" pitchFamily="34" charset="0"/>
              </a:rPr>
              <a:t>: The eigenvectors are orthogonal; therefore the principal components represent jointly perpendicular directions through the space of the original variables.  </a:t>
            </a:r>
            <a:endParaRPr lang="en-US" altLang="en-US" sz="2800" i="1" dirty="0">
              <a:solidFill>
                <a:prstClr val="black"/>
              </a:solidFill>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5872472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TotalTime>
  <Words>645</Words>
  <Application>Microsoft Office PowerPoint</Application>
  <PresentationFormat>Widescreen</PresentationFormat>
  <Paragraphs>110</Paragraphs>
  <Slides>28</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5" baseType="lpstr">
      <vt:lpstr>Arial</vt:lpstr>
      <vt:lpstr>Calibri</vt:lpstr>
      <vt:lpstr>Calibri Light</vt:lpstr>
      <vt:lpstr>Lucida Console</vt:lpstr>
      <vt:lpstr>Times New Roman</vt:lpstr>
      <vt:lpstr>Office Theme</vt:lpstr>
      <vt:lpstr>Equation</vt:lpstr>
      <vt:lpstr>Multicollinearity  -- Principal Components</vt:lpstr>
      <vt:lpstr>Example – Body Measurement Data, Nhanes 3</vt:lpstr>
      <vt:lpstr>Get body measurements, adult only</vt:lpstr>
      <vt:lpstr>A feature of proc corr – the rank option</vt:lpstr>
      <vt:lpstr>Proc corr – nosimple option</vt:lpstr>
      <vt:lpstr>Principal Components</vt:lpstr>
      <vt:lpstr>Principal components differs from regression --there is no ``dependent'' variable. </vt:lpstr>
      <vt:lpstr>Decreasing variance</vt:lpstr>
      <vt:lpstr>PowerPoint Presentation</vt:lpstr>
      <vt:lpstr>PowerPoint Presentation</vt:lpstr>
      <vt:lpstr>Formally</vt:lpstr>
      <vt:lpstr>PowerPoint Presentation</vt:lpstr>
      <vt:lpstr>PowerPoint Presentation</vt:lpstr>
      <vt:lpstr>Some useful properties.</vt:lpstr>
      <vt:lpstr>Some useful properties.</vt:lpstr>
      <vt:lpstr>Some useful properties.</vt:lpstr>
      <vt:lpstr>PowerPoint Presentation</vt:lpstr>
      <vt:lpstr>Proc Princomp – Principal Components</vt:lpstr>
      <vt:lpstr>How many components should one use?  Scree Plot  Eigenvalues  Proportion of variance</vt:lpstr>
      <vt:lpstr>How many components?</vt:lpstr>
      <vt:lpstr>Scoring Components</vt:lpstr>
      <vt:lpstr>Pattern profile plots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Multicollinearity  -- Principal Components</dc:title>
  <dc:creator>Dan McGee</dc:creator>
  <cp:lastModifiedBy>Dan McGee</cp:lastModifiedBy>
  <cp:revision>5</cp:revision>
  <dcterms:created xsi:type="dcterms:W3CDTF">2018-05-01T17:10:28Z</dcterms:created>
  <dcterms:modified xsi:type="dcterms:W3CDTF">2018-05-05T14:34:17Z</dcterms:modified>
</cp:coreProperties>
</file>