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3" r:id="rId3"/>
    <p:sldId id="272" r:id="rId4"/>
    <p:sldId id="261" r:id="rId5"/>
    <p:sldId id="262" r:id="rId6"/>
    <p:sldId id="265" r:id="rId7"/>
    <p:sldId id="259" r:id="rId8"/>
    <p:sldId id="260" r:id="rId9"/>
    <p:sldId id="256" r:id="rId10"/>
    <p:sldId id="257" r:id="rId11"/>
    <p:sldId id="258" r:id="rId12"/>
    <p:sldId id="269" r:id="rId13"/>
    <p:sldId id="267" r:id="rId14"/>
    <p:sldId id="263" r:id="rId15"/>
    <p:sldId id="270" r:id="rId16"/>
    <p:sldId id="271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9AD3-1C62-4A51-A523-2C729725E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17693-9754-4450-86FE-5A2DE6834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E5FA3-2924-42FB-B73A-11FE4FE8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368C5-F176-4D8D-B4F3-971F3CF9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07B8-E4C4-4CE5-A4AB-642CA90C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AC92-5280-4E66-8CFE-F39E129C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97DF8-161D-4E6F-B734-BDEB4AE8A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100C-55E6-411C-AEE0-AAE41A00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F8F1A-02AE-42DF-B80B-BFD41E96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A71EE-E018-4060-9CD2-00C60BA1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9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E5724-587B-4C4B-9586-DA44D1405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0BE84-E431-400A-A155-5EC2EA781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BE813-BA5B-46CD-A1EC-E6B70768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07C62-4305-4DBB-B35A-37D35F6E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B146-C1BA-4A47-AB7B-DD45061C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1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1DCC5-88F0-4DDE-8507-E076AC6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304B-4736-4FB0-9A90-39E1452F8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3ED0-0622-418B-BBDC-B3376B64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764DF-2C12-436F-AB56-A0124175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95452-44CE-4EB3-9856-1FF09C079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1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6A61-1031-4726-995B-53614313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A6494-EE26-4C9B-BA9B-6527E551E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9EC5C-E3C8-47A1-AA5A-8DCCB72C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A8B7C-61BA-44AC-8D3B-C8368FF4F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4BAF1-F64D-4173-A1A6-F87FEAF6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8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E54EA-B7D0-4598-BCCB-801619BF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C6BF7-D435-4E8E-BF0B-C3C914D1C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14878-B484-4B97-B317-02F8FC122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F4616-C4F5-4B37-82E9-40F0031CA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A8F9B-85B5-4747-8811-B3CBAAD3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2C97-4B36-4866-8B31-1C7B0A79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3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1FB7-5AD7-418F-B353-0CFCD1E3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403B4-2722-4F34-B85B-05ABD6269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E1AA2-4DEC-4860-A947-1EC6BC45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226998-F0AA-49A0-A53F-ECAD6D56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0E154-3533-474F-971D-5779B849B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0497D-DB7F-464F-99B4-30EE1C7D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DC74CE-389A-401E-9D38-00169E6C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DC603-0547-46C7-8668-7ABBCD83D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2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F154-0931-4E31-AE3B-77E9B880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7D35B-E74A-4E03-9960-13EA103F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BF279-A9F6-40AD-9578-DD709E4F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50DFE-8DC1-49B3-8D1D-ECF3DDB1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2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35AFB-4DC9-4C62-9B6D-31842D54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ECDA-C759-42B4-B41C-C6A77C34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23CD4-0985-4B77-9125-3C357A3E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3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D941-F5D4-4E31-BF7B-55E458071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853F-EB74-441F-8ABC-D65D3AE6A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13934-3928-4C43-9A04-490C4D809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C863-F50C-4B17-8B71-6BC68FBA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F3E11-4244-48B6-B60E-9CBBDD57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07ACE-5912-4186-8B2E-330D1D782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3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B5CE-CB97-4BF2-918F-5301DF1F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3653D-D710-49A6-AC86-AA5F88BEC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474E9-28C7-4E0D-AA86-0FF41B34F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C2FCA-1BB7-4DCB-BDED-651EDC6D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D2966-C816-4BEC-B927-40068BCF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260AC-0F88-4EAC-AD26-785DE58F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1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08F27C-5C80-4FA5-9960-FC4922EA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F26AD-9389-456A-8081-5A6D2ACB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49924-74AC-4B42-BC22-4EECBC94F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DF32-A9A2-4020-9846-59D91C376C1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E914-1B22-4E4E-B60E-569E30DE0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56CC6-B4D9-4159-ADBA-75EAAE91A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AE6E-37E8-4FF2-A740-70BB55DF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841" y="172620"/>
            <a:ext cx="7632032" cy="1325563"/>
          </a:xfrm>
        </p:spPr>
        <p:txBody>
          <a:bodyPr/>
          <a:lstStyle/>
          <a:p>
            <a:r>
              <a:rPr lang="en-US" dirty="0"/>
              <a:t>Hypothesis tests, logistic model.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C53586-3391-4913-AF83-789B9E76FEA8}"/>
              </a:ext>
            </a:extLst>
          </p:cNvPr>
          <p:cNvSpPr txBox="1"/>
          <p:nvPr/>
        </p:nvSpPr>
        <p:spPr>
          <a:xfrm>
            <a:off x="2334126" y="2189747"/>
            <a:ext cx="1798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Wald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6EB0A5-0DE0-4B48-8AD5-F2D7C17AC9FC}"/>
              </a:ext>
            </a:extLst>
          </p:cNvPr>
          <p:cNvSpPr txBox="1"/>
          <p:nvPr/>
        </p:nvSpPr>
        <p:spPr>
          <a:xfrm>
            <a:off x="2334126" y="3264568"/>
            <a:ext cx="3595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Likelihood Ratio Test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8E6379-56E6-4EE6-AE91-EEEC069AD93C}"/>
              </a:ext>
            </a:extLst>
          </p:cNvPr>
          <p:cNvSpPr txBox="1"/>
          <p:nvPr/>
        </p:nvSpPr>
        <p:spPr>
          <a:xfrm>
            <a:off x="2334126" y="4339389"/>
            <a:ext cx="185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Score Test</a:t>
            </a:r>
          </a:p>
        </p:txBody>
      </p:sp>
    </p:spTree>
    <p:extLst>
      <p:ext uri="{BB962C8B-B14F-4D97-AF65-F5344CB8AC3E}">
        <p14:creationId xmlns:p14="http://schemas.microsoft.com/office/powerpoint/2010/main" val="3306575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7A7CA6B-F66C-4BCF-AE23-4CBCA713B2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900818"/>
              </p:ext>
            </p:extLst>
          </p:nvPr>
        </p:nvGraphicFramePr>
        <p:xfrm>
          <a:off x="2497221" y="3308396"/>
          <a:ext cx="59851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3657600" imgH="558720" progId="Equation.DSMT4">
                  <p:embed/>
                </p:oleObj>
              </mc:Choice>
              <mc:Fallback>
                <p:oleObj name="Equation" r:id="rId3" imgW="36576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7221" y="3308396"/>
                        <a:ext cx="598516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876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3D79E0C-BDAB-470A-92B0-8C088B5BB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27397"/>
              </p:ext>
            </p:extLst>
          </p:nvPr>
        </p:nvGraphicFramePr>
        <p:xfrm>
          <a:off x="2665266" y="2384151"/>
          <a:ext cx="559030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3" imgW="3416040" imgH="558720" progId="Equation.DSMT4">
                  <p:embed/>
                </p:oleObj>
              </mc:Choice>
              <mc:Fallback>
                <p:oleObj name="Equation" r:id="rId3" imgW="34160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5266" y="2384151"/>
                        <a:ext cx="559030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B77B946-C6C9-4186-9E19-BA2C137D91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637901"/>
              </p:ext>
            </p:extLst>
          </p:nvPr>
        </p:nvGraphicFramePr>
        <p:xfrm>
          <a:off x="2854036" y="3897761"/>
          <a:ext cx="422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5" imgW="2349360" imgH="253800" progId="Equation.DSMT4">
                  <p:embed/>
                </p:oleObj>
              </mc:Choice>
              <mc:Fallback>
                <p:oleObj name="Equation" r:id="rId5" imgW="2349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54036" y="3897761"/>
                        <a:ext cx="4229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36B1005-3449-4A88-90EC-18AADBCB2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557662"/>
              </p:ext>
            </p:extLst>
          </p:nvPr>
        </p:nvGraphicFramePr>
        <p:xfrm>
          <a:off x="1387186" y="5466788"/>
          <a:ext cx="902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7" imgW="5016240" imgH="253800" progId="Equation.DSMT4">
                  <p:embed/>
                </p:oleObj>
              </mc:Choice>
              <mc:Fallback>
                <p:oleObj name="Equation" r:id="rId7" imgW="5016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87186" y="5466788"/>
                        <a:ext cx="9029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ACA2C2BE-5DD5-4B03-B6E7-0DAD555A8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498" y="2966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A saturated model is one that has a parameter for every observation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9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6992B-476B-414E-8FF5-BA55CC21FF7F}"/>
              </a:ext>
            </a:extLst>
          </p:cNvPr>
          <p:cNvSpPr/>
          <p:nvPr/>
        </p:nvSpPr>
        <p:spPr>
          <a:xfrm>
            <a:off x="503321" y="2002737"/>
            <a:ext cx="112014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46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C36BB40-0EDC-43CD-A5ED-C87C9CBAEADC}"/>
              </a:ext>
            </a:extLst>
          </p:cNvPr>
          <p:cNvSpPr txBox="1">
            <a:spLocks/>
          </p:cNvSpPr>
          <p:nvPr/>
        </p:nvSpPr>
        <p:spPr>
          <a:xfrm>
            <a:off x="3720193" y="2718707"/>
            <a:ext cx="4170218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Score test</a:t>
            </a:r>
          </a:p>
        </p:txBody>
      </p:sp>
    </p:spTree>
    <p:extLst>
      <p:ext uri="{BB962C8B-B14F-4D97-AF65-F5344CB8AC3E}">
        <p14:creationId xmlns:p14="http://schemas.microsoft.com/office/powerpoint/2010/main" val="303912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58EFA-4BBC-471F-BB02-EE49F546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0"/>
            <a:ext cx="4170218" cy="1325563"/>
          </a:xfrm>
        </p:spPr>
        <p:txBody>
          <a:bodyPr/>
          <a:lstStyle/>
          <a:p>
            <a:r>
              <a:rPr lang="en-US" dirty="0"/>
              <a:t>The Score test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F47ADC0-74D7-4FD7-88EB-5BDA00E232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303008"/>
              </p:ext>
            </p:extLst>
          </p:nvPr>
        </p:nvGraphicFramePr>
        <p:xfrm>
          <a:off x="2554232" y="5600784"/>
          <a:ext cx="5083086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" imgW="3593880" imgH="711000" progId="Equation.DSMT4">
                  <p:embed/>
                </p:oleObj>
              </mc:Choice>
              <mc:Fallback>
                <p:oleObj name="Equation" r:id="rId3" imgW="35938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4232" y="5600784"/>
                        <a:ext cx="5083086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87F898E-3895-4F5E-AEA8-AA7952D67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842406"/>
              </p:ext>
            </p:extLst>
          </p:nvPr>
        </p:nvGraphicFramePr>
        <p:xfrm>
          <a:off x="3119729" y="1681019"/>
          <a:ext cx="3754288" cy="292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5" imgW="2705040" imgH="2108160" progId="Equation.DSMT4">
                  <p:embed/>
                </p:oleObj>
              </mc:Choice>
              <mc:Fallback>
                <p:oleObj name="Equation" r:id="rId5" imgW="2705040" imgH="21081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974AF51-527E-4525-9D2D-323216DA2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19729" y="1681019"/>
                        <a:ext cx="3754288" cy="292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40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B58AAD-0069-43D7-B601-25E5BC3A0CB8}"/>
              </a:ext>
            </a:extLst>
          </p:cNvPr>
          <p:cNvSpPr/>
          <p:nvPr/>
        </p:nvSpPr>
        <p:spPr>
          <a:xfrm>
            <a:off x="587905" y="1713068"/>
            <a:ext cx="1107670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0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F108-EDD7-4E75-B069-B569D6041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91" y="2277052"/>
            <a:ext cx="105156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SAS and other software use the score statistic in variable selection algorithms.</a:t>
            </a:r>
          </a:p>
        </p:txBody>
      </p:sp>
    </p:spTree>
    <p:extLst>
      <p:ext uri="{BB962C8B-B14F-4D97-AF65-F5344CB8AC3E}">
        <p14:creationId xmlns:p14="http://schemas.microsoft.com/office/powerpoint/2010/main" val="1080794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CE2C8E-4C03-4DFC-AC8E-A28AB4DB6C8D}"/>
              </a:ext>
            </a:extLst>
          </p:cNvPr>
          <p:cNvSpPr/>
          <p:nvPr/>
        </p:nvSpPr>
        <p:spPr>
          <a:xfrm>
            <a:off x="401051" y="1513924"/>
            <a:ext cx="1110113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modelbuildingsummary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7102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FB0929D-7AF2-4F8A-B3FC-C5BA59F4A6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954218"/>
              </p:ext>
            </p:extLst>
          </p:nvPr>
        </p:nvGraphicFramePr>
        <p:xfrm>
          <a:off x="7514055" y="856999"/>
          <a:ext cx="39655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" imgW="1752480" imgH="393480" progId="Equation.DSMT4">
                  <p:embed/>
                </p:oleObj>
              </mc:Choice>
              <mc:Fallback>
                <p:oleObj name="Equation" r:id="rId3" imgW="175248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D69FDC-1F2E-4D39-9AC0-6B8141C666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14055" y="856999"/>
                        <a:ext cx="3965575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41BA2F5-E5CC-40AF-8965-6DF8D8D03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093030"/>
              </p:ext>
            </p:extLst>
          </p:nvPr>
        </p:nvGraphicFramePr>
        <p:xfrm>
          <a:off x="530643" y="549024"/>
          <a:ext cx="3571875" cy="16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5" imgW="1879560" imgH="888840" progId="Equation.DSMT4">
                  <p:embed/>
                </p:oleObj>
              </mc:Choice>
              <mc:Fallback>
                <p:oleObj name="Equation" r:id="rId5" imgW="1879560" imgH="888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E58971-55AA-4E1A-87FA-7CD98CCF4F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0643" y="549024"/>
                        <a:ext cx="3571875" cy="169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C88E92-0D88-4DA9-94B2-ADFE6B3C3E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765925"/>
              </p:ext>
            </p:extLst>
          </p:nvPr>
        </p:nvGraphicFramePr>
        <p:xfrm>
          <a:off x="4342230" y="525211"/>
          <a:ext cx="22479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7" imgW="1028520" imgH="711000" progId="Equation.DSMT4">
                  <p:embed/>
                </p:oleObj>
              </mc:Choice>
              <mc:Fallback>
                <p:oleObj name="Equation" r:id="rId7" imgW="1028520" imgH="7110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A75A582-77B6-4572-ACE4-CA38108443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42230" y="525211"/>
                        <a:ext cx="2247900" cy="155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31D21BA-9000-4C9B-AA20-86A8985465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64181"/>
              </p:ext>
            </p:extLst>
          </p:nvPr>
        </p:nvGraphicFramePr>
        <p:xfrm>
          <a:off x="644233" y="2968048"/>
          <a:ext cx="4677506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9" imgW="3377880" imgH="1320480" progId="Equation.DSMT4">
                  <p:embed/>
                </p:oleObj>
              </mc:Choice>
              <mc:Fallback>
                <p:oleObj name="Equation" r:id="rId9" imgW="337788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4233" y="2968048"/>
                        <a:ext cx="4677506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ADDCF31-1DCC-4129-9C40-366B4CA8AF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405737"/>
              </p:ext>
            </p:extLst>
          </p:nvPr>
        </p:nvGraphicFramePr>
        <p:xfrm>
          <a:off x="6486221" y="3217430"/>
          <a:ext cx="4787392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1" imgW="3149280" imgH="1143000" progId="Equation.DSMT4">
                  <p:embed/>
                </p:oleObj>
              </mc:Choice>
              <mc:Fallback>
                <p:oleObj name="Equation" r:id="rId11" imgW="31492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86221" y="3217430"/>
                        <a:ext cx="4787392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484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96B86F-0137-4596-80EF-26B2B3F10388}"/>
              </a:ext>
            </a:extLst>
          </p:cNvPr>
          <p:cNvSpPr txBox="1"/>
          <p:nvPr/>
        </p:nvSpPr>
        <p:spPr>
          <a:xfrm>
            <a:off x="2144173" y="2265947"/>
            <a:ext cx="1798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Wald 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848781-5523-4EDB-8552-E849849B8D4F}"/>
              </a:ext>
            </a:extLst>
          </p:cNvPr>
          <p:cNvSpPr txBox="1"/>
          <p:nvPr/>
        </p:nvSpPr>
        <p:spPr>
          <a:xfrm>
            <a:off x="2144173" y="3340768"/>
            <a:ext cx="3595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Likelihood Ratio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A054C-6BD8-49F2-A4EC-02274A0EE0CE}"/>
              </a:ext>
            </a:extLst>
          </p:cNvPr>
          <p:cNvSpPr txBox="1"/>
          <p:nvPr/>
        </p:nvSpPr>
        <p:spPr>
          <a:xfrm>
            <a:off x="2144173" y="4415589"/>
            <a:ext cx="185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Score Test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D9C0DD06-8238-4545-92F4-C4E062615C90}"/>
              </a:ext>
            </a:extLst>
          </p:cNvPr>
          <p:cNvSpPr/>
          <p:nvPr/>
        </p:nvSpPr>
        <p:spPr>
          <a:xfrm>
            <a:off x="6587836" y="1985211"/>
            <a:ext cx="1379622" cy="3248526"/>
          </a:xfrm>
          <a:prstGeom prst="rightBrace">
            <a:avLst>
              <a:gd name="adj1" fmla="val 8333"/>
              <a:gd name="adj2" fmla="val 465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084E1E-A5F7-4BF8-9F1E-3FBB2F7493B8}"/>
              </a:ext>
            </a:extLst>
          </p:cNvPr>
          <p:cNvSpPr txBox="1"/>
          <p:nvPr/>
        </p:nvSpPr>
        <p:spPr>
          <a:xfrm>
            <a:off x="8385251" y="2947737"/>
            <a:ext cx="26286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Asymptotically</a:t>
            </a:r>
          </a:p>
          <a:p>
            <a:r>
              <a:rPr lang="en-US" sz="3200" dirty="0"/>
              <a:t>Equivalent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71278C-BDA2-44B4-A9F0-1C78DF254A64}"/>
              </a:ext>
            </a:extLst>
          </p:cNvPr>
          <p:cNvSpPr txBox="1"/>
          <p:nvPr/>
        </p:nvSpPr>
        <p:spPr>
          <a:xfrm>
            <a:off x="1694994" y="6164179"/>
            <a:ext cx="5393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But will differ in empirical data.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B73C94-C1A3-45D5-9546-5F0231C547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637302"/>
              </p:ext>
            </p:extLst>
          </p:nvPr>
        </p:nvGraphicFramePr>
        <p:xfrm>
          <a:off x="2519765" y="306024"/>
          <a:ext cx="731520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2793960" imgH="279360" progId="Equation.DSMT4">
                  <p:embed/>
                </p:oleObj>
              </mc:Choice>
              <mc:Fallback>
                <p:oleObj name="Equation" r:id="rId3" imgW="2793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9765" y="306024"/>
                        <a:ext cx="7315200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69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FA1F-23EF-4004-B8C5-46FECA86E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4137" y="2339398"/>
            <a:ext cx="3952009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Wald Test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165022-1738-4B83-9253-4FB084A7E055}"/>
              </a:ext>
            </a:extLst>
          </p:cNvPr>
          <p:cNvSpPr/>
          <p:nvPr/>
        </p:nvSpPr>
        <p:spPr>
          <a:xfrm>
            <a:off x="401053" y="3965000"/>
            <a:ext cx="1143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Based on asymptotic normality of maximum likelihood estimates.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5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3465B66-61F2-4703-9D10-2FE7DCE74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027152"/>
              </p:ext>
            </p:extLst>
          </p:nvPr>
        </p:nvGraphicFramePr>
        <p:xfrm>
          <a:off x="3349911" y="1428491"/>
          <a:ext cx="37147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2476440" imgH="609480" progId="Equation.DSMT4">
                  <p:embed/>
                </p:oleObj>
              </mc:Choice>
              <mc:Fallback>
                <p:oleObj name="Equation" r:id="rId3" imgW="24764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9911" y="1428491"/>
                        <a:ext cx="37147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0D16D08-2E34-4347-8F3B-5255D050F1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815155"/>
              </p:ext>
            </p:extLst>
          </p:nvPr>
        </p:nvGraphicFramePr>
        <p:xfrm>
          <a:off x="3214207" y="3043488"/>
          <a:ext cx="3850454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2450880" imgH="698400" progId="Equation.DSMT4">
                  <p:embed/>
                </p:oleObj>
              </mc:Choice>
              <mc:Fallback>
                <p:oleObj name="Equation" r:id="rId5" imgW="24508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4207" y="3043488"/>
                        <a:ext cx="3850454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94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64B211-8571-40C7-9625-6050D4756CD3}"/>
              </a:ext>
            </a:extLst>
          </p:cNvPr>
          <p:cNvSpPr/>
          <p:nvPr/>
        </p:nvSpPr>
        <p:spPr>
          <a:xfrm>
            <a:off x="509155" y="181958"/>
            <a:ext cx="104740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covb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>
                <a:solidFill>
                  <a:srgbClr val="000000"/>
                </a:solidFill>
                <a:latin typeface="Lucida Console" panose="020B0609040504020204" pitchFamily="49" charset="0"/>
              </a:rPr>
              <a:t>age 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7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E129-2A3F-474F-9A89-843BF1240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263" y="2640734"/>
            <a:ext cx="6497782" cy="1325563"/>
          </a:xfrm>
        </p:spPr>
        <p:txBody>
          <a:bodyPr/>
          <a:lstStyle/>
          <a:p>
            <a:r>
              <a:rPr lang="en-US" dirty="0"/>
              <a:t>Likelihood Ratio Statistic</a:t>
            </a:r>
          </a:p>
        </p:txBody>
      </p:sp>
    </p:spTree>
    <p:extLst>
      <p:ext uri="{BB962C8B-B14F-4D97-AF65-F5344CB8AC3E}">
        <p14:creationId xmlns:p14="http://schemas.microsoft.com/office/powerpoint/2010/main" val="3409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738F340-3CFB-45C6-9B34-FC7F73FB4D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633677"/>
              </p:ext>
            </p:extLst>
          </p:nvPr>
        </p:nvGraphicFramePr>
        <p:xfrm>
          <a:off x="2740025" y="995363"/>
          <a:ext cx="6819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3" imgW="4546440" imgH="609480" progId="Equation.DSMT4">
                  <p:embed/>
                </p:oleObj>
              </mc:Choice>
              <mc:Fallback>
                <p:oleObj name="Equation" r:id="rId3" imgW="45464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0025" y="995363"/>
                        <a:ext cx="68199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3922BA0-A34A-4AE3-8BD8-385DA52874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797985"/>
              </p:ext>
            </p:extLst>
          </p:nvPr>
        </p:nvGraphicFramePr>
        <p:xfrm>
          <a:off x="663573" y="2784475"/>
          <a:ext cx="10972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5" imgW="6095880" imgH="253800" progId="Equation.DSMT4">
                  <p:embed/>
                </p:oleObj>
              </mc:Choice>
              <mc:Fallback>
                <p:oleObj name="Equation" r:id="rId5" imgW="6095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573" y="2784475"/>
                        <a:ext cx="10972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824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AD76D4-8F8E-4E11-AB08-27183FD51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9231" y="2514767"/>
            <a:ext cx="2875547" cy="1325563"/>
          </a:xfrm>
        </p:spPr>
        <p:txBody>
          <a:bodyPr/>
          <a:lstStyle/>
          <a:p>
            <a:r>
              <a:rPr lang="en-US" dirty="0"/>
              <a:t>Deviance</a:t>
            </a:r>
          </a:p>
        </p:txBody>
      </p:sp>
    </p:spTree>
    <p:extLst>
      <p:ext uri="{BB962C8B-B14F-4D97-AF65-F5344CB8AC3E}">
        <p14:creationId xmlns:p14="http://schemas.microsoft.com/office/powerpoint/2010/main" val="94130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175</Words>
  <Application>Microsoft Office PowerPoint</Application>
  <PresentationFormat>Widescreen</PresentationFormat>
  <Paragraphs>36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Lucida Console</vt:lpstr>
      <vt:lpstr>Office Theme</vt:lpstr>
      <vt:lpstr>Equation</vt:lpstr>
      <vt:lpstr>Hypothesis tests, logistic model.</vt:lpstr>
      <vt:lpstr>PowerPoint Presentation</vt:lpstr>
      <vt:lpstr>PowerPoint Presentation</vt:lpstr>
      <vt:lpstr>The Wald Test</vt:lpstr>
      <vt:lpstr>PowerPoint Presentation</vt:lpstr>
      <vt:lpstr>PowerPoint Presentation</vt:lpstr>
      <vt:lpstr>Likelihood Ratio Statistic</vt:lpstr>
      <vt:lpstr>PowerPoint Presentation</vt:lpstr>
      <vt:lpstr>Deviance</vt:lpstr>
      <vt:lpstr>PowerPoint Presentation</vt:lpstr>
      <vt:lpstr>A saturated model is one that has a parameter for every observation </vt:lpstr>
      <vt:lpstr>PowerPoint Presentation</vt:lpstr>
      <vt:lpstr>PowerPoint Presentation</vt:lpstr>
      <vt:lpstr>The Score test</vt:lpstr>
      <vt:lpstr>PowerPoint Presentation</vt:lpstr>
      <vt:lpstr>SAS and other software use the score statistic in variable selection algorithms.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Deviance</dc:title>
  <dc:creator>Dan McGee</dc:creator>
  <cp:lastModifiedBy>Dan McGee</cp:lastModifiedBy>
  <cp:revision>20</cp:revision>
  <dcterms:created xsi:type="dcterms:W3CDTF">2018-04-08T13:26:55Z</dcterms:created>
  <dcterms:modified xsi:type="dcterms:W3CDTF">2018-05-08T12:40:26Z</dcterms:modified>
</cp:coreProperties>
</file>