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917" y="2589132"/>
            <a:ext cx="9533613" cy="1325563"/>
          </a:xfrm>
        </p:spPr>
        <p:txBody>
          <a:bodyPr>
            <a:normAutofit/>
          </a:bodyPr>
          <a:lstStyle/>
          <a:p>
            <a:r>
              <a:rPr lang="en-US" dirty="0"/>
              <a:t>Confidence Intervals for Parameters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9B7D16-680A-48A7-B2E0-A09AAA720462}"/>
              </a:ext>
            </a:extLst>
          </p:cNvPr>
          <p:cNvSpPr/>
          <p:nvPr/>
        </p:nvSpPr>
        <p:spPr>
          <a:xfrm>
            <a:off x="747252" y="1071063"/>
            <a:ext cx="8740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clparmpl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1469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35B1BC-9ADF-4A51-9CDA-221A8F0FA769}"/>
              </a:ext>
            </a:extLst>
          </p:cNvPr>
          <p:cNvSpPr/>
          <p:nvPr/>
        </p:nvSpPr>
        <p:spPr>
          <a:xfrm>
            <a:off x="826166" y="1092465"/>
            <a:ext cx="10953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clparmwald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clparmpl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=both;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9770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EEA9E933-0211-4B86-8A92-038756081583}"/>
              </a:ext>
            </a:extLst>
          </p:cNvPr>
          <p:cNvSpPr txBox="1">
            <a:spLocks/>
          </p:cNvSpPr>
          <p:nvPr/>
        </p:nvSpPr>
        <p:spPr>
          <a:xfrm>
            <a:off x="2491635" y="2806810"/>
            <a:ext cx="6798547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Based on the Wald Statistic</a:t>
            </a:r>
          </a:p>
        </p:txBody>
      </p:sp>
    </p:spTree>
    <p:extLst>
      <p:ext uri="{BB962C8B-B14F-4D97-AF65-F5344CB8AC3E}">
        <p14:creationId xmlns:p14="http://schemas.microsoft.com/office/powerpoint/2010/main" val="9403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B0B6B44-8C8D-4AA2-B0AC-A624A6ADC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29220"/>
              </p:ext>
            </p:extLst>
          </p:nvPr>
        </p:nvGraphicFramePr>
        <p:xfrm>
          <a:off x="3247188" y="2262452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168200" imgH="304560" progId="Equation.DSMT4">
                  <p:embed/>
                </p:oleObj>
              </mc:Choice>
              <mc:Fallback>
                <p:oleObj name="Equation" r:id="rId3" imgW="1168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7188" y="2262452"/>
                        <a:ext cx="3505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37C6D7B-4E0C-409E-9743-DF22A1F4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807" y="0"/>
            <a:ext cx="6798547" cy="1325563"/>
          </a:xfrm>
        </p:spPr>
        <p:txBody>
          <a:bodyPr/>
          <a:lstStyle/>
          <a:p>
            <a:r>
              <a:rPr lang="en-US" dirty="0"/>
              <a:t>Based on the Wald Statistic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C0115AB-A549-4CDD-9FBF-C6CEE6BCC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478759"/>
              </p:ext>
            </p:extLst>
          </p:nvPr>
        </p:nvGraphicFramePr>
        <p:xfrm>
          <a:off x="2489603" y="3837495"/>
          <a:ext cx="57643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3200400" imgH="507960" progId="Equation.DSMT4">
                  <p:embed/>
                </p:oleObj>
              </mc:Choice>
              <mc:Fallback>
                <p:oleObj name="Equation" r:id="rId5" imgW="32004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9603" y="3837495"/>
                        <a:ext cx="57643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75888E-B34E-4C46-B18A-A53E0C53B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153479"/>
              </p:ext>
            </p:extLst>
          </p:nvPr>
        </p:nvGraphicFramePr>
        <p:xfrm>
          <a:off x="3141713" y="5181427"/>
          <a:ext cx="2891484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1143000" imgH="469800" progId="Equation.DSMT4">
                  <p:embed/>
                </p:oleObj>
              </mc:Choice>
              <mc:Fallback>
                <p:oleObj name="Equation" r:id="rId7" imgW="1143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1713" y="5181427"/>
                        <a:ext cx="2891484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5ED059-F39E-4C31-82C8-403159A5BF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731613"/>
              </p:ext>
            </p:extLst>
          </p:nvPr>
        </p:nvGraphicFramePr>
        <p:xfrm>
          <a:off x="3247188" y="1147974"/>
          <a:ext cx="448056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2489040" imgH="507960" progId="Equation.DSMT4">
                  <p:embed/>
                </p:oleObj>
              </mc:Choice>
              <mc:Fallback>
                <p:oleObj name="Equation" r:id="rId9" imgW="24890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47188" y="1147974"/>
                        <a:ext cx="448056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95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9E81C8-B2C2-4BF3-B9AB-82DC4AF47FC9}"/>
              </a:ext>
            </a:extLst>
          </p:cNvPr>
          <p:cNvSpPr/>
          <p:nvPr/>
        </p:nvSpPr>
        <p:spPr>
          <a:xfrm>
            <a:off x="435428" y="927360"/>
            <a:ext cx="117565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3357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8A3B2B-F634-4F22-BC80-DF0F608613B5}"/>
              </a:ext>
            </a:extLst>
          </p:cNvPr>
          <p:cNvSpPr/>
          <p:nvPr/>
        </p:nvSpPr>
        <p:spPr>
          <a:xfrm>
            <a:off x="693335" y="1782396"/>
            <a:ext cx="1066130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alpha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5910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1A78-EA27-4DD8-8506-79639868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634" y="2575588"/>
            <a:ext cx="7017688" cy="1325563"/>
          </a:xfrm>
        </p:spPr>
        <p:txBody>
          <a:bodyPr/>
          <a:lstStyle/>
          <a:p>
            <a:r>
              <a:rPr lang="en-US" dirty="0"/>
              <a:t>Based on Profile Likelihood</a:t>
            </a:r>
          </a:p>
        </p:txBody>
      </p:sp>
    </p:spTree>
    <p:extLst>
      <p:ext uri="{BB962C8B-B14F-4D97-AF65-F5344CB8AC3E}">
        <p14:creationId xmlns:p14="http://schemas.microsoft.com/office/powerpoint/2010/main" val="87389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AEF-62B6-4FB5-B6A8-D210D00A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29" y="110683"/>
            <a:ext cx="11457830" cy="1325563"/>
          </a:xfrm>
        </p:spPr>
        <p:txBody>
          <a:bodyPr/>
          <a:lstStyle/>
          <a:p>
            <a:r>
              <a:rPr lang="en-US" dirty="0"/>
              <a:t>Wald Confidence Intervals are always </a:t>
            </a:r>
            <a:r>
              <a:rPr lang="en-US" u="sng" dirty="0"/>
              <a:t>symmetric</a:t>
            </a:r>
            <a:r>
              <a:rPr lang="en-US" dirty="0"/>
              <a:t>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390B15E-A524-4F90-B967-C341C63B72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219734"/>
              </p:ext>
            </p:extLst>
          </p:nvPr>
        </p:nvGraphicFramePr>
        <p:xfrm>
          <a:off x="4954610" y="2271250"/>
          <a:ext cx="2891484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143000" imgH="469800" progId="Equation.DSMT4">
                  <p:embed/>
                </p:oleObj>
              </mc:Choice>
              <mc:Fallback>
                <p:oleObj name="Equation" r:id="rId3" imgW="114300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B75888E-B34E-4C46-B18A-A53E0C53B6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4610" y="2271250"/>
                        <a:ext cx="2891484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80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885C-6C32-412C-9F4F-D46D92E8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Conceptualizing Confidence Intervals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6277009-C387-4C09-BBE3-995BE46550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90155"/>
              </p:ext>
            </p:extLst>
          </p:nvPr>
        </p:nvGraphicFramePr>
        <p:xfrm>
          <a:off x="838200" y="1690688"/>
          <a:ext cx="85820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2781000" imgH="406080" progId="Equation.DSMT4">
                  <p:embed/>
                </p:oleObj>
              </mc:Choice>
              <mc:Fallback>
                <p:oleObj name="Equation" r:id="rId3" imgW="27810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90688"/>
                        <a:ext cx="8582025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A87997-36D4-4E4A-B8B2-4B80B1F46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593704"/>
              </p:ext>
            </p:extLst>
          </p:nvPr>
        </p:nvGraphicFramePr>
        <p:xfrm>
          <a:off x="812795" y="3913188"/>
          <a:ext cx="10857296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3581280" imgH="482400" progId="Equation.DSMT4">
                  <p:embed/>
                </p:oleObj>
              </mc:Choice>
              <mc:Fallback>
                <p:oleObj name="Equation" r:id="rId5" imgW="3581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2795" y="3913188"/>
                        <a:ext cx="10857296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69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D4AED-8E8C-4F9E-B5C0-B16EBBA8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Likelihood based confidence intervals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43F49BA-E92D-4AB2-BBFF-8AD665A1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10014"/>
              </p:ext>
            </p:extLst>
          </p:nvPr>
        </p:nvGraphicFramePr>
        <p:xfrm>
          <a:off x="3553337" y="2057400"/>
          <a:ext cx="415089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460160" imgH="482400" progId="Equation.DSMT4">
                  <p:embed/>
                </p:oleObj>
              </mc:Choice>
              <mc:Fallback>
                <p:oleObj name="Equation" r:id="rId3" imgW="1460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3337" y="2057400"/>
                        <a:ext cx="415089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6992EB-55B3-4CED-AFD9-795E2707F5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339014"/>
              </p:ext>
            </p:extLst>
          </p:nvPr>
        </p:nvGraphicFramePr>
        <p:xfrm>
          <a:off x="1991238" y="4379504"/>
          <a:ext cx="848106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3365280" imgH="253800" progId="Equation.DSMT4">
                  <p:embed/>
                </p:oleObj>
              </mc:Choice>
              <mc:Fallback>
                <p:oleObj name="Equation" r:id="rId5" imgW="3365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1238" y="4379504"/>
                        <a:ext cx="848106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82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155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Console</vt:lpstr>
      <vt:lpstr>Office Theme</vt:lpstr>
      <vt:lpstr>Equation</vt:lpstr>
      <vt:lpstr>Confidence Intervals for Parameters</vt:lpstr>
      <vt:lpstr>PowerPoint Presentation</vt:lpstr>
      <vt:lpstr>Based on the Wald Statistic</vt:lpstr>
      <vt:lpstr>PowerPoint Presentation</vt:lpstr>
      <vt:lpstr>PowerPoint Presentation</vt:lpstr>
      <vt:lpstr>Based on Profile Likelihood</vt:lpstr>
      <vt:lpstr>Wald Confidence Intervals are always symmetric.</vt:lpstr>
      <vt:lpstr>Conceptualizing Confidence Intervals</vt:lpstr>
      <vt:lpstr>Profile Likelihood based confidence intervals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14</cp:revision>
  <dcterms:created xsi:type="dcterms:W3CDTF">2018-03-02T15:45:04Z</dcterms:created>
  <dcterms:modified xsi:type="dcterms:W3CDTF">2018-05-05T18:39:14Z</dcterms:modified>
</cp:coreProperties>
</file>