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1" r:id="rId7"/>
    <p:sldId id="260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C08CA-1B03-4651-8077-E71179CB68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2ED9D-CEE7-40DE-BCBA-34FFB3AE0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77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E516C-1FF7-4BFD-8F06-4CB8E6BBD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456A9C-9415-4FAF-99A3-E252B98F3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53939-75B4-41B6-9A72-4727970B0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02B90-9B86-4440-A019-C0938D86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112BF-DD68-4E7E-BF6A-48F32DC4F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3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DAE366-AF2D-4D2C-8DCB-A262B4600A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5950CB-9471-4ADB-A600-2E79252C99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CE5D9-1B4F-48C9-A256-7D2E8E8A6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75D48-65A4-4322-A5F3-65C166295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D087B-295C-4708-AB61-6C219CB82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151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4548-40AF-4C61-B925-78C0F7B4F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9A037-D116-46C3-A599-B19A28519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34CB2-F403-4419-B308-5E3720992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70C4E-1D0C-4AFD-AB69-6A08E435E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3EB27-BBF5-43D2-BE96-543342F76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03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94878-7A5F-4BEF-B3DC-C3B7AFE20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6D6294-6661-471A-866B-DA5B0CE73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4BAEC-D12A-49B3-842B-859A4CB0F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6C190-3E17-4965-9153-57648101D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AAA04-6100-4FC0-A7BA-136486C24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80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74130-6A03-4CBE-8118-D3974846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36902-BA1D-4F46-B508-195A191957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096B63-1A3A-428F-86A7-BFC66FD597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3F9805-FBE7-4488-A47D-34C5A2572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26363D-3297-49DF-B32E-0306CE1F7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AD578B-0312-4E8E-8316-1587C287D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50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E41CA-A7EA-4412-9938-2AE7CCD78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7B2CD-2796-4BC8-A4C1-4FAE74E45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BC4B6-23B0-4E0F-9293-A5B469F04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B995BB-B852-4547-ACFC-F0D13D2FF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548606-CCC5-4269-BC20-F9A72E1C65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708153-CB15-409C-9FD9-B386DD635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18AF49-3592-402F-AD5D-CC17DD55C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37E648-9733-45AC-A0F8-8C33E76FC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7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F314F-F5F2-409E-8EB7-85959B1A0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0BA683-8A9B-4910-BDD6-24191A986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6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950317-80AA-43BA-83FE-F016F59B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50EE62-5785-4089-8229-447485311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0C7F7-95D1-4C5B-AFEB-CC30455BA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13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5302E-BFB6-4EAE-A82E-C0CF7A675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2D85E-1354-4322-8A22-14666CCA8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45AFB2-60AF-406C-A9D1-8A4E4ACC0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7F73B6-377D-4BA4-84CA-73A7D41EA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215E33-F2F9-4953-8788-1215769BC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32749F-0CE5-4E12-BA7B-C02EBBA6E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7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2D8FC-573F-4258-AA63-1EB11A255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00C5E7-5C60-44B6-990C-E31D6B22D0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6E3C72-BC5B-4CC3-A5A5-7C862EEB36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FEDBF7-EF3B-4D60-891D-E536F40F6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98C32-2EE6-465F-95FB-58B7BCE403D5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471E82-AE5C-4F20-8674-19DF290BF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076138-8AFB-405C-9777-053F70D46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46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80F67F-F879-4057-B9B5-9C4AE67C5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2E28C5-8D71-48E7-83CE-1FA8CFC77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7ABB4-0571-4C73-A12A-CCFFC8633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98C32-2EE6-465F-95FB-58B7BCE403D5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0F3BA-6883-4B89-8CBD-1349711C44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24904-C5A5-4DBB-A3FC-1C8DCEEDD3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0D70E-4559-4B83-B660-44E165939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72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A0CF6F-60DC-4AFB-B220-DB5608761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917" y="2589132"/>
            <a:ext cx="9533613" cy="1325563"/>
          </a:xfrm>
        </p:spPr>
        <p:txBody>
          <a:bodyPr>
            <a:normAutofit/>
          </a:bodyPr>
          <a:lstStyle/>
          <a:p>
            <a:r>
              <a:rPr lang="en-US" dirty="0"/>
              <a:t>Confidence Intervals for Parameters</a:t>
            </a:r>
          </a:p>
        </p:txBody>
      </p:sp>
    </p:spTree>
    <p:extLst>
      <p:ext uri="{BB962C8B-B14F-4D97-AF65-F5344CB8AC3E}">
        <p14:creationId xmlns:p14="http://schemas.microsoft.com/office/powerpoint/2010/main" val="2596890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9B7D16-680A-48A7-B2E0-A09AAA720462}"/>
              </a:ext>
            </a:extLst>
          </p:cNvPr>
          <p:cNvSpPr/>
          <p:nvPr/>
        </p:nvSpPr>
        <p:spPr>
          <a:xfrm>
            <a:off x="747252" y="1071063"/>
            <a:ext cx="874087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clparmpl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"1"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)=age/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clparm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714694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735B1BC-9ADF-4A51-9CDA-221A8F0FA769}"/>
              </a:ext>
            </a:extLst>
          </p:cNvPr>
          <p:cNvSpPr/>
          <p:nvPr/>
        </p:nvSpPr>
        <p:spPr>
          <a:xfrm>
            <a:off x="826166" y="1092465"/>
            <a:ext cx="1095313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clparmwald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clparmpl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"1"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)=age/</a:t>
            </a:r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clparm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=both;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797700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EEA9E933-0211-4B86-8A92-038756081583}"/>
              </a:ext>
            </a:extLst>
          </p:cNvPr>
          <p:cNvSpPr txBox="1">
            <a:spLocks/>
          </p:cNvSpPr>
          <p:nvPr/>
        </p:nvSpPr>
        <p:spPr>
          <a:xfrm>
            <a:off x="2491635" y="2806810"/>
            <a:ext cx="6798547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Based on the Wald Statistic</a:t>
            </a:r>
          </a:p>
        </p:txBody>
      </p:sp>
    </p:spTree>
    <p:extLst>
      <p:ext uri="{BB962C8B-B14F-4D97-AF65-F5344CB8AC3E}">
        <p14:creationId xmlns:p14="http://schemas.microsoft.com/office/powerpoint/2010/main" val="940332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1B0B6B44-8C8D-4AA2-B0AC-A624A6ADC0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6529220"/>
              </p:ext>
            </p:extLst>
          </p:nvPr>
        </p:nvGraphicFramePr>
        <p:xfrm>
          <a:off x="3247188" y="2262452"/>
          <a:ext cx="3505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Equation" r:id="rId3" imgW="1168200" imgH="304560" progId="Equation.DSMT4">
                  <p:embed/>
                </p:oleObj>
              </mc:Choice>
              <mc:Fallback>
                <p:oleObj name="Equation" r:id="rId3" imgW="116820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47188" y="2262452"/>
                        <a:ext cx="35052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E37C6D7B-4E0C-409E-9743-DF22A1F4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6807" y="0"/>
            <a:ext cx="6798547" cy="1325563"/>
          </a:xfrm>
        </p:spPr>
        <p:txBody>
          <a:bodyPr/>
          <a:lstStyle/>
          <a:p>
            <a:r>
              <a:rPr lang="en-US" dirty="0"/>
              <a:t>Based on the Wald Statistic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C0115AB-A549-4CDD-9FBF-C6CEE6BCCE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9478759"/>
              </p:ext>
            </p:extLst>
          </p:nvPr>
        </p:nvGraphicFramePr>
        <p:xfrm>
          <a:off x="2489603" y="3837495"/>
          <a:ext cx="57643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Equation" r:id="rId5" imgW="3200400" imgH="507960" progId="Equation.DSMT4">
                  <p:embed/>
                </p:oleObj>
              </mc:Choice>
              <mc:Fallback>
                <p:oleObj name="Equation" r:id="rId5" imgW="320040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89603" y="3837495"/>
                        <a:ext cx="576435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B75888E-B34E-4C46-B18A-A53E0C53B6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6153479"/>
              </p:ext>
            </p:extLst>
          </p:nvPr>
        </p:nvGraphicFramePr>
        <p:xfrm>
          <a:off x="3141713" y="5181427"/>
          <a:ext cx="2891484" cy="1188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Equation" r:id="rId7" imgW="1143000" imgH="469800" progId="Equation.DSMT4">
                  <p:embed/>
                </p:oleObj>
              </mc:Choice>
              <mc:Fallback>
                <p:oleObj name="Equation" r:id="rId7" imgW="114300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41713" y="5181427"/>
                        <a:ext cx="2891484" cy="1188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B5ED059-F39E-4C31-82C8-403159A5BF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1731613"/>
              </p:ext>
            </p:extLst>
          </p:nvPr>
        </p:nvGraphicFramePr>
        <p:xfrm>
          <a:off x="3247188" y="1147974"/>
          <a:ext cx="448056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Equation" r:id="rId9" imgW="2489040" imgH="507960" progId="Equation.DSMT4">
                  <p:embed/>
                </p:oleObj>
              </mc:Choice>
              <mc:Fallback>
                <p:oleObj name="Equation" r:id="rId9" imgW="248904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47188" y="1147974"/>
                        <a:ext cx="448056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3954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19E81C8-B2C2-4BF3-B9AB-82DC4AF47FC9}"/>
              </a:ext>
            </a:extLst>
          </p:cNvPr>
          <p:cNvSpPr/>
          <p:nvPr/>
        </p:nvSpPr>
        <p:spPr>
          <a:xfrm>
            <a:off x="435428" y="927360"/>
            <a:ext cx="1175657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clparmwald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>
                <a:solidFill>
                  <a:srgbClr val="800080"/>
                </a:solidFill>
                <a:latin typeface="Lucida Console" panose="020B0609040504020204" pitchFamily="49" charset="0"/>
              </a:rPr>
              <a:t>"1"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)=age/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clparm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wald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133576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C8A3B2B-F634-4F22-BC80-DF0F608613B5}"/>
              </a:ext>
            </a:extLst>
          </p:cNvPr>
          <p:cNvSpPr/>
          <p:nvPr/>
        </p:nvSpPr>
        <p:spPr>
          <a:xfrm>
            <a:off x="693335" y="1782396"/>
            <a:ext cx="10661301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clparmwald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=chd2018_a;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>
                <a:solidFill>
                  <a:srgbClr val="800080"/>
                </a:solidFill>
                <a:latin typeface="Lucida Console" panose="020B0609040504020204" pitchFamily="49" charset="0"/>
              </a:rPr>
              <a:t>"1"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)=age/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clparm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wald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alpha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.1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559104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F1A78-EA27-4DD8-8506-796398688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3634" y="2575588"/>
            <a:ext cx="7017688" cy="1325563"/>
          </a:xfrm>
        </p:spPr>
        <p:txBody>
          <a:bodyPr/>
          <a:lstStyle/>
          <a:p>
            <a:r>
              <a:rPr lang="en-US" dirty="0"/>
              <a:t>Based on Profile Likelihood</a:t>
            </a:r>
          </a:p>
        </p:txBody>
      </p:sp>
    </p:spTree>
    <p:extLst>
      <p:ext uri="{BB962C8B-B14F-4D97-AF65-F5344CB8AC3E}">
        <p14:creationId xmlns:p14="http://schemas.microsoft.com/office/powerpoint/2010/main" val="873897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A0AEF-62B6-4FB5-B6A8-D210D00AC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029" y="110683"/>
            <a:ext cx="11457830" cy="1325563"/>
          </a:xfrm>
        </p:spPr>
        <p:txBody>
          <a:bodyPr/>
          <a:lstStyle/>
          <a:p>
            <a:r>
              <a:rPr lang="en-US" dirty="0"/>
              <a:t>Wald Confidence Intervals are always </a:t>
            </a:r>
            <a:r>
              <a:rPr lang="en-US" u="sng" dirty="0"/>
              <a:t>symmetric</a:t>
            </a:r>
            <a:r>
              <a:rPr lang="en-US" dirty="0"/>
              <a:t>.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390B15E-A524-4F90-B967-C341C63B72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9219734"/>
              </p:ext>
            </p:extLst>
          </p:nvPr>
        </p:nvGraphicFramePr>
        <p:xfrm>
          <a:off x="4954610" y="2271250"/>
          <a:ext cx="2891484" cy="1188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3" imgW="1143000" imgH="469800" progId="Equation.DSMT4">
                  <p:embed/>
                </p:oleObj>
              </mc:Choice>
              <mc:Fallback>
                <p:oleObj name="Equation" r:id="rId3" imgW="1143000" imgH="4698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5B75888E-B34E-4C46-B18A-A53E0C53B66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54610" y="2271250"/>
                        <a:ext cx="2891484" cy="1188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0800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1885C-6C32-412C-9F4F-D46D92E84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Conceptualizing Confidence Intervals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66277009-C387-4C09-BBE3-995BE46550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0090155"/>
              </p:ext>
            </p:extLst>
          </p:nvPr>
        </p:nvGraphicFramePr>
        <p:xfrm>
          <a:off x="838200" y="1690688"/>
          <a:ext cx="8582025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3" imgW="2781000" imgH="406080" progId="Equation.DSMT4">
                  <p:embed/>
                </p:oleObj>
              </mc:Choice>
              <mc:Fallback>
                <p:oleObj name="Equation" r:id="rId3" imgW="278100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690688"/>
                        <a:ext cx="8582025" cy="1254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6A87997-36D4-4E4A-B8B2-4B80B1F46E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4593704"/>
              </p:ext>
            </p:extLst>
          </p:nvPr>
        </p:nvGraphicFramePr>
        <p:xfrm>
          <a:off x="812795" y="3913188"/>
          <a:ext cx="10857296" cy="1463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5" imgW="3581280" imgH="482400" progId="Equation.DSMT4">
                  <p:embed/>
                </p:oleObj>
              </mc:Choice>
              <mc:Fallback>
                <p:oleObj name="Equation" r:id="rId5" imgW="35812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12795" y="3913188"/>
                        <a:ext cx="10857296" cy="1463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8696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D4AED-8E8C-4F9E-B5C0-B16EBBA88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Profile Likelihood based confidence intervals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543F49BA-E92D-4AB2-BBFF-8AD665A187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4810014"/>
              </p:ext>
            </p:extLst>
          </p:nvPr>
        </p:nvGraphicFramePr>
        <p:xfrm>
          <a:off x="3553337" y="2057400"/>
          <a:ext cx="4150892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3" imgW="1460160" imgH="482400" progId="Equation.DSMT4">
                  <p:embed/>
                </p:oleObj>
              </mc:Choice>
              <mc:Fallback>
                <p:oleObj name="Equation" r:id="rId3" imgW="14601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53337" y="2057400"/>
                        <a:ext cx="4150892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C6992EB-55B3-4CED-AFD9-795E2707F5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9339014"/>
              </p:ext>
            </p:extLst>
          </p:nvPr>
        </p:nvGraphicFramePr>
        <p:xfrm>
          <a:off x="1991238" y="4379504"/>
          <a:ext cx="8481060" cy="64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5" imgW="3365280" imgH="253800" progId="Equation.DSMT4">
                  <p:embed/>
                </p:oleObj>
              </mc:Choice>
              <mc:Fallback>
                <p:oleObj name="Equation" r:id="rId5" imgW="33652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91238" y="4379504"/>
                        <a:ext cx="8481060" cy="64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5824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155</Words>
  <Application>Microsoft Office PowerPoint</Application>
  <PresentationFormat>Widescreen</PresentationFormat>
  <Paragraphs>23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Lucida Console</vt:lpstr>
      <vt:lpstr>Office Theme</vt:lpstr>
      <vt:lpstr>Equation</vt:lpstr>
      <vt:lpstr>Confidence Intervals for Parameters</vt:lpstr>
      <vt:lpstr>PowerPoint Presentation</vt:lpstr>
      <vt:lpstr>Based on the Wald Statistic</vt:lpstr>
      <vt:lpstr>PowerPoint Presentation</vt:lpstr>
      <vt:lpstr>PowerPoint Presentation</vt:lpstr>
      <vt:lpstr>Based on Profile Likelihood</vt:lpstr>
      <vt:lpstr>Wald Confidence Intervals are always symmetric.</vt:lpstr>
      <vt:lpstr>Conceptualizing Confidence Intervals</vt:lpstr>
      <vt:lpstr>Profile Likelihood based confidence intervals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McGee</dc:creator>
  <cp:lastModifiedBy>Dan McGee</cp:lastModifiedBy>
  <cp:revision>14</cp:revision>
  <dcterms:created xsi:type="dcterms:W3CDTF">2018-03-02T15:45:04Z</dcterms:created>
  <dcterms:modified xsi:type="dcterms:W3CDTF">2018-05-05T18:39:14Z</dcterms:modified>
</cp:coreProperties>
</file>