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56" r:id="rId3"/>
    <p:sldId id="259" r:id="rId4"/>
    <p:sldId id="273" r:id="rId5"/>
    <p:sldId id="274" r:id="rId6"/>
    <p:sldId id="279" r:id="rId7"/>
    <p:sldId id="267" r:id="rId8"/>
    <p:sldId id="268" r:id="rId9"/>
    <p:sldId id="260" r:id="rId10"/>
    <p:sldId id="269" r:id="rId11"/>
    <p:sldId id="257" r:id="rId12"/>
    <p:sldId id="258" r:id="rId13"/>
    <p:sldId id="263" r:id="rId14"/>
    <p:sldId id="264" r:id="rId15"/>
    <p:sldId id="261" r:id="rId16"/>
    <p:sldId id="262" r:id="rId17"/>
    <p:sldId id="265" r:id="rId18"/>
    <p:sldId id="266" r:id="rId19"/>
    <p:sldId id="281" r:id="rId20"/>
    <p:sldId id="270" r:id="rId21"/>
    <p:sldId id="271" r:id="rId22"/>
    <p:sldId id="272" r:id="rId23"/>
    <p:sldId id="277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6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16.wmf"/><Relationship Id="rId1" Type="http://schemas.openxmlformats.org/officeDocument/2006/relationships/image" Target="../media/image23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65811-AD55-4A15-8CC7-E839199F97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63C2EF-10D9-4BAF-BCF5-8E9B2A4AA3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346FA-3766-413A-966D-A6DAD98B2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F1BC0-0CCF-486E-A5D7-A93732BC46C2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F1DAD-4AC8-4A4D-BFE2-7E65A49DF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0B2FAA-62F0-4238-903F-AF54B5706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7CD08-580B-4EA1-98E8-D6404F6C3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842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7447E-0E7F-436B-86D2-16938639A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959186-EAA4-4FF5-B803-47D705A5AB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B24E63-BF54-4B6D-B8D5-34161D2AF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F1BC0-0CCF-486E-A5D7-A93732BC46C2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CBDC1D-47C2-4749-BE60-ECA913AE4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DFED3-1B0E-445F-A0A0-A79AA4B84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7CD08-580B-4EA1-98E8-D6404F6C3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095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497D1D-D2C6-4D8A-BE8D-5CE457D3D3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C08993-0095-4063-AF00-1D20EF6478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774EAF-12F9-427F-9B97-F6D7690FA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F1BC0-0CCF-486E-A5D7-A93732BC46C2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BB25CD-E8BD-47AD-855D-BC390E707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33BFCD-34CD-4D8F-8081-14C39826D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7CD08-580B-4EA1-98E8-D6404F6C3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861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5F230-37F6-4414-8F3F-6B0D54214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6FB7D-2EDB-4B63-A504-46F3A23BB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BAE948-13D4-4DDD-B393-0CB716553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F1BC0-0CCF-486E-A5D7-A93732BC46C2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E0A6A6-8192-4ED6-9002-B27513E33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242FF5-C385-4F2F-A5EF-06B1D5941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7CD08-580B-4EA1-98E8-D6404F6C3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403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4E15D-830B-4199-AAD5-EA373129A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395188-D27D-4C00-8BC5-8DAC902886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0172A9-8AFC-45E0-BFCF-7DC179FE1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F1BC0-0CCF-486E-A5D7-A93732BC46C2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2A0752-B7D9-4D01-960D-7EA78C06F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7ACB64-EC27-4E36-9165-7D32FB6E2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7CD08-580B-4EA1-98E8-D6404F6C3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452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CE8DF-1CF7-4F56-A4BE-0032EB1AD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6D3CB-BE3E-4B05-A0C7-67A24BA6D0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321193-302D-475C-9563-C6E2AB82E3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43ED1F-9197-4BC5-B623-358D48D2A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F1BC0-0CCF-486E-A5D7-A93732BC46C2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107CF5-BE77-4004-BC5B-5B1C5C2EF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71C5FB-CB0D-46C8-8915-0541DDF26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7CD08-580B-4EA1-98E8-D6404F6C3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800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C28DF-5FAE-4890-9D38-F9C3B9BB7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DBD6A4-0B26-44EF-8D04-DC1E280D67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BEA062-2F2E-447D-ABEF-C6D5A9CDAA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FC80B1-D941-40E9-B5BE-6A0A814CB3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C9C43B-17F4-4B21-9842-9BF87C76DF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700A26-8956-420B-A81D-7CE044622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F1BC0-0CCF-486E-A5D7-A93732BC46C2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6331A2-4641-4F5D-AD67-F05A76CD3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28225E-5481-4478-9F7E-07D4A9562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7CD08-580B-4EA1-98E8-D6404F6C3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951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4E01D-E7F5-4B66-BEF0-2BD930727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6CF304-8591-4AC0-8AB4-ADCDC7926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F1BC0-0CCF-486E-A5D7-A93732BC46C2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2DE68F-2BD9-489B-8185-F6D0D60D3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2DB829-4CF3-496E-B63A-D972F8D50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7CD08-580B-4EA1-98E8-D6404F6C3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635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067BE5-A909-417A-AAA0-22D6F1A8A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F1BC0-0CCF-486E-A5D7-A93732BC46C2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E2F751-2824-4F22-9BB1-783C2FB08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A2041-AA69-4D14-9D12-963A5AE8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7CD08-580B-4EA1-98E8-D6404F6C3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188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DCB66-C7B1-4A3C-A0B8-D91578029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D88023-D896-4137-9C89-04E56AFBD5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698AB7-2AA2-4CAE-9E87-ADB7ADE2D5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2B8E4B-3AB8-4DEC-A530-8A60B9DD2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F1BC0-0CCF-486E-A5D7-A93732BC46C2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634B7E-86BB-41A1-8676-EBF0B66F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E195FD-D020-4546-A679-6FFAB1A5C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7CD08-580B-4EA1-98E8-D6404F6C3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402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5EB7B-D5D0-405E-996C-DF4F1A9E3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B4DB6E-DDC0-448F-8F8A-FB4558F6F3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12DF5B-6748-4C0A-BF62-4CBF1C75FC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F8160F-2F88-454C-9032-ED498FB35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F1BC0-0CCF-486E-A5D7-A93732BC46C2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4B37EF-7410-446B-841A-3EFBAEF44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DE52CB-7514-4468-A552-6CEC936DF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7CD08-580B-4EA1-98E8-D6404F6C3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049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800119-C320-416F-87F4-EF3101369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DD8D30-278B-48A6-93CC-BECA7E568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90A4EE-E43B-4EC9-B766-B738BD5ECC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F1BC0-0CCF-486E-A5D7-A93732BC46C2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37257-9FD7-4663-8235-76D9B42604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E2F41C-B0C9-46C0-8EB8-74047BF03C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7CD08-580B-4EA1-98E8-D6404F6C3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849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3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0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1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26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5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4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image" Target="../media/image10.png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F1D4B-AB07-4321-869A-50D5225F0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7589" y="2338304"/>
            <a:ext cx="9340516" cy="1325563"/>
          </a:xfrm>
        </p:spPr>
        <p:txBody>
          <a:bodyPr/>
          <a:lstStyle/>
          <a:p>
            <a:r>
              <a:rPr lang="en-US" dirty="0"/>
              <a:t>Logistic coefficients, an interpretation.</a:t>
            </a:r>
          </a:p>
        </p:txBody>
      </p:sp>
    </p:spTree>
    <p:extLst>
      <p:ext uri="{BB962C8B-B14F-4D97-AF65-F5344CB8AC3E}">
        <p14:creationId xmlns:p14="http://schemas.microsoft.com/office/powerpoint/2010/main" val="522387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C3B23BE9-750B-4946-A18E-6715FFCF8E4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01843" y="2514767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Odds Ratio, continuous independent variable</a:t>
            </a:r>
          </a:p>
        </p:txBody>
      </p:sp>
    </p:spTree>
    <p:extLst>
      <p:ext uri="{BB962C8B-B14F-4D97-AF65-F5344CB8AC3E}">
        <p14:creationId xmlns:p14="http://schemas.microsoft.com/office/powerpoint/2010/main" val="16933411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DAA3EFF6-3E9F-442D-AC2C-F4BD33C594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0366570"/>
              </p:ext>
            </p:extLst>
          </p:nvPr>
        </p:nvGraphicFramePr>
        <p:xfrm>
          <a:off x="3014653" y="270362"/>
          <a:ext cx="6801399" cy="1005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" name="Equation" r:id="rId3" imgW="3606480" imgH="533160" progId="Equation.DSMT4">
                  <p:embed/>
                </p:oleObj>
              </mc:Choice>
              <mc:Fallback>
                <p:oleObj name="Equation" r:id="rId3" imgW="360648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14653" y="270362"/>
                        <a:ext cx="6801399" cy="10058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F957CB01-7D9A-4DA2-B98A-B510EBD6D1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8068132"/>
              </p:ext>
            </p:extLst>
          </p:nvPr>
        </p:nvGraphicFramePr>
        <p:xfrm>
          <a:off x="3601393" y="1658278"/>
          <a:ext cx="5627919" cy="1005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" name="Equation" r:id="rId5" imgW="2984400" imgH="533160" progId="Equation.DSMT4">
                  <p:embed/>
                </p:oleObj>
              </mc:Choice>
              <mc:Fallback>
                <p:oleObj name="Equation" r:id="rId5" imgW="298440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601393" y="1658278"/>
                        <a:ext cx="5627919" cy="10058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20D90CD-DB23-47E7-8275-30CA67EC94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9829913"/>
              </p:ext>
            </p:extLst>
          </p:nvPr>
        </p:nvGraphicFramePr>
        <p:xfrm>
          <a:off x="4586553" y="3046194"/>
          <a:ext cx="3657599" cy="1005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" name="Equation" r:id="rId7" imgW="2031840" imgH="558720" progId="Equation.DSMT4">
                  <p:embed/>
                </p:oleObj>
              </mc:Choice>
              <mc:Fallback>
                <p:oleObj name="Equation" r:id="rId7" imgW="203184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86553" y="3046194"/>
                        <a:ext cx="3657599" cy="10058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DD7CC644-9679-4F86-A99A-557F951F01C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4721338"/>
              </p:ext>
            </p:extLst>
          </p:nvPr>
        </p:nvGraphicFramePr>
        <p:xfrm>
          <a:off x="3951044" y="4434110"/>
          <a:ext cx="4928616" cy="1005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" name="Equation" r:id="rId9" imgW="3111480" imgH="634680" progId="Equation.DSMT4">
                  <p:embed/>
                </p:oleObj>
              </mc:Choice>
              <mc:Fallback>
                <p:oleObj name="Equation" r:id="rId9" imgW="311148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951044" y="4434110"/>
                        <a:ext cx="4928616" cy="10058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39650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0036CE6D-969D-440E-95CD-50D383F89B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260760"/>
              </p:ext>
            </p:extLst>
          </p:nvPr>
        </p:nvGraphicFramePr>
        <p:xfrm>
          <a:off x="3187243" y="251778"/>
          <a:ext cx="5760720" cy="64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4" name="Equation" r:id="rId3" imgW="2514600" imgH="279360" progId="Equation.DSMT4">
                  <p:embed/>
                </p:oleObj>
              </mc:Choice>
              <mc:Fallback>
                <p:oleObj name="Equation" r:id="rId3" imgW="251460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87243" y="251778"/>
                        <a:ext cx="5760720" cy="64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9A9D5101-B11C-4235-92B4-4E2FDAA863A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7806305"/>
              </p:ext>
            </p:extLst>
          </p:nvPr>
        </p:nvGraphicFramePr>
        <p:xfrm>
          <a:off x="3390905" y="1454113"/>
          <a:ext cx="5353397" cy="64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5" name="Equation" r:id="rId5" imgW="2336760" imgH="279360" progId="Equation.DSMT4">
                  <p:embed/>
                </p:oleObj>
              </mc:Choice>
              <mc:Fallback>
                <p:oleObj name="Equation" r:id="rId5" imgW="233676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90905" y="1454113"/>
                        <a:ext cx="5353397" cy="64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C6D0E09-7FAA-4B61-A7A5-1896C6455E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991868"/>
              </p:ext>
            </p:extLst>
          </p:nvPr>
        </p:nvGraphicFramePr>
        <p:xfrm>
          <a:off x="2838108" y="2656448"/>
          <a:ext cx="6458991" cy="64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6" name="Equation" r:id="rId7" imgW="2819160" imgH="279360" progId="Equation.DSMT4">
                  <p:embed/>
                </p:oleObj>
              </mc:Choice>
              <mc:Fallback>
                <p:oleObj name="Equation" r:id="rId7" imgW="281916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838108" y="2656448"/>
                        <a:ext cx="6458991" cy="64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A666924-AA76-4711-98DA-A7E136BD7C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1887079"/>
              </p:ext>
            </p:extLst>
          </p:nvPr>
        </p:nvGraphicFramePr>
        <p:xfrm>
          <a:off x="205051" y="3858783"/>
          <a:ext cx="11725105" cy="64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7" name="Equation" r:id="rId9" imgW="5117760" imgH="279360" progId="Equation.DSMT4">
                  <p:embed/>
                </p:oleObj>
              </mc:Choice>
              <mc:Fallback>
                <p:oleObj name="Equation" r:id="rId9" imgW="511776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05051" y="3858783"/>
                        <a:ext cx="11725105" cy="64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8DFE2A9B-5EA8-4592-9ECC-54EFDB6DC95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686634"/>
              </p:ext>
            </p:extLst>
          </p:nvPr>
        </p:nvGraphicFramePr>
        <p:xfrm>
          <a:off x="3507283" y="5061117"/>
          <a:ext cx="5120640" cy="64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8" name="Equation" r:id="rId11" imgW="2438280" imgH="304560" progId="Equation.DSMT4">
                  <p:embed/>
                </p:oleObj>
              </mc:Choice>
              <mc:Fallback>
                <p:oleObj name="Equation" r:id="rId11" imgW="243828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507283" y="5061117"/>
                        <a:ext cx="5120640" cy="64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74677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0BFDB5D5-EAAF-48F6-ADCE-BD84CF2ECC1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1721258"/>
              </p:ext>
            </p:extLst>
          </p:nvPr>
        </p:nvGraphicFramePr>
        <p:xfrm>
          <a:off x="1590993" y="2476500"/>
          <a:ext cx="9204325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Equation" r:id="rId3" imgW="4356000" imgH="901440" progId="Equation.DSMT4">
                  <p:embed/>
                </p:oleObj>
              </mc:Choice>
              <mc:Fallback>
                <p:oleObj name="Equation" r:id="rId3" imgW="4356000" imgH="901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90993" y="2476500"/>
                        <a:ext cx="9204325" cy="190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B3A4D874-C50C-49EA-868A-8B8F82660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0"/>
            <a:ext cx="8722360" cy="1325563"/>
          </a:xfrm>
        </p:spPr>
        <p:txBody>
          <a:bodyPr/>
          <a:lstStyle/>
          <a:p>
            <a:r>
              <a:rPr lang="en-US" dirty="0"/>
              <a:t>Confidence Interval for Odds Ratio</a:t>
            </a:r>
          </a:p>
        </p:txBody>
      </p:sp>
    </p:spTree>
    <p:extLst>
      <p:ext uri="{BB962C8B-B14F-4D97-AF65-F5344CB8AC3E}">
        <p14:creationId xmlns:p14="http://schemas.microsoft.com/office/powerpoint/2010/main" val="28419112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48EFD-F908-4B1B-9CA6-59902E549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0582" y="0"/>
            <a:ext cx="7484918" cy="1325563"/>
          </a:xfrm>
        </p:spPr>
        <p:txBody>
          <a:bodyPr/>
          <a:lstStyle/>
          <a:p>
            <a:r>
              <a:rPr lang="en-US" dirty="0"/>
              <a:t>C.I. based on the Wald Statistic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52875926-35D8-4D02-BBAC-A8B330DF46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3570895"/>
              </p:ext>
            </p:extLst>
          </p:nvPr>
        </p:nvGraphicFramePr>
        <p:xfrm>
          <a:off x="1282700" y="1690688"/>
          <a:ext cx="10215563" cy="127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6" name="Equation" r:id="rId3" imgW="5067000" imgH="634680" progId="Equation.DSMT4">
                  <p:embed/>
                </p:oleObj>
              </mc:Choice>
              <mc:Fallback>
                <p:oleObj name="Equation" r:id="rId3" imgW="5067000" imgH="63468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ADAB2CC9-3355-4510-9B2C-0602CF6FD3B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82700" y="1690688"/>
                        <a:ext cx="10215563" cy="1279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8167B05B-FB96-4DF2-9ECD-646978CC66D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1173093"/>
              </p:ext>
            </p:extLst>
          </p:nvPr>
        </p:nvGraphicFramePr>
        <p:xfrm>
          <a:off x="966788" y="3973513"/>
          <a:ext cx="10012362" cy="1484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7" name="Equation" r:id="rId5" imgW="4965480" imgH="736560" progId="Equation.DSMT4">
                  <p:embed/>
                </p:oleObj>
              </mc:Choice>
              <mc:Fallback>
                <p:oleObj name="Equation" r:id="rId5" imgW="4965480" imgH="73656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52875926-35D8-4D02-BBAC-A8B330DF468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66788" y="3973513"/>
                        <a:ext cx="10012362" cy="1484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91607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CBA0BCD-0A1C-485B-9BFA-82A5836C033A}"/>
              </a:ext>
            </a:extLst>
          </p:cNvPr>
          <p:cNvSpPr/>
          <p:nvPr/>
        </p:nvSpPr>
        <p:spPr>
          <a:xfrm>
            <a:off x="630380" y="1731112"/>
            <a:ext cx="1089865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oddsratios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=age;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D05A34-1E3B-42A8-9952-D156EB74A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3439" y="0"/>
            <a:ext cx="10515600" cy="1325563"/>
          </a:xfrm>
        </p:spPr>
        <p:txBody>
          <a:bodyPr/>
          <a:lstStyle/>
          <a:p>
            <a:r>
              <a:rPr lang="en-US" dirty="0"/>
              <a:t>Obtaining the odds ratios and Wald Confidence Limits.</a:t>
            </a:r>
          </a:p>
        </p:txBody>
      </p:sp>
    </p:spTree>
    <p:extLst>
      <p:ext uri="{BB962C8B-B14F-4D97-AF65-F5344CB8AC3E}">
        <p14:creationId xmlns:p14="http://schemas.microsoft.com/office/powerpoint/2010/main" val="25685739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703259E-01C7-4308-A062-8024A166C567}"/>
              </a:ext>
            </a:extLst>
          </p:cNvPr>
          <p:cNvSpPr/>
          <p:nvPr/>
        </p:nvSpPr>
        <p:spPr>
          <a:xfrm>
            <a:off x="259960" y="1766236"/>
            <a:ext cx="1093161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cloddspl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=age/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clodds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ABE4346-0E3B-4D61-B74B-22ED56919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Obtaining the Profile Likelihoods Confidence Interval for the odds ratio.</a:t>
            </a:r>
          </a:p>
        </p:txBody>
      </p:sp>
    </p:spTree>
    <p:extLst>
      <p:ext uri="{BB962C8B-B14F-4D97-AF65-F5344CB8AC3E}">
        <p14:creationId xmlns:p14="http://schemas.microsoft.com/office/powerpoint/2010/main" val="8083848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213EC-CE2D-4D2E-9B30-880E91ED6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9473" y="20320"/>
            <a:ext cx="2622666" cy="782320"/>
          </a:xfrm>
        </p:spPr>
        <p:txBody>
          <a:bodyPr>
            <a:normAutofit fontScale="90000"/>
          </a:bodyPr>
          <a:lstStyle/>
          <a:p>
            <a:r>
              <a:rPr lang="en-US" dirty="0"/>
              <a:t>Other units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45C3A159-1AD3-479D-9DD3-410368DC20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911271"/>
              </p:ext>
            </p:extLst>
          </p:nvPr>
        </p:nvGraphicFramePr>
        <p:xfrm>
          <a:off x="3482051" y="1148715"/>
          <a:ext cx="5037510" cy="548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1" name="Equation" r:id="rId3" imgW="2565360" imgH="279360" progId="Equation.DSMT4">
                  <p:embed/>
                </p:oleObj>
              </mc:Choice>
              <mc:Fallback>
                <p:oleObj name="Equation" r:id="rId3" imgW="2565360" imgH="27936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0036CE6D-969D-440E-95CD-50D383F89B6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82051" y="1148715"/>
                        <a:ext cx="5037510" cy="5486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5FB437C7-3EB3-490D-B18F-80C55A72156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865221"/>
              </p:ext>
            </p:extLst>
          </p:nvPr>
        </p:nvGraphicFramePr>
        <p:xfrm>
          <a:off x="3706493" y="2180669"/>
          <a:ext cx="4588626" cy="548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2" name="Equation" r:id="rId5" imgW="2336760" imgH="279360" progId="Equation.DSMT4">
                  <p:embed/>
                </p:oleObj>
              </mc:Choice>
              <mc:Fallback>
                <p:oleObj name="Equation" r:id="rId5" imgW="2336760" imgH="27936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9A9D5101-B11C-4235-92B4-4E2FDAA863A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706493" y="2180669"/>
                        <a:ext cx="4588626" cy="5486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E409ABD-A58C-463B-B857-A853126E043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1524511"/>
              </p:ext>
            </p:extLst>
          </p:nvPr>
        </p:nvGraphicFramePr>
        <p:xfrm>
          <a:off x="3182792" y="3212624"/>
          <a:ext cx="5636028" cy="548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3" name="Equation" r:id="rId7" imgW="2869920" imgH="279360" progId="Equation.DSMT4">
                  <p:embed/>
                </p:oleObj>
              </mc:Choice>
              <mc:Fallback>
                <p:oleObj name="Equation" r:id="rId7" imgW="2869920" imgH="2793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0C6D0E09-7FAA-4B61-A7A5-1896C6455E5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182792" y="3212624"/>
                        <a:ext cx="5636028" cy="5486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7EE4FD1-AEF8-4AE2-A66A-3A58D521934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440637"/>
              </p:ext>
            </p:extLst>
          </p:nvPr>
        </p:nvGraphicFramePr>
        <p:xfrm>
          <a:off x="826133" y="4244579"/>
          <a:ext cx="10349346" cy="548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4" name="Equation" r:id="rId9" imgW="5270400" imgH="279360" progId="Equation.DSMT4">
                  <p:embed/>
                </p:oleObj>
              </mc:Choice>
              <mc:Fallback>
                <p:oleObj name="Equation" r:id="rId9" imgW="5270400" imgH="2793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2A666924-AA76-4711-98DA-A7E136BD7C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26133" y="4244579"/>
                        <a:ext cx="10349346" cy="5486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DE66C0BC-5276-4B2A-AEF0-8800925E267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4484351"/>
              </p:ext>
            </p:extLst>
          </p:nvPr>
        </p:nvGraphicFramePr>
        <p:xfrm>
          <a:off x="3760526" y="5276533"/>
          <a:ext cx="4480560" cy="548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5" name="Equation" r:id="rId11" imgW="2489040" imgH="304560" progId="Equation.DSMT4">
                  <p:embed/>
                </p:oleObj>
              </mc:Choice>
              <mc:Fallback>
                <p:oleObj name="Equation" r:id="rId11" imgW="2489040" imgH="30456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8DFE2A9B-5EA8-4592-9ECC-54EFDB6DC95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760526" y="5276533"/>
                        <a:ext cx="4480560" cy="5486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56008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0DCCACD-506E-4105-9699-6D1C514BC80F}"/>
              </a:ext>
            </a:extLst>
          </p:cNvPr>
          <p:cNvSpPr/>
          <p:nvPr/>
        </p:nvSpPr>
        <p:spPr>
          <a:xfrm>
            <a:off x="135082" y="1164134"/>
            <a:ext cx="11928763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cloddspl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=age/</a:t>
            </a:r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clodds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pl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units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age=</a:t>
            </a:r>
            <a:r>
              <a:rPr lang="en-US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5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10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F70D53E-EB2D-4F1B-875E-A5D266BCAC19}"/>
              </a:ext>
            </a:extLst>
          </p:cNvPr>
          <p:cNvSpPr/>
          <p:nvPr/>
        </p:nvSpPr>
        <p:spPr>
          <a:xfrm>
            <a:off x="3688991" y="0"/>
            <a:ext cx="402430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The units option.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4123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2A190-FFA1-4A9D-84C6-88C54415EBEC}"/>
              </a:ext>
            </a:extLst>
          </p:cNvPr>
          <p:cNvSpPr txBox="1">
            <a:spLocks/>
          </p:cNvSpPr>
          <p:nvPr/>
        </p:nvSpPr>
        <p:spPr>
          <a:xfrm>
            <a:off x="1716613" y="2261936"/>
            <a:ext cx="8239897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Odds Ratios, categorical variables.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723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DFA80BE-095F-4C4A-A6AE-A3C1A5B64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631" y="2378409"/>
            <a:ext cx="10515600" cy="1325563"/>
          </a:xfrm>
        </p:spPr>
        <p:txBody>
          <a:bodyPr/>
          <a:lstStyle/>
          <a:p>
            <a:r>
              <a:rPr lang="en-US" dirty="0"/>
              <a:t>Any fool can do arithmetic -- Interpretation is hard.</a:t>
            </a:r>
          </a:p>
        </p:txBody>
      </p:sp>
    </p:spTree>
    <p:extLst>
      <p:ext uri="{BB962C8B-B14F-4D97-AF65-F5344CB8AC3E}">
        <p14:creationId xmlns:p14="http://schemas.microsoft.com/office/powerpoint/2010/main" val="10978489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6D33AFC-511D-4F2B-A7E2-EAB8CFDB4FEE}"/>
              </a:ext>
            </a:extLst>
          </p:cNvPr>
          <p:cNvSpPr/>
          <p:nvPr/>
        </p:nvSpPr>
        <p:spPr>
          <a:xfrm>
            <a:off x="374223" y="403077"/>
            <a:ext cx="11935326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sz="2600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clearall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smokchd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(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keep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smoking);</a:t>
            </a:r>
          </a:p>
          <a:p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set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s5238.chd2018(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rename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=(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c_chd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smoking=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c_smoking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));</a:t>
            </a:r>
          </a:p>
          <a:p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		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c_chd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600" dirty="0">
                <a:solidFill>
                  <a:srgbClr val="800080"/>
                </a:solidFill>
                <a:latin typeface="Lucida Console" panose="020B0609040504020204" pitchFamily="49" charset="0"/>
              </a:rPr>
              <a:t>"Developed </a:t>
            </a:r>
            <a:r>
              <a:rPr lang="en-US" sz="2600" dirty="0" err="1">
                <a:solidFill>
                  <a:srgbClr val="800080"/>
                </a:solidFill>
                <a:latin typeface="Lucida Console" panose="020B0609040504020204" pitchFamily="49" charset="0"/>
              </a:rPr>
              <a:t>Chd</a:t>
            </a:r>
            <a:r>
              <a:rPr lang="en-US" sz="2600" dirty="0">
                <a:solidFill>
                  <a:srgbClr val="800080"/>
                </a:solidFill>
                <a:latin typeface="Lucida Console" panose="020B0609040504020204" pitchFamily="49" charset="0"/>
              </a:rPr>
              <a:t>"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		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(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c_smoking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			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when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(</a:t>
            </a:r>
            <a:r>
              <a:rPr lang="en-US" sz="2600" dirty="0">
                <a:solidFill>
                  <a:srgbClr val="800080"/>
                </a:solidFill>
                <a:latin typeface="Lucida Console" panose="020B0609040504020204" pitchFamily="49" charset="0"/>
              </a:rPr>
              <a:t>"Never Smoker"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)  smoking=</a:t>
            </a:r>
            <a:r>
              <a:rPr lang="en-US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0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			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when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(</a:t>
            </a:r>
            <a:r>
              <a:rPr lang="en-US" sz="2600" dirty="0">
                <a:solidFill>
                  <a:srgbClr val="800080"/>
                </a:solidFill>
                <a:latin typeface="Lucida Console" panose="020B0609040504020204" pitchFamily="49" charset="0"/>
              </a:rPr>
              <a:t>"Past Smoker"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)  smoking=</a:t>
            </a:r>
            <a:r>
              <a:rPr lang="en-US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			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when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(</a:t>
            </a:r>
            <a:r>
              <a:rPr lang="en-US" sz="2600" dirty="0">
                <a:solidFill>
                  <a:srgbClr val="800080"/>
                </a:solidFill>
                <a:latin typeface="Lucida Console" panose="020B0609040504020204" pitchFamily="49" charset="0"/>
              </a:rPr>
              <a:t>"Current </a:t>
            </a:r>
            <a:r>
              <a:rPr lang="en-US" sz="2600" dirty="0" err="1">
                <a:solidFill>
                  <a:srgbClr val="800080"/>
                </a:solidFill>
                <a:latin typeface="Lucida Console" panose="020B0609040504020204" pitchFamily="49" charset="0"/>
              </a:rPr>
              <a:t>Smok</a:t>
            </a:r>
            <a:r>
              <a:rPr lang="en-US" sz="2600" dirty="0">
                <a:solidFill>
                  <a:srgbClr val="800080"/>
                </a:solidFill>
                <a:latin typeface="Lucida Console" panose="020B0609040504020204" pitchFamily="49" charset="0"/>
              </a:rPr>
              <a:t>"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)  smoking=</a:t>
            </a:r>
            <a:r>
              <a:rPr lang="en-US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2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			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otherwise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smoking=</a:t>
            </a:r>
            <a:r>
              <a:rPr lang="en-US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.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		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end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freq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smokchd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tables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smoking*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/ </a:t>
            </a:r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nocol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nopercent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8972853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B7CA0A6-D263-4CE1-AFC1-0FE7142D43E0}"/>
              </a:ext>
            </a:extLst>
          </p:cNvPr>
          <p:cNvSpPr/>
          <p:nvPr/>
        </p:nvSpPr>
        <p:spPr>
          <a:xfrm>
            <a:off x="243016" y="538013"/>
            <a:ext cx="1170596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oddsratios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smokchd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class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smoker(</a:t>
            </a:r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param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=ref);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=smoker;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0751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77CBDEB-3659-4BE3-9E0B-8E8A842FD1D1}"/>
              </a:ext>
            </a:extLst>
          </p:cNvPr>
          <p:cNvSpPr/>
          <p:nvPr/>
        </p:nvSpPr>
        <p:spPr>
          <a:xfrm>
            <a:off x="296563" y="719245"/>
            <a:ext cx="1180482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oddsratios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smokchd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class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smoking(</a:t>
            </a:r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param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=ref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ref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dirty="0">
                <a:solidFill>
                  <a:srgbClr val="800080"/>
                </a:solidFill>
                <a:latin typeface="Lucida Console" panose="020B0609040504020204" pitchFamily="49" charset="0"/>
              </a:rPr>
              <a:t>"0"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=smoking;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0703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E27CEED-FD6A-4C2A-AE5D-D873AA37091C}"/>
              </a:ext>
            </a:extLst>
          </p:cNvPr>
          <p:cNvSpPr/>
          <p:nvPr/>
        </p:nvSpPr>
        <p:spPr>
          <a:xfrm>
            <a:off x="302077" y="0"/>
            <a:ext cx="12034157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sz="2400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clearall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modelanova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globaltests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smokchd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class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smoking(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param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=ref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ref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"0"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=smoking;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modelanova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globaltests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smokchd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class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smoking(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param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=ref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ref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"1"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=smoking;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modelanova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globaltests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smokchd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class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smoking(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param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=ref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ref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"2"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=smoking;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179175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42C5C-B3A9-4052-A58F-03B505AB0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2277" y="0"/>
            <a:ext cx="1861978" cy="1325563"/>
          </a:xfrm>
        </p:spPr>
        <p:txBody>
          <a:bodyPr/>
          <a:lstStyle/>
          <a:p>
            <a:r>
              <a:rPr lang="en-US" dirty="0"/>
              <a:t>Odds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4B155422-0C99-4305-A466-29FA599E5E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1992939"/>
              </p:ext>
            </p:extLst>
          </p:nvPr>
        </p:nvGraphicFramePr>
        <p:xfrm>
          <a:off x="2313738" y="1504134"/>
          <a:ext cx="8832277" cy="1554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Equation" r:id="rId3" imgW="4762440" imgH="838080" progId="Equation.DSMT4">
                  <p:embed/>
                </p:oleObj>
              </mc:Choice>
              <mc:Fallback>
                <p:oleObj name="Equation" r:id="rId3" imgW="476244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13738" y="1504134"/>
                        <a:ext cx="8832277" cy="15544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CC1C8635-E149-46E5-B2DD-86C8A46EEF8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3830158"/>
              </p:ext>
            </p:extLst>
          </p:nvPr>
        </p:nvGraphicFramePr>
        <p:xfrm>
          <a:off x="2313738" y="3982266"/>
          <a:ext cx="2123769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Equation" r:id="rId5" imgW="914400" imgH="393480" progId="Equation.DSMT4">
                  <p:embed/>
                </p:oleObj>
              </mc:Choice>
              <mc:Fallback>
                <p:oleObj name="Equation" r:id="rId5" imgW="914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13738" y="3982266"/>
                        <a:ext cx="2123769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0040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C56D0-A9C5-44CC-8B31-D4064248B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60" y="2103437"/>
            <a:ext cx="10515600" cy="1325563"/>
          </a:xfrm>
        </p:spPr>
        <p:txBody>
          <a:bodyPr/>
          <a:lstStyle/>
          <a:p>
            <a:r>
              <a:rPr lang="en-US" dirty="0"/>
              <a:t>Odds Ratio is a measure of association between the outcome and a variable.</a:t>
            </a:r>
          </a:p>
        </p:txBody>
      </p:sp>
    </p:spTree>
    <p:extLst>
      <p:ext uri="{BB962C8B-B14F-4D97-AF65-F5344CB8AC3E}">
        <p14:creationId xmlns:p14="http://schemas.microsoft.com/office/powerpoint/2010/main" val="3166331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E6277-0C81-4D7D-8DEF-224823278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6919" y="0"/>
            <a:ext cx="8397775" cy="1325563"/>
          </a:xfrm>
        </p:spPr>
        <p:txBody>
          <a:bodyPr/>
          <a:lstStyle/>
          <a:p>
            <a:r>
              <a:rPr lang="en-US" dirty="0"/>
              <a:t>Dichotomous independent variable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973564B6-FA0D-40DF-A63F-9B3F4F9F54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7920733"/>
              </p:ext>
            </p:extLst>
          </p:nvPr>
        </p:nvGraphicFramePr>
        <p:xfrm>
          <a:off x="619760" y="1182053"/>
          <a:ext cx="3339554" cy="2560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6" name="Equation" r:id="rId3" imgW="1523880" imgH="1168200" progId="Equation.DSMT4">
                  <p:embed/>
                </p:oleObj>
              </mc:Choice>
              <mc:Fallback>
                <p:oleObj name="Equation" r:id="rId3" imgW="1523880" imgH="1168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9760" y="1182053"/>
                        <a:ext cx="3339554" cy="25603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D36420D-935E-4F26-A58A-827542D65AC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6859155"/>
              </p:ext>
            </p:extLst>
          </p:nvPr>
        </p:nvGraphicFramePr>
        <p:xfrm>
          <a:off x="5045734" y="2827973"/>
          <a:ext cx="6373908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7" name="Equation" r:id="rId5" imgW="3009600" imgH="431640" progId="Equation.DSMT4">
                  <p:embed/>
                </p:oleObj>
              </mc:Choice>
              <mc:Fallback>
                <p:oleObj name="Equation" r:id="rId5" imgW="30096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45734" y="2827973"/>
                        <a:ext cx="6373908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21B8FB4-D244-4E4B-9AB7-DB41D167DF5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1577006"/>
              </p:ext>
            </p:extLst>
          </p:nvPr>
        </p:nvGraphicFramePr>
        <p:xfrm>
          <a:off x="4359928" y="4598353"/>
          <a:ext cx="3291839" cy="2011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8" name="Equation" r:id="rId7" imgW="1371600" imgH="838080" progId="Equation.DSMT4">
                  <p:embed/>
                </p:oleObj>
              </mc:Choice>
              <mc:Fallback>
                <p:oleObj name="Equation" r:id="rId7" imgW="137160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359928" y="4598353"/>
                        <a:ext cx="3291839" cy="20116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6801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39031F1A-81C2-419A-A737-5FADFFEA17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5324059"/>
              </p:ext>
            </p:extLst>
          </p:nvPr>
        </p:nvGraphicFramePr>
        <p:xfrm>
          <a:off x="1332340" y="1916834"/>
          <a:ext cx="9394409" cy="1920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Equation" r:id="rId3" imgW="4038480" imgH="825480" progId="Equation.DSMT4">
                  <p:embed/>
                </p:oleObj>
              </mc:Choice>
              <mc:Fallback>
                <p:oleObj name="Equation" r:id="rId3" imgW="403848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32340" y="1916834"/>
                        <a:ext cx="9394409" cy="19202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71292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607B6-D1E7-41D4-A8EA-EF1B07730FF9}"/>
              </a:ext>
            </a:extLst>
          </p:cNvPr>
          <p:cNvSpPr txBox="1">
            <a:spLocks/>
          </p:cNvSpPr>
          <p:nvPr/>
        </p:nvSpPr>
        <p:spPr>
          <a:xfrm>
            <a:off x="441158" y="0"/>
            <a:ext cx="11654589" cy="8181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Odds Ratio, dichotomous independent variable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5023100-B32D-4EB9-862B-D012CF04003D}"/>
              </a:ext>
            </a:extLst>
          </p:cNvPr>
          <p:cNvSpPr/>
          <p:nvPr/>
        </p:nvSpPr>
        <p:spPr>
          <a:xfrm>
            <a:off x="304801" y="1096358"/>
            <a:ext cx="8911389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clearall</a:t>
            </a:r>
            <a:endParaRPr lang="en-US" sz="26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freq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=a.chd2018_a;</a:t>
            </a:r>
          </a:p>
          <a:p>
            <a:r>
              <a:rPr lang="fr-FR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tables</a:t>
            </a:r>
            <a:r>
              <a:rPr lang="fr-FR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fr-FR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diab</a:t>
            </a:r>
            <a:r>
              <a:rPr lang="fr-FR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*</a:t>
            </a:r>
            <a:r>
              <a:rPr lang="fr-FR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fr-FR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/</a:t>
            </a:r>
            <a:r>
              <a:rPr lang="fr-FR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norow</a:t>
            </a:r>
            <a:r>
              <a:rPr lang="fr-FR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fr-FR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nopercent</a:t>
            </a:r>
            <a:r>
              <a:rPr lang="fr-FR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fr-FR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nocol</a:t>
            </a:r>
            <a:r>
              <a:rPr lang="fr-FR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 </a:t>
            </a:r>
          </a:p>
          <a:p>
            <a:endParaRPr lang="en-US" sz="2600" dirty="0">
              <a:solidFill>
                <a:srgbClr val="000000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326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24EEC24-29AA-4BBC-8F88-0A3B35024A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861" y="1900670"/>
            <a:ext cx="2339981" cy="2194560"/>
          </a:xfrm>
          <a:prstGeom prst="rect">
            <a:avLst/>
          </a:prstGeom>
        </p:spPr>
      </p:pic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F7958E8F-D39E-4D96-8CCA-F0EEE2E26CE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3466258"/>
              </p:ext>
            </p:extLst>
          </p:nvPr>
        </p:nvGraphicFramePr>
        <p:xfrm>
          <a:off x="6630736" y="438986"/>
          <a:ext cx="23368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8" name="Equation" r:id="rId4" imgW="2336760" imgH="990360" progId="Equation.DSMT4">
                  <p:embed/>
                </p:oleObj>
              </mc:Choice>
              <mc:Fallback>
                <p:oleObj name="Equation" r:id="rId4" imgW="2336760" imgH="990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630736" y="438986"/>
                        <a:ext cx="2336800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107FF144-4DBB-43C8-8792-2B43CC6B04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1355211"/>
              </p:ext>
            </p:extLst>
          </p:nvPr>
        </p:nvGraphicFramePr>
        <p:xfrm>
          <a:off x="6320923" y="2139449"/>
          <a:ext cx="32131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9" name="Equation" r:id="rId6" imgW="3213000" imgH="990360" progId="Equation.DSMT4">
                  <p:embed/>
                </p:oleObj>
              </mc:Choice>
              <mc:Fallback>
                <p:oleObj name="Equation" r:id="rId6" imgW="3213000" imgH="990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320923" y="2139449"/>
                        <a:ext cx="3213100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81C02508-088B-402A-B840-16365184558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1594128"/>
              </p:ext>
            </p:extLst>
          </p:nvPr>
        </p:nvGraphicFramePr>
        <p:xfrm>
          <a:off x="3273425" y="4722813"/>
          <a:ext cx="60960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0" name="Equation" r:id="rId8" imgW="6095880" imgH="990360" progId="Equation.DSMT4">
                  <p:embed/>
                </p:oleObj>
              </mc:Choice>
              <mc:Fallback>
                <p:oleObj name="Equation" r:id="rId8" imgW="6095880" imgH="990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273425" y="4722813"/>
                        <a:ext cx="6096000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4375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F59B5-C8E7-4E36-A124-EF0F012A6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4073" y="0"/>
            <a:ext cx="3172691" cy="1325563"/>
          </a:xfrm>
        </p:spPr>
        <p:txBody>
          <a:bodyPr/>
          <a:lstStyle/>
          <a:p>
            <a:r>
              <a:rPr lang="en-US" dirty="0"/>
              <a:t>Odds Ratio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DF973C3-212A-423F-B325-2FA8FEC67D29}"/>
              </a:ext>
            </a:extLst>
          </p:cNvPr>
          <p:cNvSpPr/>
          <p:nvPr/>
        </p:nvSpPr>
        <p:spPr>
          <a:xfrm>
            <a:off x="328862" y="1325563"/>
            <a:ext cx="1160646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freq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=chd2018_a;</a:t>
            </a:r>
          </a:p>
          <a:p>
            <a:r>
              <a:rPr lang="fr-FR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tables</a:t>
            </a:r>
            <a:r>
              <a:rPr lang="fr-FR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diab</a:t>
            </a:r>
            <a:r>
              <a:rPr lang="fr-FR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*</a:t>
            </a:r>
            <a:r>
              <a:rPr lang="fr-FR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fr-FR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/or </a:t>
            </a:r>
            <a:r>
              <a:rPr lang="fr-FR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nopercent</a:t>
            </a:r>
            <a:r>
              <a:rPr lang="fr-FR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fr-FR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nocol</a:t>
            </a:r>
            <a:r>
              <a:rPr lang="fr-FR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 </a:t>
            </a:r>
          </a:p>
          <a:p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oddsratios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=chd2018_a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diab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47794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397</Words>
  <Application>Microsoft Office PowerPoint</Application>
  <PresentationFormat>Widescreen</PresentationFormat>
  <Paragraphs>82</Paragraphs>
  <Slides>23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Lucida Console</vt:lpstr>
      <vt:lpstr>Office Theme</vt:lpstr>
      <vt:lpstr>Equation</vt:lpstr>
      <vt:lpstr>Logistic coefficients, an interpretation.</vt:lpstr>
      <vt:lpstr>Any fool can do arithmetic -- Interpretation is hard.</vt:lpstr>
      <vt:lpstr>Odds</vt:lpstr>
      <vt:lpstr>Odds Ratio is a measure of association between the outcome and a variable.</vt:lpstr>
      <vt:lpstr>Dichotomous independent variable</vt:lpstr>
      <vt:lpstr>PowerPoint Presentation</vt:lpstr>
      <vt:lpstr>PowerPoint Presentation</vt:lpstr>
      <vt:lpstr>PowerPoint Presentation</vt:lpstr>
      <vt:lpstr>Odds Ratio</vt:lpstr>
      <vt:lpstr>Odds Ratio, continuous independent variable</vt:lpstr>
      <vt:lpstr>PowerPoint Presentation</vt:lpstr>
      <vt:lpstr>PowerPoint Presentation</vt:lpstr>
      <vt:lpstr>Confidence Interval for Odds Ratio</vt:lpstr>
      <vt:lpstr>C.I. based on the Wald Statistic</vt:lpstr>
      <vt:lpstr>Obtaining the odds ratios and Wald Confidence Limits.</vt:lpstr>
      <vt:lpstr>Obtaining the Profile Likelihoods Confidence Interval for the odds ratio.</vt:lpstr>
      <vt:lpstr>Other units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Any fool can do arithmetic -- Interpretation is hard.</dc:title>
  <dc:creator>Dan McGee</dc:creator>
  <cp:lastModifiedBy>Dan McGee</cp:lastModifiedBy>
  <cp:revision>34</cp:revision>
  <dcterms:created xsi:type="dcterms:W3CDTF">2018-04-05T13:47:55Z</dcterms:created>
  <dcterms:modified xsi:type="dcterms:W3CDTF">2018-05-06T13:22:16Z</dcterms:modified>
</cp:coreProperties>
</file>