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9" r:id="rId3"/>
    <p:sldId id="274" r:id="rId4"/>
    <p:sldId id="270" r:id="rId5"/>
    <p:sldId id="275" r:id="rId6"/>
    <p:sldId id="256" r:id="rId7"/>
    <p:sldId id="257" r:id="rId8"/>
    <p:sldId id="271" r:id="rId9"/>
    <p:sldId id="258" r:id="rId10"/>
    <p:sldId id="268" r:id="rId11"/>
    <p:sldId id="273" r:id="rId12"/>
    <p:sldId id="259" r:id="rId13"/>
    <p:sldId id="260" r:id="rId14"/>
    <p:sldId id="262" r:id="rId15"/>
    <p:sldId id="263" r:id="rId16"/>
    <p:sldId id="264" r:id="rId17"/>
    <p:sldId id="265" r:id="rId18"/>
    <p:sldId id="266" r:id="rId19"/>
    <p:sldId id="267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108" y="2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FDAA3-4FEA-42B7-8BC3-93441441F3A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774139-2683-465C-B826-D505533E330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0ED15F-F142-4166-95EC-4A48777493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F6289-2952-4528-8E1E-DDFCCFD2DAE9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774B26-A0F9-4332-B109-8EAAD0DED5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1DA2F2-AA26-415E-972E-4D009D3088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4FF7-4896-4878-AAC6-D42E16BE2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787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465796-E0B8-427E-B3D8-94C13A476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247C46-011A-4BD3-9C9C-C41C4DA690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F73607-669D-496A-804D-673619AD8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F6289-2952-4528-8E1E-DDFCCFD2DAE9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14C143-03DC-4209-9C5D-97446D859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EDDF50-D416-4DB5-B2C5-EE189958C6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4FF7-4896-4878-AAC6-D42E16BE2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783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3184523-4762-4478-A0E0-CB5D26D495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6072E6-5A99-4262-9C7C-6788C2B006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4D4347-9050-4C57-A7DF-D09B2EF4F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F6289-2952-4528-8E1E-DDFCCFD2DAE9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3A1683-4609-49EA-AD7F-E49F02F3EA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276AAF-B4AB-4CA3-AA1E-76B602669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4FF7-4896-4878-AAC6-D42E16BE2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220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F2C194-DE68-4293-B5D9-4C16A48C8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08730A-2827-406D-9F53-93EEE0BEF0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921A571-F364-4F5F-999C-68A345AB8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F6289-2952-4528-8E1E-DDFCCFD2DAE9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A96CA5-D934-45C0-B059-DBC8FE24A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06AB09-2AC0-432A-835B-DFA8FA5DF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4FF7-4896-4878-AAC6-D42E16BE2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133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B73A72-8E52-4C6B-A511-28669EC15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6A0603-1FCB-4933-A52D-D31A989A72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43E65D-0062-4996-B10F-D8A2FD5363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F6289-2952-4528-8E1E-DDFCCFD2DAE9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0E5FE-E754-4350-A562-34E35E31F5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D00250-C381-46CA-A6AA-7D8077C84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4FF7-4896-4878-AAC6-D42E16BE2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20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E623CC-C3CA-4C92-AF87-97DB006BC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C5CF8C-D3BE-4266-9C99-3E2432CE4A0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4509ED7-B104-4880-B832-DCA430E7155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297522-06F4-4267-BB32-58438ED190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F6289-2952-4528-8E1E-DDFCCFD2DAE9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7D92EC-0346-46F7-BBF3-0BB8337FFE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4438CD-A841-475D-A0E4-D624235D65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4FF7-4896-4878-AAC6-D42E16BE2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410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9C128-08C7-443E-BC02-6BB5F866D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E99AF3-98AA-4072-9035-0A91C3E88B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FA73B28-01D4-4876-95A4-F178773468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C5347C6-9459-4EA8-936D-CF4FCC1B560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91DB754-382B-402D-B90B-6902698E4BB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794D44-C369-40AB-B137-3B00615B4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F6289-2952-4528-8E1E-DDFCCFD2DAE9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A14B967-5B4E-40EE-B9D8-A63294919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569424-2DE4-4AB2-8527-32591D25A0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4FF7-4896-4878-AAC6-D42E16BE2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2084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20DA43-F979-4950-8224-CE15D4315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837D3A8-3A70-4464-9F75-1C14B8B6C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F6289-2952-4528-8E1E-DDFCCFD2DAE9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BB5877-EF31-4608-97B0-915873DD7B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02EAB5-225A-419A-946A-20E151D181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4FF7-4896-4878-AAC6-D42E16BE2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3973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B0A028D-B016-4398-9011-DD45D3CC7E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F6289-2952-4528-8E1E-DDFCCFD2DAE9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21B804-8E57-4DB3-AB4F-83CAD2369E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387AEC-2E64-4155-ABC8-252EA7C946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4FF7-4896-4878-AAC6-D42E16BE2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22577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FE0BD5-DD5B-44DA-9731-17890C111A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54D4B3-90C9-4136-B370-BFA4E88B48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70AA61-8912-4D66-A887-C121C76909A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1623F5-0B2F-4387-9B46-2AA968575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F6289-2952-4528-8E1E-DDFCCFD2DAE9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6D795A-5B16-41FD-A69D-557D40C51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6E3BC9F-2129-49BF-834A-E23693C026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4FF7-4896-4878-AAC6-D42E16BE2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07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3C5374-7932-4F38-96BA-05A69A4FB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4BA3DE-E4B3-47FE-A1A4-B34C25D43DB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A225C8-B501-4759-9CE9-72C076DE01E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6DB77D2-CE7E-4137-883B-2F1919869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CF6289-2952-4528-8E1E-DDFCCFD2DAE9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D24700-2B6F-441A-86A6-26431035E3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B23551-903E-4195-84DC-9BDE79B67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8A4FF7-4896-4878-AAC6-D42E16BE2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9730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9295F06-10D3-48E9-BD42-0C0E67557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AFCAE5-FF15-4DEE-A0CF-B37D821A86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CFFB01-DFAD-4402-88A5-4CA2BBD99C2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CF6289-2952-4528-8E1E-DDFCCFD2DAE9}" type="datetimeFigureOut">
              <a:rPr lang="en-US" smtClean="0"/>
              <a:t>5/7/2018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FAB14-D6C5-4587-A073-82ACC84770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4DC4AF-C805-441A-9166-68BBA66A38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A4FF7-4896-4878-AAC6-D42E16BE29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324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E69518CB-B110-44BD-9D40-6BDF5363AA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26487" y="2194560"/>
            <a:ext cx="6055581" cy="1325563"/>
          </a:xfrm>
        </p:spPr>
        <p:txBody>
          <a:bodyPr/>
          <a:lstStyle/>
          <a:p>
            <a:r>
              <a:rPr lang="en-US" b="1" dirty="0">
                <a:latin typeface="+mn-lt"/>
              </a:rPr>
              <a:t>Proc Logistic</a:t>
            </a:r>
          </a:p>
        </p:txBody>
      </p:sp>
    </p:spTree>
    <p:extLst>
      <p:ext uri="{BB962C8B-B14F-4D97-AF65-F5344CB8AC3E}">
        <p14:creationId xmlns:p14="http://schemas.microsoft.com/office/powerpoint/2010/main" val="37039023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35E22-753F-4866-B072-86C2AAA4D2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file of estimated parameters using ODS.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542252DB-74EC-4839-81DB-53A985199BD6}"/>
              </a:ext>
            </a:extLst>
          </p:cNvPr>
          <p:cNvSpPr/>
          <p:nvPr/>
        </p:nvSpPr>
        <p:spPr>
          <a:xfrm>
            <a:off x="710978" y="2169465"/>
            <a:ext cx="10166405" cy="32932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6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=betas;</a:t>
            </a:r>
          </a:p>
          <a:p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>
                <a:solidFill>
                  <a:srgbClr val="800080"/>
                </a:solidFill>
                <a:latin typeface="Lucida Console" panose="020B0609040504020204" pitchFamily="49" charset="0"/>
              </a:rPr>
              <a:t>"1"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)=age;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=betas;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352252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35E22-753F-4866-B072-86C2AAA4D2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199" y="365125"/>
            <a:ext cx="11152367" cy="1325563"/>
          </a:xfrm>
        </p:spPr>
        <p:txBody>
          <a:bodyPr/>
          <a:lstStyle/>
          <a:p>
            <a:r>
              <a:rPr lang="en-US" dirty="0"/>
              <a:t>Create a file of estimated parameters using ODS.</a:t>
            </a:r>
            <a:br>
              <a:rPr lang="en-US" dirty="0"/>
            </a:br>
            <a:r>
              <a:rPr lang="en-US" dirty="0"/>
              <a:t>By group processing.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774B5433-7EBF-403E-8351-58CA7266D8BE}"/>
              </a:ext>
            </a:extLst>
          </p:cNvPr>
          <p:cNvSpPr/>
          <p:nvPr/>
        </p:nvSpPr>
        <p:spPr>
          <a:xfrm>
            <a:off x="749077" y="1875267"/>
            <a:ext cx="11330609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sort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tmp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by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male;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600" dirty="0">
              <a:solidFill>
                <a:srgbClr val="0000FF"/>
              </a:solidFill>
              <a:latin typeface="Lucida Console" panose="020B0609040504020204" pitchFamily="49" charset="0"/>
            </a:endParaRPr>
          </a:p>
          <a:p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=betas;</a:t>
            </a:r>
          </a:p>
          <a:p>
            <a:r>
              <a:rPr lang="en-US" sz="26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tmp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by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male;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>
                <a:solidFill>
                  <a:srgbClr val="800080"/>
                </a:solidFill>
                <a:latin typeface="Lucida Console" panose="020B0609040504020204" pitchFamily="49" charset="0"/>
              </a:rPr>
              <a:t>"1"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)=age;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=betas;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15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9C1DF469-7102-4273-B84A-8DDDDC448EB2}"/>
              </a:ext>
            </a:extLst>
          </p:cNvPr>
          <p:cNvSpPr/>
          <p:nvPr/>
        </p:nvSpPr>
        <p:spPr>
          <a:xfrm>
            <a:off x="888273" y="2413338"/>
            <a:ext cx="1076379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outest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=betas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covout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"1"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)=age;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=betas;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format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age 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12.10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8699EEA-AEAC-431F-9721-F01354BE2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 covariance matrix to output.</a:t>
            </a:r>
          </a:p>
        </p:txBody>
      </p:sp>
    </p:spTree>
    <p:extLst>
      <p:ext uri="{BB962C8B-B14F-4D97-AF65-F5344CB8AC3E}">
        <p14:creationId xmlns:p14="http://schemas.microsoft.com/office/powerpoint/2010/main" val="3229342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9793ABA-E6FB-439C-989D-E7CE7F6F3AD4}"/>
              </a:ext>
            </a:extLst>
          </p:cNvPr>
          <p:cNvSpPr/>
          <p:nvPr/>
        </p:nvSpPr>
        <p:spPr>
          <a:xfrm>
            <a:off x="1887111" y="2967335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"1"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)=age/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covb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4565623-79B4-4C3A-A007-E402C3F39C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69435" y="0"/>
            <a:ext cx="6977932" cy="1325563"/>
          </a:xfrm>
        </p:spPr>
        <p:txBody>
          <a:bodyPr/>
          <a:lstStyle/>
          <a:p>
            <a:r>
              <a:rPr lang="en-US" dirty="0"/>
              <a:t>Display covariance matrix.</a:t>
            </a:r>
          </a:p>
        </p:txBody>
      </p:sp>
    </p:spTree>
    <p:extLst>
      <p:ext uri="{BB962C8B-B14F-4D97-AF65-F5344CB8AC3E}">
        <p14:creationId xmlns:p14="http://schemas.microsoft.com/office/powerpoint/2010/main" val="4555561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46E1915-BFC1-42D9-8C52-EBA65637A166}"/>
              </a:ext>
            </a:extLst>
          </p:cNvPr>
          <p:cNvSpPr/>
          <p:nvPr/>
        </p:nvSpPr>
        <p:spPr>
          <a:xfrm>
            <a:off x="557349" y="2551837"/>
            <a:ext cx="8586651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trace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on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"1"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)=age;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trace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off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A491DE5-F4EA-424D-A882-2277D477E1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Examine ODS output files.</a:t>
            </a:r>
          </a:p>
        </p:txBody>
      </p:sp>
    </p:spTree>
    <p:extLst>
      <p:ext uri="{BB962C8B-B14F-4D97-AF65-F5344CB8AC3E}">
        <p14:creationId xmlns:p14="http://schemas.microsoft.com/office/powerpoint/2010/main" val="1436168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8B5B9CA-6935-44B9-B7BA-2456B46A33CA}"/>
              </a:ext>
            </a:extLst>
          </p:cNvPr>
          <p:cNvSpPr/>
          <p:nvPr/>
        </p:nvSpPr>
        <p:spPr>
          <a:xfrm>
            <a:off x="1439186" y="1893176"/>
            <a:ext cx="923979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fitstatistics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=likelihood;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fitstatistics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"1"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)=age;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=likelihood;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1C4C3D79-1DA4-4019-9BE2-E5EF390059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518" y="15268"/>
            <a:ext cx="10515600" cy="1325563"/>
          </a:xfrm>
        </p:spPr>
        <p:txBody>
          <a:bodyPr/>
          <a:lstStyle/>
          <a:p>
            <a:r>
              <a:rPr lang="en-US" dirty="0"/>
              <a:t>Put fit statistics into a file</a:t>
            </a:r>
          </a:p>
        </p:txBody>
      </p:sp>
    </p:spTree>
    <p:extLst>
      <p:ext uri="{BB962C8B-B14F-4D97-AF65-F5344CB8AC3E}">
        <p14:creationId xmlns:p14="http://schemas.microsoft.com/office/powerpoint/2010/main" val="271592192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524D01E-4A71-47AF-9776-42A401FC56F4}"/>
              </a:ext>
            </a:extLst>
          </p:cNvPr>
          <p:cNvSpPr/>
          <p:nvPr/>
        </p:nvSpPr>
        <p:spPr>
          <a:xfrm>
            <a:off x="826178" y="3146889"/>
            <a:ext cx="1008301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plots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effect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"Developed </a:t>
            </a:r>
            <a:r>
              <a:rPr lang="en-US" sz="24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)=age;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14FC143-DA83-455C-8F90-E8F85812AF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Specify plots.</a:t>
            </a:r>
          </a:p>
        </p:txBody>
      </p:sp>
    </p:spTree>
    <p:extLst>
      <p:ext uri="{BB962C8B-B14F-4D97-AF65-F5344CB8AC3E}">
        <p14:creationId xmlns:p14="http://schemas.microsoft.com/office/powerpoint/2010/main" val="1413084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CB8173F5-DF2E-4FD4-954B-2EB3B04C27F4}"/>
              </a:ext>
            </a:extLst>
          </p:cNvPr>
          <p:cNvSpPr/>
          <p:nvPr/>
        </p:nvSpPr>
        <p:spPr>
          <a:xfrm>
            <a:off x="803082" y="1528712"/>
            <a:ext cx="1063089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tables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age*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/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chdagecnt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chdagecnt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chdagecnt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"Developed </a:t>
            </a:r>
            <a:r>
              <a:rPr lang="en-US" sz="24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)=age;</a:t>
            </a:r>
          </a:p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freq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count;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A46E3343-9EC6-4081-A54D-CE3E49FC9D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95153" y="0"/>
            <a:ext cx="5053717" cy="1325563"/>
          </a:xfrm>
        </p:spPr>
        <p:txBody>
          <a:bodyPr/>
          <a:lstStyle/>
          <a:p>
            <a:r>
              <a:rPr lang="en-US" dirty="0"/>
              <a:t>The </a:t>
            </a:r>
            <a:r>
              <a:rPr lang="en-US" dirty="0" err="1"/>
              <a:t>freq</a:t>
            </a:r>
            <a:r>
              <a:rPr lang="en-US" dirty="0"/>
              <a:t> statement</a:t>
            </a:r>
          </a:p>
        </p:txBody>
      </p:sp>
    </p:spTree>
    <p:extLst>
      <p:ext uri="{BB962C8B-B14F-4D97-AF65-F5344CB8AC3E}">
        <p14:creationId xmlns:p14="http://schemas.microsoft.com/office/powerpoint/2010/main" val="28702010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07F9E9CE-E039-4D59-AF0F-37D1C9A3963D}"/>
              </a:ext>
            </a:extLst>
          </p:cNvPr>
          <p:cNvSpPr/>
          <p:nvPr/>
        </p:nvSpPr>
        <p:spPr>
          <a:xfrm>
            <a:off x="928031" y="1578279"/>
            <a:ext cx="825572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sql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create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table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positives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as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age,count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(*)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n1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a.chd2018_a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>
                <a:solidFill>
                  <a:srgbClr val="800080"/>
                </a:solidFill>
                <a:latin typeface="Lucida Console" panose="020B0609040504020204" pitchFamily="49" charset="0"/>
              </a:rPr>
              <a:t> 1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group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by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age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create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table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counts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age,count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(*)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n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a.chd2018_a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group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by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age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create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table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binary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as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</a:p>
          <a:p>
            <a:r>
              <a:rPr lang="pt-BR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pt-BR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pt-BR" dirty="0">
                <a:solidFill>
                  <a:srgbClr val="000000"/>
                </a:solidFill>
                <a:latin typeface="Lucida Console" panose="020B0609040504020204" pitchFamily="49" charset="0"/>
              </a:rPr>
              <a:t> a.age,n1,n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positives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a,counts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b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where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a.age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b.age</a:t>
            </a:r>
            <a:endParaRPr lang="en-US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;</a:t>
            </a:r>
          </a:p>
          <a:p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* </a:t>
            </a:r>
            <a:r>
              <a:rPr lang="en-US" dirty="0">
                <a:solidFill>
                  <a:srgbClr val="0000FF"/>
                </a:solidFill>
                <a:latin typeface="Lucida Console" panose="020B0609040504020204" pitchFamily="49" charset="0"/>
              </a:rPr>
              <a:t>from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 binary;</a:t>
            </a:r>
          </a:p>
          <a:p>
            <a:r>
              <a:rPr lang="en-US" b="1" dirty="0">
                <a:solidFill>
                  <a:srgbClr val="000080"/>
                </a:solidFill>
                <a:latin typeface="Lucida Console" panose="020B0609040504020204" pitchFamily="49" charset="0"/>
              </a:rPr>
              <a:t>quit</a:t>
            </a:r>
            <a:r>
              <a:rPr lang="en-US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4120A2-A758-485D-8E87-486FF748DD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2372" y="111318"/>
            <a:ext cx="10515600" cy="1325563"/>
          </a:xfrm>
        </p:spPr>
        <p:txBody>
          <a:bodyPr>
            <a:normAutofit fontScale="90000"/>
          </a:bodyPr>
          <a:lstStyle/>
          <a:p>
            <a:r>
              <a:rPr lang="en-US" dirty="0"/>
              <a:t>Create a binomial version of the data.  Each observation is the number of observations and the number of events.</a:t>
            </a:r>
          </a:p>
        </p:txBody>
      </p:sp>
    </p:spTree>
    <p:extLst>
      <p:ext uri="{BB962C8B-B14F-4D97-AF65-F5344CB8AC3E}">
        <p14:creationId xmlns:p14="http://schemas.microsoft.com/office/powerpoint/2010/main" val="19550473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B365D53-DFC4-4399-A09B-9739EED85DE1}"/>
              </a:ext>
            </a:extLst>
          </p:cNvPr>
          <p:cNvSpPr/>
          <p:nvPr/>
        </p:nvSpPr>
        <p:spPr>
          <a:xfrm>
            <a:off x="2020767" y="1591026"/>
            <a:ext cx="8490857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"1"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)=age;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ods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select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parameterestimates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=binary;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n1/n=age;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56445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1146A-C396-48C2-9270-BF97F9DCA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Without specification, SAS models the first value of dependent variable as the “event”, in this case, y=0.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D5963274-2A55-4515-A26C-5F8C87C23A2E}"/>
              </a:ext>
            </a:extLst>
          </p:cNvPr>
          <p:cNvSpPr/>
          <p:nvPr/>
        </p:nvSpPr>
        <p:spPr>
          <a:xfrm>
            <a:off x="723569" y="2644170"/>
            <a:ext cx="842043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 a.chd2018_a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plots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none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=age;</a:t>
            </a:r>
          </a:p>
          <a:p>
            <a:pPr lvl="0"/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2731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91146A-C396-48C2-9270-BF97F9DCA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Without specification, SAS models the first value of dependent variable as the “event”, in this case, y=“Developed </a:t>
            </a:r>
            <a:r>
              <a:rPr lang="en-US" dirty="0" err="1"/>
              <a:t>Chd</a:t>
            </a:r>
            <a:r>
              <a:rPr lang="en-US" dirty="0"/>
              <a:t>”.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967A236-A75C-4B0D-9DED-792AA3169B17}"/>
              </a:ext>
            </a:extLst>
          </p:cNvPr>
          <p:cNvSpPr/>
          <p:nvPr/>
        </p:nvSpPr>
        <p:spPr>
          <a:xfrm>
            <a:off x="838200" y="2932121"/>
            <a:ext cx="8592207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 err="1">
                <a:solidFill>
                  <a:srgbClr val="000080"/>
                </a:solidFill>
                <a:latin typeface="Lucida Console" panose="020B0609040504020204" pitchFamily="49" charset="0"/>
              </a:rPr>
              <a:t>freq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=s5238.chd2018;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tables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*age;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0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 s5238.chd2018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plots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none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=age;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18137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6EFF7-1E9C-4886-9F7A-AD16F22A8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8016" y="0"/>
            <a:ext cx="8425070" cy="1325563"/>
          </a:xfrm>
        </p:spPr>
        <p:txBody>
          <a:bodyPr/>
          <a:lstStyle/>
          <a:p>
            <a:r>
              <a:rPr lang="en-US" dirty="0"/>
              <a:t>Explicitly specify event value 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9E20558-51D1-4C1D-90C2-5B2B5BDFCB90}"/>
              </a:ext>
            </a:extLst>
          </p:cNvPr>
          <p:cNvSpPr/>
          <p:nvPr/>
        </p:nvSpPr>
        <p:spPr>
          <a:xfrm>
            <a:off x="850790" y="2582615"/>
            <a:ext cx="10392354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plots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none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>
                <a:solidFill>
                  <a:srgbClr val="800080"/>
                </a:solidFill>
                <a:latin typeface="Lucida Console" panose="020B0609040504020204" pitchFamily="49" charset="0"/>
              </a:rPr>
              <a:t>"1"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)=age;</a:t>
            </a:r>
          </a:p>
          <a:p>
            <a:pPr lvl="0"/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2688168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36EFF7-1E9C-4886-9F7A-AD16F22A8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48016" y="0"/>
            <a:ext cx="8425070" cy="1325563"/>
          </a:xfrm>
        </p:spPr>
        <p:txBody>
          <a:bodyPr/>
          <a:lstStyle/>
          <a:p>
            <a:r>
              <a:rPr lang="en-US" dirty="0"/>
              <a:t>Explicitly specify event value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59EAB6E-E244-47B1-8827-CB9A7C194663}"/>
              </a:ext>
            </a:extLst>
          </p:cNvPr>
          <p:cNvSpPr/>
          <p:nvPr/>
        </p:nvSpPr>
        <p:spPr>
          <a:xfrm>
            <a:off x="718930" y="2767281"/>
            <a:ext cx="842507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 s5238.chd2018 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plots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none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0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000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"Developed </a:t>
            </a:r>
            <a:r>
              <a:rPr lang="en-US" sz="2000" dirty="0" err="1">
                <a:solidFill>
                  <a:srgbClr val="800080"/>
                </a:solidFill>
                <a:latin typeface="Lucida Console" panose="020B0609040504020204" pitchFamily="49" charset="0"/>
              </a:rPr>
              <a:t>Chd</a:t>
            </a:r>
            <a:r>
              <a:rPr lang="en-US" sz="2000" dirty="0">
                <a:solidFill>
                  <a:srgbClr val="800080"/>
                </a:solidFill>
                <a:latin typeface="Lucida Console" panose="020B0609040504020204" pitchFamily="49" charset="0"/>
              </a:rPr>
              <a:t>"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)=age;</a:t>
            </a:r>
          </a:p>
          <a:p>
            <a:r>
              <a:rPr lang="en-US" sz="20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0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</p:spTree>
    <p:extLst>
      <p:ext uri="{BB962C8B-B14F-4D97-AF65-F5344CB8AC3E}">
        <p14:creationId xmlns:p14="http://schemas.microsoft.com/office/powerpoint/2010/main" val="13408367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E75EEB49-FE8E-4854-9875-B4361AF82647}"/>
              </a:ext>
            </a:extLst>
          </p:cNvPr>
          <p:cNvSpPr/>
          <p:nvPr/>
        </p:nvSpPr>
        <p:spPr>
          <a:xfrm>
            <a:off x="294197" y="2834512"/>
            <a:ext cx="11593001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plots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none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descending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6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6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=age;</a:t>
            </a:r>
          </a:p>
          <a:p>
            <a:r>
              <a:rPr lang="en-US" sz="26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6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D15E2E7E-C073-45A9-B8F7-0A0838187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9401503" cy="1325563"/>
          </a:xfrm>
        </p:spPr>
        <p:txBody>
          <a:bodyPr>
            <a:normAutofit/>
          </a:bodyPr>
          <a:lstStyle/>
          <a:p>
            <a:r>
              <a:rPr lang="en-US" dirty="0"/>
              <a:t>The descending option, in this case, the second value is modeled (y=1).</a:t>
            </a:r>
          </a:p>
        </p:txBody>
      </p:sp>
    </p:spTree>
    <p:extLst>
      <p:ext uri="{BB962C8B-B14F-4D97-AF65-F5344CB8AC3E}">
        <p14:creationId xmlns:p14="http://schemas.microsoft.com/office/powerpoint/2010/main" val="21096833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B709E368-CDD8-43EC-9348-C54820EC4DC1}"/>
              </a:ext>
            </a:extLst>
          </p:cNvPr>
          <p:cNvSpPr/>
          <p:nvPr/>
        </p:nvSpPr>
        <p:spPr>
          <a:xfrm>
            <a:off x="760297" y="1207333"/>
            <a:ext cx="789867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to_predict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do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age=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25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to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8080"/>
                </a:solidFill>
                <a:latin typeface="Lucida Console" panose="020B0609040504020204" pitchFamily="49" charset="0"/>
              </a:rPr>
              <a:t>50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output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	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end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endParaRPr lang="en-US" sz="2400" dirty="0">
              <a:solidFill>
                <a:srgbClr val="000000"/>
              </a:solidFill>
              <a:latin typeface="Lucida Console" panose="020B0609040504020204" pitchFamily="49" charset="0"/>
            </a:endParaRP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"1"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)=age;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score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to_predict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tmplog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tmplog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1319DE7D-5253-429C-945B-AE169C3B5E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46100" y="0"/>
            <a:ext cx="4608443" cy="1325563"/>
          </a:xfrm>
        </p:spPr>
        <p:txBody>
          <a:bodyPr/>
          <a:lstStyle/>
          <a:p>
            <a:r>
              <a:rPr lang="en-US" dirty="0"/>
              <a:t>Scoring new data.</a:t>
            </a:r>
          </a:p>
        </p:txBody>
      </p:sp>
    </p:spTree>
    <p:extLst>
      <p:ext uri="{BB962C8B-B14F-4D97-AF65-F5344CB8AC3E}">
        <p14:creationId xmlns:p14="http://schemas.microsoft.com/office/powerpoint/2010/main" val="4886269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6D4D9A-704D-487D-8395-60FD182E7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Scoring the data set used – the out= option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CDFD68C9-055A-416C-B568-DA55440E1EC6}"/>
              </a:ext>
            </a:extLst>
          </p:cNvPr>
          <p:cNvSpPr/>
          <p:nvPr/>
        </p:nvSpPr>
        <p:spPr>
          <a:xfrm>
            <a:off x="747422" y="2114515"/>
            <a:ext cx="943819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noprint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"1"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)=age;</a:t>
            </a:r>
          </a:p>
          <a:p>
            <a:pPr lvl="0"/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score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out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tmplog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tmplog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pPr lvl="0"/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96765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F2B1946B-DD29-4DF2-8AEF-C64980D26B27}"/>
              </a:ext>
            </a:extLst>
          </p:cNvPr>
          <p:cNvSpPr/>
          <p:nvPr/>
        </p:nvSpPr>
        <p:spPr>
          <a:xfrm>
            <a:off x="1275238" y="2496178"/>
            <a:ext cx="10246202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logistic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=a.chd2018_a </a:t>
            </a:r>
            <a:r>
              <a:rPr lang="en-US" sz="2400" dirty="0" err="1">
                <a:solidFill>
                  <a:srgbClr val="0000FF"/>
                </a:solidFill>
                <a:latin typeface="Lucida Console" panose="020B0609040504020204" pitchFamily="49" charset="0"/>
              </a:rPr>
              <a:t>outest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=betas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noprint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model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 err="1">
                <a:solidFill>
                  <a:srgbClr val="000000"/>
                </a:solidFill>
                <a:latin typeface="Lucida Console" panose="020B0609040504020204" pitchFamily="49" charset="0"/>
              </a:rPr>
              <a:t>chd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(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event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</a:t>
            </a:r>
            <a:r>
              <a:rPr lang="en-US" sz="2400" dirty="0">
                <a:solidFill>
                  <a:srgbClr val="800080"/>
                </a:solidFill>
                <a:latin typeface="Lucida Console" panose="020B0609040504020204" pitchFamily="49" charset="0"/>
              </a:rPr>
              <a:t>"1"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)=age;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proc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print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 </a:t>
            </a:r>
            <a:r>
              <a:rPr lang="en-US" sz="2400" dirty="0">
                <a:solidFill>
                  <a:srgbClr val="0000FF"/>
                </a:solidFill>
                <a:latin typeface="Lucida Console" panose="020B0609040504020204" pitchFamily="49" charset="0"/>
              </a:rPr>
              <a:t>data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=betas;</a:t>
            </a:r>
          </a:p>
          <a:p>
            <a:r>
              <a:rPr lang="en-US" sz="2400" b="1" dirty="0">
                <a:solidFill>
                  <a:srgbClr val="000080"/>
                </a:solidFill>
                <a:latin typeface="Lucida Console" panose="020B0609040504020204" pitchFamily="49" charset="0"/>
              </a:rPr>
              <a:t>run</a:t>
            </a:r>
            <a:r>
              <a:rPr lang="en-US" sz="2400" dirty="0">
                <a:solidFill>
                  <a:srgbClr val="000000"/>
                </a:solidFill>
                <a:latin typeface="Lucida Console" panose="020B0609040504020204" pitchFamily="49" charset="0"/>
              </a:rPr>
              <a:t>;</a:t>
            </a:r>
            <a:endParaRPr lang="en-US" sz="2400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C311416-F550-47D7-AA85-181468145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Create a data set with estimated coefficients</a:t>
            </a:r>
          </a:p>
        </p:txBody>
      </p:sp>
    </p:spTree>
    <p:extLst>
      <p:ext uri="{BB962C8B-B14F-4D97-AF65-F5344CB8AC3E}">
        <p14:creationId xmlns:p14="http://schemas.microsoft.com/office/powerpoint/2010/main" val="394160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</TotalTime>
  <Words>704</Words>
  <Application>Microsoft Office PowerPoint</Application>
  <PresentationFormat>Widescreen</PresentationFormat>
  <Paragraphs>143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Lucida Console</vt:lpstr>
      <vt:lpstr>Office Theme</vt:lpstr>
      <vt:lpstr>Proc Logistic</vt:lpstr>
      <vt:lpstr>Without specification, SAS models the first value of dependent variable as the “event”, in this case, y=0.</vt:lpstr>
      <vt:lpstr>Without specification, SAS models the first value of dependent variable as the “event”, in this case, y=“Developed Chd”.</vt:lpstr>
      <vt:lpstr>Explicitly specify event value </vt:lpstr>
      <vt:lpstr>Explicitly specify event value</vt:lpstr>
      <vt:lpstr>The descending option, in this case, the second value is modeled (y=1).</vt:lpstr>
      <vt:lpstr>Scoring new data.</vt:lpstr>
      <vt:lpstr>Scoring the data set used – the out= option</vt:lpstr>
      <vt:lpstr>Create a data set with estimated coefficients</vt:lpstr>
      <vt:lpstr>Create a file of estimated parameters using ODS.</vt:lpstr>
      <vt:lpstr>Create a file of estimated parameters using ODS. By group processing.</vt:lpstr>
      <vt:lpstr>Add covariance matrix to output.</vt:lpstr>
      <vt:lpstr>Display covariance matrix.</vt:lpstr>
      <vt:lpstr>Examine ODS output files.</vt:lpstr>
      <vt:lpstr>Put fit statistics into a file</vt:lpstr>
      <vt:lpstr>Specify plots.</vt:lpstr>
      <vt:lpstr>The freq statement</vt:lpstr>
      <vt:lpstr>Create a binomial version of the data.  Each observation is the number of observations and the number of events.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McGee</dc:creator>
  <cp:lastModifiedBy>Dan McGee</cp:lastModifiedBy>
  <cp:revision>16</cp:revision>
  <dcterms:created xsi:type="dcterms:W3CDTF">2018-03-06T14:48:36Z</dcterms:created>
  <dcterms:modified xsi:type="dcterms:W3CDTF">2018-05-07T16:49:18Z</dcterms:modified>
</cp:coreProperties>
</file>