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79" r:id="rId5"/>
    <p:sldId id="258" r:id="rId6"/>
    <p:sldId id="259" r:id="rId7"/>
    <p:sldId id="280" r:id="rId8"/>
    <p:sldId id="260" r:id="rId9"/>
    <p:sldId id="263" r:id="rId10"/>
    <p:sldId id="270" r:id="rId11"/>
    <p:sldId id="283" r:id="rId12"/>
    <p:sldId id="268" r:id="rId13"/>
    <p:sldId id="269" r:id="rId14"/>
    <p:sldId id="265" r:id="rId15"/>
    <p:sldId id="273" r:id="rId16"/>
    <p:sldId id="284" r:id="rId17"/>
    <p:sldId id="275" r:id="rId18"/>
    <p:sldId id="281" r:id="rId19"/>
    <p:sldId id="282" r:id="rId20"/>
    <p:sldId id="276" r:id="rId21"/>
    <p:sldId id="264" r:id="rId22"/>
    <p:sldId id="274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D9AD3-1C62-4A51-A523-2C729725E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17693-9754-4450-86FE-5A2DE6834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E5FA3-2924-42FB-B73A-11FE4FE88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368C5-F176-4D8D-B4F3-971F3CF9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407B8-E4C4-4CE5-A4AB-642CA90CA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45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1DCC5-88F0-4DDE-8507-E076AC65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D304B-4736-4FB0-9A90-39E1452F8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3ED0-0622-418B-BBDC-B3376B64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764DF-2C12-436F-AB56-A01241751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95452-44CE-4EB3-9856-1FF09C079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78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6A61-1031-4726-995B-53614313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A6494-EE26-4C9B-BA9B-6527E551E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9EC5C-E3C8-47A1-AA5A-8DCCB72C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A8B7C-61BA-44AC-8D3B-C8368FF4F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4BAF1-F64D-4173-A1A6-F87FEAF66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75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E54EA-B7D0-4598-BCCB-801619BF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C6BF7-D435-4E8E-BF0B-C3C914D1C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14878-B484-4B97-B317-02F8FC122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F4616-C4F5-4B37-82E9-40F0031CA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A8F9B-85B5-4747-8811-B3CBAAD3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2C97-4B36-4866-8B31-1C7B0A79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63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A1FB7-5AD7-418F-B353-0CFCD1E3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403B4-2722-4F34-B85B-05ABD6269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E1AA2-4DEC-4860-A947-1EC6BC456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226998-F0AA-49A0-A53F-ECAD6D56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E0E154-3533-474F-971D-5779B849B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70497D-DB7F-464F-99B4-30EE1C7DC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DC74CE-389A-401E-9D38-00169E6C0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DC603-0547-46C7-8668-7ABBCD83D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41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F154-0931-4E31-AE3B-77E9B8803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07D35B-E74A-4E03-9960-13EA103FA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4BF279-A9F6-40AD-9578-DD709E4F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50DFE-8DC1-49B3-8D1D-ECF3DDB1E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68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535AFB-4DC9-4C62-9B6D-31842D54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2ECDA-C759-42B4-B41C-C6A77C34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23CD4-0985-4B77-9125-3C357A3E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23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2D941-F5D4-4E31-BF7B-55E458071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853F-EB74-441F-8ABC-D65D3AE6A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13934-3928-4C43-9A04-490C4D809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AC863-F50C-4B17-8B71-6BC68FBAD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F3E11-4244-48B6-B60E-9CBBDD57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07ACE-5912-4186-8B2E-330D1D782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0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B5CE-CB97-4BF2-918F-5301DF1F0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63653D-D710-49A6-AC86-AA5F88BEC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C474E9-28C7-4E0D-AA86-0FF41B34F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C2FCA-1BB7-4DCB-BDED-651EDC6D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D2966-C816-4BEC-B927-40068BCF7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260AC-0F88-4EAC-AD26-785DE58F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57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AC92-5280-4E66-8CFE-F39E129C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97DF8-161D-4E6F-B734-BDEB4AE8A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E100C-55E6-411C-AEE0-AAE41A00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F8F1A-02AE-42DF-B80B-BFD41E96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A71EE-E018-4060-9CD2-00C60BA1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16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5E5724-587B-4C4B-9586-DA44D1405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0BE84-E431-400A-A155-5EC2EA781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BE813-BA5B-46CD-A1EC-E6B70768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07C62-4305-4DBB-B35A-37D35F6E0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FB146-C1BA-4A47-AB7B-DD45061C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99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98C32-2EE6-465F-95FB-58B7BCE403D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08F27C-5C80-4FA5-9960-FC4922EA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F26AD-9389-456A-8081-5A6D2ACB6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49924-74AC-4B42-BC22-4EECBC94F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9DF32-A9A2-4020-9846-59D91C376C15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E914-1B22-4E4E-B60E-569E30DE04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56CC6-B4D9-4159-ADBA-75EAAE91A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EDA8A-4045-4B7B-AF48-4CE0011A4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9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7542" y="2608028"/>
            <a:ext cx="7186159" cy="1325563"/>
          </a:xfrm>
        </p:spPr>
        <p:txBody>
          <a:bodyPr/>
          <a:lstStyle/>
          <a:p>
            <a:r>
              <a:rPr lang="en-US" dirty="0"/>
              <a:t>Multivariate Logistic Model</a:t>
            </a:r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9E83B6-19AF-46B2-9C44-EBB4087ABBF6}"/>
              </a:ext>
            </a:extLst>
          </p:cNvPr>
          <p:cNvSpPr/>
          <p:nvPr/>
        </p:nvSpPr>
        <p:spPr>
          <a:xfrm>
            <a:off x="993913" y="2274838"/>
            <a:ext cx="1011405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chd10yr(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chd10yr(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6333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3C2F13-3C8D-4728-B122-1686A54CAB74}"/>
              </a:ext>
            </a:extLst>
          </p:cNvPr>
          <p:cNvSpPr/>
          <p:nvPr/>
        </p:nvSpPr>
        <p:spPr>
          <a:xfrm>
            <a:off x="1362323" y="1250416"/>
            <a:ext cx="101034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statistics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ttests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ttest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nobyvar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corr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nosimple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0479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427BA2-12B6-4D7A-A2EB-A18EC5D22751}"/>
              </a:ext>
            </a:extLst>
          </p:cNvPr>
          <p:cNvSpPr/>
          <p:nvPr/>
        </p:nvSpPr>
        <p:spPr>
          <a:xfrm>
            <a:off x="914400" y="1536174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chd10yr(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chd10yr(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chd10yr(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3094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4D654-69FB-415C-A973-C13412D43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367" y="2559685"/>
            <a:ext cx="5586454" cy="1325563"/>
          </a:xfrm>
        </p:spPr>
        <p:txBody>
          <a:bodyPr/>
          <a:lstStyle/>
          <a:p>
            <a:r>
              <a:rPr lang="en-US" dirty="0"/>
              <a:t>Likelihood Ratio Test.</a:t>
            </a:r>
          </a:p>
        </p:txBody>
      </p:sp>
    </p:spTree>
    <p:extLst>
      <p:ext uri="{BB962C8B-B14F-4D97-AF65-F5344CB8AC3E}">
        <p14:creationId xmlns:p14="http://schemas.microsoft.com/office/powerpoint/2010/main" val="3612102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C481C08-B382-496A-805E-A607466932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371602"/>
              </p:ext>
            </p:extLst>
          </p:nvPr>
        </p:nvGraphicFramePr>
        <p:xfrm>
          <a:off x="2085975" y="2378669"/>
          <a:ext cx="6934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4622760" imgH="609480" progId="Equation.DSMT4">
                  <p:embed/>
                </p:oleObj>
              </mc:Choice>
              <mc:Fallback>
                <p:oleObj name="Equation" r:id="rId3" imgW="4622760" imgH="6094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7738F340-3CFB-45C6-9B34-FC7F73FB4D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85975" y="2378669"/>
                        <a:ext cx="69342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FF10264-3FAD-43BE-90E2-D3BBD842E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880" y="0"/>
            <a:ext cx="2807208" cy="1325563"/>
          </a:xfrm>
        </p:spPr>
        <p:txBody>
          <a:bodyPr/>
          <a:lstStyle/>
          <a:p>
            <a:r>
              <a:rPr lang="en-US" dirty="0"/>
              <a:t>Global test</a:t>
            </a:r>
          </a:p>
        </p:txBody>
      </p:sp>
    </p:spTree>
    <p:extLst>
      <p:ext uri="{BB962C8B-B14F-4D97-AF65-F5344CB8AC3E}">
        <p14:creationId xmlns:p14="http://schemas.microsoft.com/office/powerpoint/2010/main" val="1835262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5520E5-72FE-46DD-80E9-0A0282A173DE}"/>
              </a:ext>
            </a:extLst>
          </p:cNvPr>
          <p:cNvSpPr/>
          <p:nvPr/>
        </p:nvSpPr>
        <p:spPr>
          <a:xfrm>
            <a:off x="739471" y="2459504"/>
            <a:ext cx="106388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4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940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C481C08-B382-496A-805E-A607466932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912414"/>
              </p:ext>
            </p:extLst>
          </p:nvPr>
        </p:nvGraphicFramePr>
        <p:xfrm>
          <a:off x="1457325" y="2378075"/>
          <a:ext cx="8191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5460840" imgH="609480" progId="Equation.DSMT4">
                  <p:embed/>
                </p:oleObj>
              </mc:Choice>
              <mc:Fallback>
                <p:oleObj name="Equation" r:id="rId3" imgW="5460840" imgH="6094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C481C08-B382-496A-805E-A607466932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7325" y="2378075"/>
                        <a:ext cx="81915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FF10264-3FAD-43BE-90E2-D3BBD842E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-79513"/>
            <a:ext cx="9247366" cy="1325563"/>
          </a:xfrm>
        </p:spPr>
        <p:txBody>
          <a:bodyPr/>
          <a:lstStyle/>
          <a:p>
            <a:r>
              <a:rPr lang="en-US" dirty="0"/>
              <a:t>Test a subset of r (&lt;p) parameters.</a:t>
            </a:r>
          </a:p>
        </p:txBody>
      </p:sp>
    </p:spTree>
    <p:extLst>
      <p:ext uri="{BB962C8B-B14F-4D97-AF65-F5344CB8AC3E}">
        <p14:creationId xmlns:p14="http://schemas.microsoft.com/office/powerpoint/2010/main" val="1259338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BC16856-F1DE-4351-8A6C-62D262008C5E}"/>
              </a:ext>
            </a:extLst>
          </p:cNvPr>
          <p:cNvSpPr/>
          <p:nvPr/>
        </p:nvSpPr>
        <p:spPr>
          <a:xfrm>
            <a:off x="803082" y="2136339"/>
            <a:ext cx="83409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select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fitstatistics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fitstatistics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92123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9B10CA-E215-44B4-95B0-73A95D8E90EF}"/>
              </a:ext>
            </a:extLst>
          </p:cNvPr>
          <p:cNvSpPr/>
          <p:nvPr/>
        </p:nvSpPr>
        <p:spPr>
          <a:xfrm>
            <a:off x="405517" y="90195"/>
            <a:ext cx="12001169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%macro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CalcLR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=,full=,reduced=,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depvar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=,event=);</a:t>
            </a:r>
          </a:p>
          <a:p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/*call to a macro that assures no unknowns*/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1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completecase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indat,vars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depvar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&amp;full)</a:t>
            </a:r>
          </a:p>
          <a:p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/*call a macro that turns of displaying output*/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1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odsoff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/*now do logistics and get fit statistics.*/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output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fitstatistics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=reduced(where=(criterion=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"-2 Log L"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proc logistic data=&amp;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model &amp;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depvar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(event=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"&amp;event"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)=&amp;reduced;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run;</a:t>
            </a:r>
          </a:p>
          <a:p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/*use </a:t>
            </a:r>
            <a:r>
              <a:rPr lang="en-US" sz="10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sql</a:t>
            </a:r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 to put deviance into macro variable </a:t>
            </a:r>
            <a:r>
              <a:rPr lang="en-US" sz="10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reduced_lr</a:t>
            </a:r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proc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sql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select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InterceptAndCovariates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into :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reduced_lr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	from reduced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quit;</a:t>
            </a:r>
          </a:p>
          <a:p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%put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Reduced:  &amp;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reduced_lr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/*repeat the </a:t>
            </a:r>
            <a:r>
              <a:rPr lang="en-US" sz="10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analyis</a:t>
            </a:r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 for the full model*/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output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fitstatistics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=full(where=(criterion=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"-2 Log L"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proc logistic data=&amp;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nb-NO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model &amp;depvar (event=</a:t>
            </a:r>
            <a:r>
              <a:rPr lang="nb-NO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"&amp;event"</a:t>
            </a:r>
            <a:r>
              <a:rPr lang="nb-NO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)=&amp;full;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run;</a:t>
            </a:r>
          </a:p>
          <a:p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/*use </a:t>
            </a:r>
            <a:r>
              <a:rPr lang="en-US" sz="10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sql</a:t>
            </a:r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 to put deviance into macro variable </a:t>
            </a:r>
            <a:r>
              <a:rPr lang="en-US" sz="10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full_lr</a:t>
            </a:r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proc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sql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select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InterceptAndCovariates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into :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full_lr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	from full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quit;</a:t>
            </a:r>
          </a:p>
          <a:p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/*create a data set containing the likelihood ratio statistic*/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data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likelihoodratio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full=&amp;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full_lr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reduced=&amp;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reduced_lr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likelihood_ratio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=reduced-full;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run;</a:t>
            </a:r>
          </a:p>
          <a:p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/*macro to turn on displaying </a:t>
            </a:r>
            <a:r>
              <a:rPr lang="en-US" sz="10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resultes</a:t>
            </a:r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1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odson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title 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"Likelihood Ratio"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title2 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"full model: &amp;full"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title3 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"reduced model: &amp;reduced"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proc print data=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likelihoodratio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run;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title;</a:t>
            </a: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%mend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CalcLR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01230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45F4-EB6F-481B-B18C-AAE2277DB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7976" y="0"/>
            <a:ext cx="4404360" cy="1325563"/>
          </a:xfrm>
        </p:spPr>
        <p:txBody>
          <a:bodyPr/>
          <a:lstStyle/>
          <a:p>
            <a:r>
              <a:rPr lang="en-US" dirty="0"/>
              <a:t>PROC GENMOD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7B5DA9-3372-48FC-9F00-B261B836F325}"/>
              </a:ext>
            </a:extLst>
          </p:cNvPr>
          <p:cNvSpPr/>
          <p:nvPr/>
        </p:nvSpPr>
        <p:spPr>
          <a:xfrm>
            <a:off x="585216" y="2947845"/>
            <a:ext cx="1102156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6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type1;</a:t>
            </a:r>
          </a:p>
          <a:p>
            <a:r>
              <a:rPr lang="it-IT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it-IT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genmod</a:t>
            </a:r>
            <a:r>
              <a:rPr lang="it-IT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it-IT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it-IT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it-IT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link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=logit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type1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3934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777EF49-9596-4BBC-8302-70864F51EC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770164"/>
              </p:ext>
            </p:extLst>
          </p:nvPr>
        </p:nvGraphicFramePr>
        <p:xfrm>
          <a:off x="1326669" y="444857"/>
          <a:ext cx="9375775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3" imgW="3162240" imgH="634680" progId="Equation.DSMT4">
                  <p:embed/>
                </p:oleObj>
              </mc:Choice>
              <mc:Fallback>
                <p:oleObj name="Equation" r:id="rId3" imgW="3162240" imgH="6346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D4613AB-5E8F-4070-AE12-CE1319676F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6669" y="444857"/>
                        <a:ext cx="9375775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387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25F1-AD3F-4001-95DA-CD233494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854" y="2511977"/>
            <a:ext cx="5745480" cy="1325563"/>
          </a:xfrm>
        </p:spPr>
        <p:txBody>
          <a:bodyPr/>
          <a:lstStyle/>
          <a:p>
            <a:r>
              <a:rPr lang="en-US" dirty="0"/>
              <a:t>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3682800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D0C8E-AFDF-4505-8554-F37542876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67" y="0"/>
            <a:ext cx="11903103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Confidence Intervals</a:t>
            </a:r>
            <a:br>
              <a:rPr lang="en-US" dirty="0"/>
            </a:br>
            <a:r>
              <a:rPr lang="en-US" dirty="0"/>
              <a:t>The only thing that changes is the interpretation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628797-B8FF-44C3-8BF3-AC98B7133EF6}"/>
              </a:ext>
            </a:extLst>
          </p:cNvPr>
          <p:cNvSpPr/>
          <p:nvPr/>
        </p:nvSpPr>
        <p:spPr>
          <a:xfrm>
            <a:off x="585216" y="1782396"/>
            <a:ext cx="855878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6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select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CLparmWald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clparm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wald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167179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7CC5-672C-4D1F-864C-A66F39680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7" y="0"/>
            <a:ext cx="11807687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Odds Ratios</a:t>
            </a:r>
            <a:br>
              <a:rPr lang="en-US" dirty="0"/>
            </a:br>
            <a:r>
              <a:rPr lang="en-US" dirty="0"/>
              <a:t>The only thing that changes is the interpretation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B7ECA6-F5C9-45AA-A9BA-F6C7D63EC287}"/>
              </a:ext>
            </a:extLst>
          </p:cNvPr>
          <p:cNvSpPr/>
          <p:nvPr/>
        </p:nvSpPr>
        <p:spPr>
          <a:xfrm>
            <a:off x="402336" y="2413338"/>
            <a:ext cx="10972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4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CLparmWald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oddsratios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clparm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wald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74412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E329-F904-4773-A3B8-020D53687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4" y="0"/>
            <a:ext cx="11378316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Units</a:t>
            </a:r>
            <a:br>
              <a:rPr lang="en-US" dirty="0"/>
            </a:br>
            <a:r>
              <a:rPr lang="en-US" dirty="0"/>
              <a:t>Just list multiple independent variables.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091A4F-9ED8-418A-8635-6D3D5A0D9B41}"/>
              </a:ext>
            </a:extLst>
          </p:cNvPr>
          <p:cNvSpPr/>
          <p:nvPr/>
        </p:nvSpPr>
        <p:spPr>
          <a:xfrm>
            <a:off x="512064" y="2977212"/>
            <a:ext cx="1093622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6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units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age=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5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15169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9ABDF8A-C212-4DDC-ADA6-A68AA68993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658411"/>
              </p:ext>
            </p:extLst>
          </p:nvPr>
        </p:nvGraphicFramePr>
        <p:xfrm>
          <a:off x="1073551" y="702945"/>
          <a:ext cx="9788525" cy="331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3301920" imgH="1117440" progId="Equation.DSMT4">
                  <p:embed/>
                </p:oleObj>
              </mc:Choice>
              <mc:Fallback>
                <p:oleObj name="Equation" r:id="rId3" imgW="3301920" imgH="11174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FD6C116-2E2A-4D20-9A81-B07A817DAA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3551" y="702945"/>
                        <a:ext cx="9788525" cy="331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474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EE41DD9-ED83-4FF7-AD8F-FF31548926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772336"/>
              </p:ext>
            </p:extLst>
          </p:nvPr>
        </p:nvGraphicFramePr>
        <p:xfrm>
          <a:off x="2282825" y="120650"/>
          <a:ext cx="6292850" cy="519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2247840" imgH="1854000" progId="Equation.DSMT4">
                  <p:embed/>
                </p:oleObj>
              </mc:Choice>
              <mc:Fallback>
                <p:oleObj name="Equation" r:id="rId3" imgW="2247840" imgH="18540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7E3E568-2ED5-4C0B-A3FE-C929E4EC0A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2825" y="120650"/>
                        <a:ext cx="6292850" cy="5191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214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08AB1AB-AF05-4DF6-B765-151D0DF03D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58304"/>
              </p:ext>
            </p:extLst>
          </p:nvPr>
        </p:nvGraphicFramePr>
        <p:xfrm>
          <a:off x="3937000" y="2657475"/>
          <a:ext cx="3582988" cy="17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" imgW="2145960" imgH="1041120" progId="Equation.DSMT4">
                  <p:embed/>
                </p:oleObj>
              </mc:Choice>
              <mc:Fallback>
                <p:oleObj name="Equation" r:id="rId3" imgW="2145960" imgH="10411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0B93735-F773-4F45-B430-5082660448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37000" y="2657475"/>
                        <a:ext cx="3582988" cy="1738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58C4E5CC-553F-48EB-99F6-0FB0AB8B6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731" y="0"/>
            <a:ext cx="7415254" cy="1325563"/>
          </a:xfrm>
        </p:spPr>
        <p:txBody>
          <a:bodyPr/>
          <a:lstStyle/>
          <a:p>
            <a:r>
              <a:rPr lang="en-US" dirty="0"/>
              <a:t>Normal equations, univariate</a:t>
            </a:r>
          </a:p>
        </p:txBody>
      </p:sp>
    </p:spTree>
    <p:extLst>
      <p:ext uri="{BB962C8B-B14F-4D97-AF65-F5344CB8AC3E}">
        <p14:creationId xmlns:p14="http://schemas.microsoft.com/office/powerpoint/2010/main" val="2451284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64C978B-2953-4881-8D9E-551D14899602}"/>
                  </a:ext>
                </a:extLst>
              </p:cNvPr>
              <p:cNvSpPr/>
              <p:nvPr/>
            </p:nvSpPr>
            <p:spPr>
              <a:xfrm>
                <a:off x="3899277" y="1722315"/>
                <a:ext cx="4393446" cy="34133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</m:rPr>
                              <a:rPr lang="en-US"/>
                              <m:t>                    </m:t>
                            </m:r>
                          </m:e>
                        </m:mr>
                        <m:m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nary>
                                        <m:naryPr>
                                          <m:chr m:val="∑"/>
                                          <m:limLoc m:val="undOvr"/>
                                          <m:grow m:val="on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d>
                                            <m:d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i="0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1+</m:t>
                                                  </m:r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exp</m:t>
                                                  </m:r>
                                                  <m:d>
                                                    <m:dPr>
                                                      <m:begChr m:val="{"/>
                                                      <m:endChr m:val="}"/>
                                                      <m:ctrlPr>
                                                        <a:rPr lang="en-US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i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b="1" i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𝐱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b="1" i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𝐢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en-US" b="1" i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𝛃</m:t>
                                                      </m:r>
                                                    </m:e>
                                                  </m:d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nary>
                                    </m:e>
                                  </m:mr>
                                  <m:mr>
                                    <m:e>
                                      <m:nary>
                                        <m:naryPr>
                                          <m:chr m:val="∑"/>
                                          <m:limLoc m:val="undOvr"/>
                                          <m:grow m:val="on"/>
                                          <m:ctrlPr>
                                            <a:rPr lang="en-US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b="0" i="0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d>
                                            <m:dPr>
                                              <m:ctrlP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0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en-US" b="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b="0" i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b="0" i="0">
                                                      <a:latin typeface="Cambria Math" panose="02040503050406030204" pitchFamily="18" charset="0"/>
                                                    </a:rPr>
                                                    <m:t>1+</m:t>
                                                  </m:r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b="0" i="0">
                                                      <a:latin typeface="Cambria Math" panose="02040503050406030204" pitchFamily="18" charset="0"/>
                                                    </a:rPr>
                                                    <m:t>exp</m:t>
                                                  </m:r>
                                                  <m:d>
                                                    <m:dPr>
                                                      <m:begChr m:val="{"/>
                                                      <m:endChr m:val="}"/>
                                                      <m:ctrlPr>
                                                        <a:rPr lang="en-US" b="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b="0" i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b="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b="1" i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𝐱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b="1" i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𝐢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en-US" b="1" i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𝛃</m:t>
                                                      </m:r>
                                                    </m:e>
                                                  </m:d>
                                                </m:den>
                                              </m:f>
                                            </m:e>
                                          </m:d>
                                          <m:sSub>
                                            <m:sSubPr>
                                              <m:ctrlP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b="0" i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nary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nary>
                                        <m:naryPr>
                                          <m:chr m:val="∑"/>
                                          <m:limLoc m:val="undOvr"/>
                                          <m:grow m:val="on"/>
                                          <m:ctrlP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b="0" i="0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d>
                                            <m:dPr>
                                              <m:ctrlP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0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en-US" b="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b="0" i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b="0" i="0">
                                                      <a:latin typeface="Cambria Math" panose="02040503050406030204" pitchFamily="18" charset="0"/>
                                                    </a:rPr>
                                                    <m:t>1+</m:t>
                                                  </m:r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b="0" i="0">
                                                      <a:latin typeface="Cambria Math" panose="02040503050406030204" pitchFamily="18" charset="0"/>
                                                    </a:rPr>
                                                    <m:t>exp</m:t>
                                                  </m:r>
                                                  <m:d>
                                                    <m:dPr>
                                                      <m:begChr m:val="{"/>
                                                      <m:endChr m:val="}"/>
                                                      <m:ctrlPr>
                                                        <a:rPr lang="en-US" b="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b="0" i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b="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b="1" i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𝐱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b="1" i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𝐢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en-US" b="1" i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𝛃</m:t>
                                                      </m:r>
                                                    </m:e>
                                                  </m:d>
                                                </m:den>
                                              </m:f>
                                            </m:e>
                                          </m:d>
                                          <m:sSub>
                                            <m:sSubPr>
                                              <m:ctrlP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  <m:t>𝑖𝑝</m:t>
                                              </m:r>
                                            </m:sub>
                                          </m:sSub>
                                        </m:e>
                                      </m:nary>
                                    </m:e>
                                  </m:mr>
                                </m:m>
                              </m:e>
                            </m:d>
                            <m:r>
                              <a:rPr lang="en-US" b="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b="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64C978B-2953-4881-8D9E-551D148996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277" y="1722315"/>
                <a:ext cx="4393446" cy="34133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37ECA09D-515B-4C40-9FE7-D9E0500F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3230" y="0"/>
            <a:ext cx="10515600" cy="1325563"/>
          </a:xfrm>
        </p:spPr>
        <p:txBody>
          <a:bodyPr/>
          <a:lstStyle/>
          <a:p>
            <a:r>
              <a:rPr lang="en-US" dirty="0"/>
              <a:t>Normal equations, multivariate case.</a:t>
            </a:r>
          </a:p>
        </p:txBody>
      </p:sp>
    </p:spTree>
    <p:extLst>
      <p:ext uri="{BB962C8B-B14F-4D97-AF65-F5344CB8AC3E}">
        <p14:creationId xmlns:p14="http://schemas.microsoft.com/office/powerpoint/2010/main" val="167195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957670-C206-4015-A3AB-C3E7CAC21A29}"/>
              </a:ext>
            </a:extLst>
          </p:cNvPr>
          <p:cNvSpPr/>
          <p:nvPr/>
        </p:nvSpPr>
        <p:spPr>
          <a:xfrm>
            <a:off x="381663" y="2459504"/>
            <a:ext cx="87623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4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364435D-C6BC-4D8C-8321-41E3250A9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06" y="94781"/>
            <a:ext cx="11056951" cy="1325563"/>
          </a:xfrm>
        </p:spPr>
        <p:txBody>
          <a:bodyPr/>
          <a:lstStyle/>
          <a:p>
            <a:r>
              <a:rPr lang="en-US" dirty="0"/>
              <a:t>Specifying multivariate model, PROC LOGISTIC</a:t>
            </a:r>
          </a:p>
        </p:txBody>
      </p:sp>
    </p:spTree>
    <p:extLst>
      <p:ext uri="{BB962C8B-B14F-4D97-AF65-F5344CB8AC3E}">
        <p14:creationId xmlns:p14="http://schemas.microsoft.com/office/powerpoint/2010/main" val="278907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ED40-8445-4761-9217-A6F804667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1056" y="2448367"/>
            <a:ext cx="4640249" cy="1325563"/>
          </a:xfrm>
        </p:spPr>
        <p:txBody>
          <a:bodyPr/>
          <a:lstStyle/>
          <a:p>
            <a:r>
              <a:rPr lang="en-US" dirty="0"/>
              <a:t>A few things</a:t>
            </a:r>
          </a:p>
        </p:txBody>
      </p:sp>
    </p:spTree>
    <p:extLst>
      <p:ext uri="{BB962C8B-B14F-4D97-AF65-F5344CB8AC3E}">
        <p14:creationId xmlns:p14="http://schemas.microsoft.com/office/powerpoint/2010/main" val="2172336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CE8C8-9919-4504-8577-794DF962F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337" y="1844068"/>
            <a:ext cx="6135094" cy="1325563"/>
          </a:xfrm>
        </p:spPr>
        <p:txBody>
          <a:bodyPr/>
          <a:lstStyle/>
          <a:p>
            <a:r>
              <a:rPr lang="en-US" dirty="0"/>
              <a:t>Confounding, an example.</a:t>
            </a:r>
          </a:p>
        </p:txBody>
      </p:sp>
    </p:spTree>
    <p:extLst>
      <p:ext uri="{BB962C8B-B14F-4D97-AF65-F5344CB8AC3E}">
        <p14:creationId xmlns:p14="http://schemas.microsoft.com/office/powerpoint/2010/main" val="1902477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563</Words>
  <Application>Microsoft Office PowerPoint</Application>
  <PresentationFormat>Widescreen</PresentationFormat>
  <Paragraphs>126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Lucida Console</vt:lpstr>
      <vt:lpstr>Office Theme</vt:lpstr>
      <vt:lpstr>1_Office Theme</vt:lpstr>
      <vt:lpstr>Equation</vt:lpstr>
      <vt:lpstr>Multivariate Logistic Model</vt:lpstr>
      <vt:lpstr>PowerPoint Presentation</vt:lpstr>
      <vt:lpstr>PowerPoint Presentation</vt:lpstr>
      <vt:lpstr>PowerPoint Presentation</vt:lpstr>
      <vt:lpstr>Normal equations, univariate</vt:lpstr>
      <vt:lpstr>Normal equations, multivariate case.</vt:lpstr>
      <vt:lpstr>Specifying multivariate model, PROC LOGISTIC</vt:lpstr>
      <vt:lpstr>A few things</vt:lpstr>
      <vt:lpstr>Confounding, an example.</vt:lpstr>
      <vt:lpstr>PowerPoint Presentation</vt:lpstr>
      <vt:lpstr>PowerPoint Presentation</vt:lpstr>
      <vt:lpstr>PowerPoint Presentation</vt:lpstr>
      <vt:lpstr>Likelihood Ratio Test.</vt:lpstr>
      <vt:lpstr>Global test</vt:lpstr>
      <vt:lpstr>PowerPoint Presentation</vt:lpstr>
      <vt:lpstr>Test a subset of r (&lt;p) parameters.</vt:lpstr>
      <vt:lpstr>PowerPoint Presentation</vt:lpstr>
      <vt:lpstr>PowerPoint Presentation</vt:lpstr>
      <vt:lpstr>PROC GENMOD</vt:lpstr>
      <vt:lpstr>Confidence intervals</vt:lpstr>
      <vt:lpstr>Confidence Intervals The only thing that changes is the interpretation</vt:lpstr>
      <vt:lpstr>Odds Ratios The only thing that changes is the interpretation</vt:lpstr>
      <vt:lpstr>Units Just list multiple independent variables.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25</cp:revision>
  <dcterms:created xsi:type="dcterms:W3CDTF">2018-03-02T15:45:04Z</dcterms:created>
  <dcterms:modified xsi:type="dcterms:W3CDTF">2018-05-12T16:48:39Z</dcterms:modified>
</cp:coreProperties>
</file>