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3" r:id="rId2"/>
    <p:sldId id="256" r:id="rId3"/>
    <p:sldId id="276" r:id="rId4"/>
    <p:sldId id="257" r:id="rId5"/>
    <p:sldId id="275" r:id="rId6"/>
    <p:sldId id="259" r:id="rId7"/>
    <p:sldId id="260" r:id="rId8"/>
    <p:sldId id="258" r:id="rId9"/>
    <p:sldId id="261" r:id="rId10"/>
    <p:sldId id="262" r:id="rId11"/>
    <p:sldId id="263" r:id="rId12"/>
    <p:sldId id="271" r:id="rId13"/>
    <p:sldId id="264" r:id="rId14"/>
    <p:sldId id="265" r:id="rId15"/>
    <p:sldId id="266" r:id="rId16"/>
    <p:sldId id="267" r:id="rId17"/>
    <p:sldId id="268" r:id="rId18"/>
    <p:sldId id="269" r:id="rId19"/>
    <p:sldId id="272" r:id="rId20"/>
    <p:sldId id="270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E859E-41AD-4D2E-9274-38FCEA90DFBB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3FB24-5C6C-46BC-BDE6-F029455EC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5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0571-7043-4582-888E-CF07CB0F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18029E-83CE-40BA-8EBD-E25D70C6F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48F23-9378-43B0-8296-20DDB71E6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F377-0BAB-4101-BF3E-D4F558C8F2BA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601AD-4170-42DD-8D96-2310A43B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318A4-C2F7-4BF2-8A51-27D3FAB2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6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F395E-11BD-4E9A-A3F3-38F92B94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E6DF0-7B10-45A0-B4D9-84A7131C9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130D3-9374-4C9E-99A8-26FB089B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52F95-63C1-46E3-9001-5A8143BCCEB1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6FD6C-BBB9-4721-AE73-8CCC3952D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12825-31FC-4625-A81A-E63058F52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8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DCC1E1-F602-41BD-BAEF-076D2E659A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2E3A2-5065-49C1-A721-7246A9A2E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C977-89E2-46B0-A39E-84CC2A86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2F6B8-B816-45C8-87DE-B1CC5F4096AC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59497-E8B5-41CC-93DF-F90FC37E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D4D94-ADB6-4855-90D5-7D926D7C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8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CF0-3171-457B-983D-4B8622E7C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EC702-9D09-4912-924B-E09763C2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06C48-EC70-4127-83A8-31098773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4709-2F4A-44F1-A409-A2D553F78787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698FE-5403-4FF9-BCD9-0B2C91E6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FF40C-BE62-4ADB-B8B2-DF2AD010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CEED3-2D93-438E-9213-61A3EA14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98CC9-D63D-49AF-963F-24FEB6D23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AF75D-B5A5-4DCE-9205-557B7C7E7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B434C-4B19-40B0-A790-9E0E42AE8259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69A0D-B11A-4C74-AC82-858D62486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FF38B-1327-4B99-B291-4A6B21C2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CFC8-3473-4066-BBE3-503791A2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DCE8F-A989-40D0-BA02-884C69D2E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5F6A9-2A95-4C52-8374-0E7901948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E058A-EA13-473B-830A-2AF13F805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D08A-FE49-4117-8C47-94FC93FCBF1A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47D4F-2C6B-471E-B67D-D6EA7ADA2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25E74-F218-4DFE-9EA1-A97E0C96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673E3-7F4F-4CBC-99F0-E7E70723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D6E85-84F5-4BE5-8474-4D7BD3F56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F64B9-AA41-4152-B792-35CA995C1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17ACA-790B-4A24-9931-6B3D01F68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D41CF7-822D-4ED9-8B5F-14CFB5BCA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7117E-D718-475C-95B6-E9B5A6762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6B43-45A9-47A9-AC55-5344D88779BA}" type="datetime1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AA3B70-4E6F-4CA0-8DC4-6252BA0B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E01CEF-F9B3-4E9F-892F-D938573E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8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EADC-218D-4011-B9E0-4F1D534D8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1CCFD1-E186-4A73-A65E-1AFCEC16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1631-16C5-4666-89E6-1878B084D9CB}" type="datetime1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D9292-E4FF-4A77-9DCF-A542AB05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328393-AC16-4865-9839-CAC0B5A7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1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2B988C-CA95-4F0B-BCD8-9C53B441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030E-85BE-412F-B209-B3D723D2ABAE}" type="datetime1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6868A-DBFD-4D52-84E8-777C5D22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5B014-6BC9-437D-A703-BEBBECCD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8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A808A-886D-4214-9FC7-4A41D849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DE011-AD28-4E32-A343-DF7C2B76C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8F259-EE3C-4C50-8E89-45E747396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7D62D-26D1-48C7-96CF-1E8DA4D7F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9D7A-06A0-4FDB-B477-049B38DACBB6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CD15F-1656-4AA0-BC37-F145E794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45EA9-9E52-45C9-B60A-1A4C6CE5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1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9DCB0-522F-43E6-B9F1-A779D2DD5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8B76A4-8C96-4791-8A94-3AEC60D30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9ADBD-0B81-4C36-8D0F-C21E61CC2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07FF2-9D7B-40BB-8186-869E36CFC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6F9F-0242-4722-AE77-C6C2520B40B9}" type="datetime1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A07CB-2779-443B-B4FE-3ADFA89F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5B485-4C01-4219-8D4D-C6B35136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2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624118-8365-45C9-935C-94DA92D28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66576-216B-47BA-861D-349724F3F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DD2AD-61F2-4515-A412-8398DF66A9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D76C-A220-4DE1-B03F-AE9F6D5A4007}" type="datetime1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F5DC3-0177-4BE5-B38F-D0F2AB479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27A58-E25B-42FA-8442-1DFF54398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612-7F23-4ADF-8ADB-1B8933EAE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2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A3CF-5ACA-41AF-B601-D7E5BDD9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340" y="2559685"/>
            <a:ext cx="6636026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Generalized Linear Models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011D96-515B-444E-8E87-CDBD1529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7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C76F72-02B6-4A75-8F6A-866217EE94B7}"/>
              </a:ext>
            </a:extLst>
          </p:cNvPr>
          <p:cNvSpPr txBox="1"/>
          <p:nvPr/>
        </p:nvSpPr>
        <p:spPr>
          <a:xfrm>
            <a:off x="395207" y="379707"/>
            <a:ext cx="111742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X comes from the exponential family then lots of estimation and modeling problems can be formulated and solved within the context of the exponential family.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876DEB-AD2C-4EE6-8695-6F5566632D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926741"/>
              </p:ext>
            </p:extLst>
          </p:nvPr>
        </p:nvGraphicFramePr>
        <p:xfrm>
          <a:off x="679765" y="1961939"/>
          <a:ext cx="2207028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1498320" imgH="558720" progId="Equation.DSMT4">
                  <p:embed/>
                </p:oleObj>
              </mc:Choice>
              <mc:Fallback>
                <p:oleObj name="Equation" r:id="rId3" imgW="14983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9765" y="1961939"/>
                        <a:ext cx="2207028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ADFE22E-DABA-417B-8444-63B4E3AA57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577613"/>
              </p:ext>
            </p:extLst>
          </p:nvPr>
        </p:nvGraphicFramePr>
        <p:xfrm>
          <a:off x="591276" y="3429000"/>
          <a:ext cx="46135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5" imgW="2819160" imgH="558720" progId="Equation.DSMT4">
                  <p:embed/>
                </p:oleObj>
              </mc:Choice>
              <mc:Fallback>
                <p:oleObj name="Equation" r:id="rId5" imgW="28191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1276" y="3429000"/>
                        <a:ext cx="4613563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7DA39B-7C9F-417B-9DF3-8CFFE5C4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93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F826CD6-52B4-4D43-9D74-001EB18CE7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106978"/>
              </p:ext>
            </p:extLst>
          </p:nvPr>
        </p:nvGraphicFramePr>
        <p:xfrm>
          <a:off x="1047748" y="1392115"/>
          <a:ext cx="1185300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3" imgW="927000" imgH="1358640" progId="Equation.DSMT4">
                  <p:embed/>
                </p:oleObj>
              </mc:Choice>
              <mc:Fallback>
                <p:oleObj name="Equation" r:id="rId3" imgW="92700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7748" y="1392115"/>
                        <a:ext cx="1185300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737D053-CF13-47DC-8494-3127A0D5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3048" y="0"/>
            <a:ext cx="5771827" cy="1325563"/>
          </a:xfrm>
        </p:spPr>
        <p:txBody>
          <a:bodyPr/>
          <a:lstStyle/>
          <a:p>
            <a:r>
              <a:rPr lang="en-US" dirty="0"/>
              <a:t>The normal distribution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B252629-D91B-4BCD-8231-48B3A04207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867530"/>
              </p:ext>
            </p:extLst>
          </p:nvPr>
        </p:nvGraphicFramePr>
        <p:xfrm>
          <a:off x="960331" y="3728526"/>
          <a:ext cx="2545434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5" imgW="2171520" imgH="1638000" progId="Equation.DSMT4">
                  <p:embed/>
                </p:oleObj>
              </mc:Choice>
              <mc:Fallback>
                <p:oleObj name="Equation" r:id="rId5" imgW="217152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0331" y="3728526"/>
                        <a:ext cx="2545434" cy="192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5D0F2DD-E7C8-4778-8E51-ECCF681F2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363506"/>
              </p:ext>
            </p:extLst>
          </p:nvPr>
        </p:nvGraphicFramePr>
        <p:xfrm>
          <a:off x="7341677" y="4231446"/>
          <a:ext cx="161013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7" imgW="1028520" imgH="583920" progId="Equation.DSMT4">
                  <p:embed/>
                </p:oleObj>
              </mc:Choice>
              <mc:Fallback>
                <p:oleObj name="Equation" r:id="rId7" imgW="102852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41677" y="4231446"/>
                        <a:ext cx="161013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2771738-D483-4F83-AB10-53F3EBA7C3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420413"/>
              </p:ext>
            </p:extLst>
          </p:nvPr>
        </p:nvGraphicFramePr>
        <p:xfrm>
          <a:off x="5311775" y="1362075"/>
          <a:ext cx="3683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9" imgW="2501640" imgH="558720" progId="Equation.DSMT4">
                  <p:embed/>
                </p:oleObj>
              </mc:Choice>
              <mc:Fallback>
                <p:oleObj name="Equation" r:id="rId9" imgW="2501640" imgH="5587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D876DEB-AD2C-4EE6-8695-6F556663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11775" y="1362075"/>
                        <a:ext cx="3683000" cy="82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9E06B28-10A8-432E-8D6B-B30435AEE3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567702"/>
              </p:ext>
            </p:extLst>
          </p:nvPr>
        </p:nvGraphicFramePr>
        <p:xfrm>
          <a:off x="5160963" y="2828925"/>
          <a:ext cx="62118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11" imgW="3797280" imgH="558720" progId="Equation.DSMT4">
                  <p:embed/>
                </p:oleObj>
              </mc:Choice>
              <mc:Fallback>
                <p:oleObj name="Equation" r:id="rId11" imgW="3797280" imgH="5587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ADFE22E-DABA-417B-8444-63B4E3AA57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0963" y="2828925"/>
                        <a:ext cx="6211887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E6CD7-2B9E-45C8-8FB3-79B37CCC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2E7D-59E5-4923-ACE1-A23B83C0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05" y="19072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Exercise, derive the mean and variance of the Poisson and Bernoulli distributions using their characterization as members of the exponential family.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2628A1-8D06-4FCC-976B-EB263A37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72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B9854-EF00-44D2-89BC-9E609D090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312" y="2248169"/>
            <a:ext cx="7158925" cy="1325563"/>
          </a:xfrm>
        </p:spPr>
        <p:txBody>
          <a:bodyPr/>
          <a:lstStyle/>
          <a:p>
            <a:r>
              <a:rPr lang="en-US" dirty="0"/>
              <a:t>The generalized linear model.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2E5CE9-2D62-4112-B9E8-8C8FB736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11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4250A5A-AF21-4E18-A97B-F830F112EA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936045"/>
              </p:ext>
            </p:extLst>
          </p:nvPr>
        </p:nvGraphicFramePr>
        <p:xfrm>
          <a:off x="1313051" y="418638"/>
          <a:ext cx="5907578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9" name="Equation" r:id="rId3" imgW="4165560" imgH="838080" progId="Equation.DSMT4">
                  <p:embed/>
                </p:oleObj>
              </mc:Choice>
              <mc:Fallback>
                <p:oleObj name="Equation" r:id="rId3" imgW="41655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3051" y="418638"/>
                        <a:ext cx="5907578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0B262D9-F64E-4A92-90D8-892F067D8A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40840"/>
              </p:ext>
            </p:extLst>
          </p:nvPr>
        </p:nvGraphicFramePr>
        <p:xfrm>
          <a:off x="1167674" y="1795780"/>
          <a:ext cx="5943600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Equation" r:id="rId5" imgW="4444920" imgH="888840" progId="Equation.DSMT4">
                  <p:embed/>
                </p:oleObj>
              </mc:Choice>
              <mc:Fallback>
                <p:oleObj name="Equation" r:id="rId5" imgW="44449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7674" y="1795780"/>
                        <a:ext cx="5943600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50C9EBC-DC05-48C9-AA12-07A27A9C4E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390003"/>
              </p:ext>
            </p:extLst>
          </p:nvPr>
        </p:nvGraphicFramePr>
        <p:xfrm>
          <a:off x="1167674" y="3429000"/>
          <a:ext cx="72199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Equation" r:id="rId7" imgW="4813200" imgH="609480" progId="Equation.DSMT4">
                  <p:embed/>
                </p:oleObj>
              </mc:Choice>
              <mc:Fallback>
                <p:oleObj name="Equation" r:id="rId7" imgW="48132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67674" y="3429000"/>
                        <a:ext cx="72199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8EF1D9A-2245-44CB-BF8A-B41CCF14CB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604349"/>
              </p:ext>
            </p:extLst>
          </p:nvPr>
        </p:nvGraphicFramePr>
        <p:xfrm>
          <a:off x="1452810" y="5118726"/>
          <a:ext cx="7059167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9" imgW="4902120" imgH="888840" progId="Equation.DSMT4">
                  <p:embed/>
                </p:oleObj>
              </mc:Choice>
              <mc:Fallback>
                <p:oleObj name="Equation" r:id="rId9" imgW="49021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52810" y="5118726"/>
                        <a:ext cx="7059167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F358C-5C8D-4014-9A42-221327BD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35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DA2E725-41BD-427B-AAD5-6754A55B3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462202"/>
              </p:ext>
            </p:extLst>
          </p:nvPr>
        </p:nvGraphicFramePr>
        <p:xfrm>
          <a:off x="1687190" y="381646"/>
          <a:ext cx="6284423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3" imgW="3200400" imgH="279360" progId="Equation.DSMT4">
                  <p:embed/>
                </p:oleObj>
              </mc:Choice>
              <mc:Fallback>
                <p:oleObj name="Equation" r:id="rId3" imgW="32004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7190" y="381646"/>
                        <a:ext cx="6284423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1D1795D-B131-41CD-888D-4F982282D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549378"/>
              </p:ext>
            </p:extLst>
          </p:nvPr>
        </p:nvGraphicFramePr>
        <p:xfrm>
          <a:off x="1747838" y="1289050"/>
          <a:ext cx="754062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5" imgW="5511600" imgH="1269720" progId="Equation.DSMT4">
                  <p:embed/>
                </p:oleObj>
              </mc:Choice>
              <mc:Fallback>
                <p:oleObj name="Equation" r:id="rId5" imgW="551160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47838" y="1289050"/>
                        <a:ext cx="7540625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5544A93-64FB-429C-B525-205051F04F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548561"/>
              </p:ext>
            </p:extLst>
          </p:nvPr>
        </p:nvGraphicFramePr>
        <p:xfrm>
          <a:off x="1903498" y="3797488"/>
          <a:ext cx="6741269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7" imgW="4889160" imgH="1193760" progId="Equation.DSMT4">
                  <p:embed/>
                </p:oleObj>
              </mc:Choice>
              <mc:Fallback>
                <p:oleObj name="Equation" r:id="rId7" imgW="488916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3498" y="3797488"/>
                        <a:ext cx="6741269" cy="164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AD2B1-0D8B-48E9-A014-DD0FFC1EB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7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96E3-F404-4241-A9E1-B961C30AA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7156" y="0"/>
            <a:ext cx="4547461" cy="1325563"/>
          </a:xfrm>
        </p:spPr>
        <p:txBody>
          <a:bodyPr/>
          <a:lstStyle/>
          <a:p>
            <a:r>
              <a:rPr lang="en-US" dirty="0"/>
              <a:t>The linear model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6885C35-0A88-4092-AE05-46C9A0904F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327406"/>
              </p:ext>
            </p:extLst>
          </p:nvPr>
        </p:nvGraphicFramePr>
        <p:xfrm>
          <a:off x="1567272" y="2167450"/>
          <a:ext cx="965073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3" imgW="5676840" imgH="914400" progId="Equation.DSMT4">
                  <p:embed/>
                </p:oleObj>
              </mc:Choice>
              <mc:Fallback>
                <p:oleObj name="Equation" r:id="rId3" imgW="567684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7272" y="2167450"/>
                        <a:ext cx="9650730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0CDF1-C0DE-41F4-AB82-1B892EF9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18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E3D6-A443-4D49-9BF1-74CC62D8F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0403" y="0"/>
            <a:ext cx="4803183" cy="1325563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4EA0C9F-7CF2-4BD0-96A4-F4D9E7F333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843532"/>
              </p:ext>
            </p:extLst>
          </p:nvPr>
        </p:nvGraphicFramePr>
        <p:xfrm>
          <a:off x="1440372" y="1261552"/>
          <a:ext cx="6799218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tion" r:id="rId3" imgW="4406760" imgH="533160" progId="Equation.DSMT4">
                  <p:embed/>
                </p:oleObj>
              </mc:Choice>
              <mc:Fallback>
                <p:oleObj name="Equation" r:id="rId3" imgW="44067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0372" y="1261552"/>
                        <a:ext cx="6799218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4730169-CE0D-4DE8-87DB-7074AA27EB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608627"/>
              </p:ext>
            </p:extLst>
          </p:nvPr>
        </p:nvGraphicFramePr>
        <p:xfrm>
          <a:off x="1519693" y="2212975"/>
          <a:ext cx="8995718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5" imgW="6603840" imgH="939600" progId="Equation.DSMT4">
                  <p:embed/>
                </p:oleObj>
              </mc:Choice>
              <mc:Fallback>
                <p:oleObj name="Equation" r:id="rId5" imgW="66038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19693" y="2212975"/>
                        <a:ext cx="8995718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0D70DC0-0ABD-443F-8F59-8FCAD5552B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863689"/>
              </p:ext>
            </p:extLst>
          </p:nvPr>
        </p:nvGraphicFramePr>
        <p:xfrm>
          <a:off x="1439862" y="3715067"/>
          <a:ext cx="2985248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7" imgW="2349360" imgH="863280" progId="Equation.DSMT4">
                  <p:embed/>
                </p:oleObj>
              </mc:Choice>
              <mc:Fallback>
                <p:oleObj name="Equation" r:id="rId7" imgW="2349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9862" y="3715067"/>
                        <a:ext cx="2985248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813AEAF-0E62-41DA-BFBE-034D7E2AE7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570128"/>
              </p:ext>
            </p:extLst>
          </p:nvPr>
        </p:nvGraphicFramePr>
        <p:xfrm>
          <a:off x="1519693" y="5123690"/>
          <a:ext cx="2880360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tion" r:id="rId9" imgW="2133360" imgH="1218960" progId="Equation.DSMT4">
                  <p:embed/>
                </p:oleObj>
              </mc:Choice>
              <mc:Fallback>
                <p:oleObj name="Equation" r:id="rId9" imgW="21333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19693" y="5123690"/>
                        <a:ext cx="2880360" cy="164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87E91-1FAE-4B1A-8B13-F8C9C1E82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04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D1EDF-1B30-4BF4-8D88-DE1AA591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0145" y="2316997"/>
            <a:ext cx="3819041" cy="1325563"/>
          </a:xfrm>
        </p:spPr>
        <p:txBody>
          <a:bodyPr/>
          <a:lstStyle/>
          <a:p>
            <a:r>
              <a:rPr lang="en-US" dirty="0"/>
              <a:t>Proc </a:t>
            </a:r>
            <a:r>
              <a:rPr lang="en-US" dirty="0" err="1"/>
              <a:t>Genmod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B4187F-6307-48B2-BFDF-BE7D977F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99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82AB57-F689-463F-ADF4-7692E248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E31CE3-B3F7-4007-A942-75ACDA4662BB}"/>
              </a:ext>
            </a:extLst>
          </p:cNvPr>
          <p:cNvSpPr/>
          <p:nvPr/>
        </p:nvSpPr>
        <p:spPr>
          <a:xfrm>
            <a:off x="685800" y="920621"/>
            <a:ext cx="1024758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it-IT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genmod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it-IT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"Proc 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Genmod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=age /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= bin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link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= logit;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"Proc Logistic"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0364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0D2DE6B-88F7-4204-83A4-DD5BE6507836}"/>
              </a:ext>
            </a:extLst>
          </p:cNvPr>
          <p:cNvSpPr/>
          <p:nvPr/>
        </p:nvSpPr>
        <p:spPr>
          <a:xfrm>
            <a:off x="2670123" y="2641252"/>
            <a:ext cx="8656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Dobson A:  Generalized Linear Models.  </a:t>
            </a:r>
          </a:p>
          <a:p>
            <a:r>
              <a:rPr lang="en-US" sz="3200" dirty="0"/>
              <a:t>Chapman and Hall, New York, 1990.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8466F6-5A9F-4CBC-AE5F-1295021B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79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1B75-2035-46A8-BBED-DC2E6EFD1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998" y="20097"/>
            <a:ext cx="4826431" cy="1325563"/>
          </a:xfrm>
        </p:spPr>
        <p:txBody>
          <a:bodyPr/>
          <a:lstStyle/>
          <a:p>
            <a:r>
              <a:rPr lang="en-US" dirty="0"/>
              <a:t>Poisson Regression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F3D2DA-63D6-4D2A-A003-AD959CC0ABFF}"/>
              </a:ext>
            </a:extLst>
          </p:cNvPr>
          <p:cNvSpPr/>
          <p:nvPr/>
        </p:nvSpPr>
        <p:spPr>
          <a:xfrm>
            <a:off x="481780" y="1052770"/>
            <a:ext cx="1062867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skin;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cases city $ age $ population;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log_pop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=log(population);</a:t>
            </a:r>
          </a:p>
          <a:p>
            <a:pPr lvl="0"/>
            <a:r>
              <a:rPr 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datalines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    MSP      15-24      172675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16   MSP      25-34      123065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30   MSP      35-44      96216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71   MSP      45-54      92051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102  MSP      55-64      72159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130  MSP      65-74      54722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133  MSP      75-84      32185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40   MSP      85+        8328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4    DFW      15-24      181343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38   DFW      25-34      146207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119  DFW      35-44      121374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221  DFW      45-54      111353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259  DFW      55-64      83004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310  DFW      65-74      55932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295  DFW      75-84      36518   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65   DFW      85+        7583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1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A2513C-BDB4-401B-B3E8-B3759797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96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1B75-2035-46A8-BBED-DC2E6EFD1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998" y="20097"/>
            <a:ext cx="4826431" cy="1325563"/>
          </a:xfrm>
        </p:spPr>
        <p:txBody>
          <a:bodyPr/>
          <a:lstStyle/>
          <a:p>
            <a:r>
              <a:rPr lang="en-US" dirty="0"/>
              <a:t>Poisson Regression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48A8C2-DD27-4AC7-8390-F50960D83101}"/>
              </a:ext>
            </a:extLst>
          </p:cNvPr>
          <p:cNvSpPr/>
          <p:nvPr/>
        </p:nvSpPr>
        <p:spPr>
          <a:xfrm>
            <a:off x="776748" y="2358838"/>
            <a:ext cx="105303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20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genmod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=skin;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city 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=last) age 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param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=ref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ref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=last);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cases= city age /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offset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log_pop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dist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=poi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link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=log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type3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9167AF-30A3-48D5-BAF0-D132829A6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5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965F0-1C70-4A6E-8700-D709454B9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545" y="2659007"/>
            <a:ext cx="10515600" cy="1325563"/>
          </a:xfrm>
        </p:spPr>
        <p:txBody>
          <a:bodyPr/>
          <a:lstStyle/>
          <a:p>
            <a:r>
              <a:rPr lang="en-US" dirty="0"/>
              <a:t>It all starts with the exponential family of distributions.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D6D86F-EF06-4826-95B3-CF1E58E6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1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EC4E34-ED04-471D-8B53-BF842C30E46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714375"/>
          </a:xfrm>
        </p:spPr>
        <p:txBody>
          <a:bodyPr>
            <a:normAutofit fontScale="90000"/>
          </a:bodyPr>
          <a:lstStyle/>
          <a:p>
            <a:r>
              <a:rPr lang="en-US" dirty="0"/>
              <a:t>The exponential family: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8A39586-02D5-4FD4-9B75-BB830C8131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90001"/>
              </p:ext>
            </p:extLst>
          </p:nvPr>
        </p:nvGraphicFramePr>
        <p:xfrm>
          <a:off x="1688989" y="1079864"/>
          <a:ext cx="9894223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Equation" r:id="rId3" imgW="6717960" imgH="558720" progId="Equation.DSMT4">
                  <p:embed/>
                </p:oleObj>
              </mc:Choice>
              <mc:Fallback>
                <p:oleObj name="Equation" r:id="rId3" imgW="671796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8989" y="1079864"/>
                        <a:ext cx="9894223" cy="822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18635EC-44E6-4EED-B5FF-DFF9889920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411392"/>
              </p:ext>
            </p:extLst>
          </p:nvPr>
        </p:nvGraphicFramePr>
        <p:xfrm>
          <a:off x="1688989" y="2229219"/>
          <a:ext cx="384048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5" imgW="2044440" imgH="291960" progId="Equation.DSMT4">
                  <p:embed/>
                </p:oleObj>
              </mc:Choice>
              <mc:Fallback>
                <p:oleObj name="Equation" r:id="rId5" imgW="20444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8989" y="2229219"/>
                        <a:ext cx="384048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887E9CF-2BD2-46D5-91C2-06E4EE1729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795317"/>
              </p:ext>
            </p:extLst>
          </p:nvPr>
        </p:nvGraphicFramePr>
        <p:xfrm>
          <a:off x="4502150" y="2344738"/>
          <a:ext cx="139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7" imgW="139680" imgH="215640" progId="Equation.DSMT4">
                  <p:embed/>
                </p:oleObj>
              </mc:Choice>
              <mc:Fallback>
                <p:oleObj name="Equation" r:id="rId7" imgW="139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2150" y="2344738"/>
                        <a:ext cx="1397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6515E34-A689-4932-8B68-D83612A080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254589"/>
              </p:ext>
            </p:extLst>
          </p:nvPr>
        </p:nvGraphicFramePr>
        <p:xfrm>
          <a:off x="1688989" y="3632541"/>
          <a:ext cx="5225993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9" imgW="3035160" imgH="1168200" progId="Equation.DSMT4">
                  <p:embed/>
                </p:oleObj>
              </mc:Choice>
              <mc:Fallback>
                <p:oleObj name="Equation" r:id="rId9" imgW="303516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88989" y="3632541"/>
                        <a:ext cx="5225993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ABEC8A-37BA-475E-92F3-1FB4BD71B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0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4A13CB2-C6EC-40E2-A1B7-235ACA718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931673"/>
              </p:ext>
            </p:extLst>
          </p:nvPr>
        </p:nvGraphicFramePr>
        <p:xfrm>
          <a:off x="1890866" y="928381"/>
          <a:ext cx="7648956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3035160" imgH="253800" progId="Equation.DSMT4">
                  <p:embed/>
                </p:oleObj>
              </mc:Choice>
              <mc:Fallback>
                <p:oleObj name="Equation" r:id="rId3" imgW="30351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0866" y="928381"/>
                        <a:ext cx="7648956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ABC032C-7BE7-43DC-B346-8AD20A2CAB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39275"/>
              </p:ext>
            </p:extLst>
          </p:nvPr>
        </p:nvGraphicFramePr>
        <p:xfrm>
          <a:off x="352319" y="2590033"/>
          <a:ext cx="11187953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5" imgW="6603840" imgH="863280" progId="Equation.DSMT4">
                  <p:embed/>
                </p:oleObj>
              </mc:Choice>
              <mc:Fallback>
                <p:oleObj name="Equation" r:id="rId5" imgW="660384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2319" y="2590033"/>
                        <a:ext cx="11187953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097CA9-F2C4-4464-9AEC-9A6305F8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2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8DCD-B8B0-4963-B940-FA61E5D3B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637" y="0"/>
            <a:ext cx="5840896" cy="1325563"/>
          </a:xfrm>
        </p:spPr>
        <p:txBody>
          <a:bodyPr/>
          <a:lstStyle/>
          <a:p>
            <a:r>
              <a:rPr lang="en-US" dirty="0"/>
              <a:t>The normal distribution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C771F23-10EF-49E0-893E-D202C689C4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191229"/>
              </p:ext>
            </p:extLst>
          </p:nvPr>
        </p:nvGraphicFramePr>
        <p:xfrm>
          <a:off x="1444917" y="1489356"/>
          <a:ext cx="981456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3" imgW="6134040" imgH="685800" progId="Equation.DSMT4">
                  <p:embed/>
                </p:oleObj>
              </mc:Choice>
              <mc:Fallback>
                <p:oleObj name="Equation" r:id="rId3" imgW="61340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4917" y="1489356"/>
                        <a:ext cx="981456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E055A9-11F1-4808-A4A6-CDAD2553A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543545"/>
              </p:ext>
            </p:extLst>
          </p:nvPr>
        </p:nvGraphicFramePr>
        <p:xfrm>
          <a:off x="1502768" y="2703138"/>
          <a:ext cx="1767840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5" imgW="736560" imgH="304560" progId="Equation.DSMT4">
                  <p:embed/>
                </p:oleObj>
              </mc:Choice>
              <mc:Fallback>
                <p:oleObj name="Equation" r:id="rId5" imgW="7365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02768" y="2703138"/>
                        <a:ext cx="1767840" cy="731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0344951-AC91-487A-AFAA-8DD171A9DB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28030"/>
              </p:ext>
            </p:extLst>
          </p:nvPr>
        </p:nvGraphicFramePr>
        <p:xfrm>
          <a:off x="1573248" y="3459419"/>
          <a:ext cx="452628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7" imgW="2514600" imgH="507960" progId="Equation.DSMT4">
                  <p:embed/>
                </p:oleObj>
              </mc:Choice>
              <mc:Fallback>
                <p:oleObj name="Equation" r:id="rId7" imgW="25146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73248" y="3459419"/>
                        <a:ext cx="452628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E5C82F5-3107-4D80-8D31-D338520630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948491"/>
              </p:ext>
            </p:extLst>
          </p:nvPr>
        </p:nvGraphicFramePr>
        <p:xfrm>
          <a:off x="1502768" y="4446949"/>
          <a:ext cx="4095209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9" imgW="2171520" imgH="533160" progId="Equation.DSMT4">
                  <p:embed/>
                </p:oleObj>
              </mc:Choice>
              <mc:Fallback>
                <p:oleObj name="Equation" r:id="rId9" imgW="21715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02768" y="4446949"/>
                        <a:ext cx="4095209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0C181DF-DFBE-4E07-B504-D68A1703C0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787192"/>
              </p:ext>
            </p:extLst>
          </p:nvPr>
        </p:nvGraphicFramePr>
        <p:xfrm>
          <a:off x="1669320" y="5642310"/>
          <a:ext cx="184404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11" imgW="977760" imgH="533160" progId="Equation.DSMT4">
                  <p:embed/>
                </p:oleObj>
              </mc:Choice>
              <mc:Fallback>
                <p:oleObj name="Equation" r:id="rId11" imgW="9777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69320" y="5642310"/>
                        <a:ext cx="184404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48A8004-160E-485A-BF3D-55EE61EA2B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265823"/>
              </p:ext>
            </p:extLst>
          </p:nvPr>
        </p:nvGraphicFramePr>
        <p:xfrm>
          <a:off x="6594025" y="4271365"/>
          <a:ext cx="530860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13" imgW="2412720" imgH="457200" progId="Equation.DSMT4">
                  <p:embed/>
                </p:oleObj>
              </mc:Choice>
              <mc:Fallback>
                <p:oleObj name="Equation" r:id="rId13" imgW="24127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594025" y="4271365"/>
                        <a:ext cx="530860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AFA5E1-3051-4178-84FE-0D626C64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7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F7B2-B52C-420B-A661-EB66E750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017" y="0"/>
            <a:ext cx="5965556" cy="1325563"/>
          </a:xfrm>
        </p:spPr>
        <p:txBody>
          <a:bodyPr/>
          <a:lstStyle/>
          <a:p>
            <a:r>
              <a:rPr lang="en-US" dirty="0"/>
              <a:t>The Binomial distribution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E760EC9-914A-463F-AC87-D7A19BADF9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579776"/>
              </p:ext>
            </p:extLst>
          </p:nvPr>
        </p:nvGraphicFramePr>
        <p:xfrm>
          <a:off x="2512017" y="1069004"/>
          <a:ext cx="5351066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3" imgW="3377880" imgH="1269720" progId="Equation.DSMT4">
                  <p:embed/>
                </p:oleObj>
              </mc:Choice>
              <mc:Fallback>
                <p:oleObj name="Equation" r:id="rId3" imgW="337788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2017" y="1069004"/>
                        <a:ext cx="5351066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A329F17-0DFF-4CF2-BCF9-6344C776C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40777"/>
              </p:ext>
            </p:extLst>
          </p:nvPr>
        </p:nvGraphicFramePr>
        <p:xfrm>
          <a:off x="2757824" y="3645651"/>
          <a:ext cx="154686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5" imgW="736560" imgH="304560" progId="Equation.DSMT4">
                  <p:embed/>
                </p:oleObj>
              </mc:Choice>
              <mc:Fallback>
                <p:oleObj name="Equation" r:id="rId5" imgW="7365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57824" y="3645651"/>
                        <a:ext cx="154686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2D1A209-7011-4666-8E73-A9F26C6678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147274"/>
              </p:ext>
            </p:extLst>
          </p:nvPr>
        </p:nvGraphicFramePr>
        <p:xfrm>
          <a:off x="2757824" y="4467178"/>
          <a:ext cx="5133109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7" imgW="3136680" imgH="558720" progId="Equation.DSMT4">
                  <p:embed/>
                </p:oleObj>
              </mc:Choice>
              <mc:Fallback>
                <p:oleObj name="Equation" r:id="rId7" imgW="31366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57824" y="4467178"/>
                        <a:ext cx="5133109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F8E231C-3C46-455C-AFFF-542F08A8A9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958280"/>
              </p:ext>
            </p:extLst>
          </p:nvPr>
        </p:nvGraphicFramePr>
        <p:xfrm>
          <a:off x="2757824" y="5563025"/>
          <a:ext cx="249174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9" imgW="1384200" imgH="253800" progId="Equation.DSMT4">
                  <p:embed/>
                </p:oleObj>
              </mc:Choice>
              <mc:Fallback>
                <p:oleObj name="Equation" r:id="rId9" imgW="1384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57824" y="5563025"/>
                        <a:ext cx="249174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5FF94C9-7FEF-46F3-A22D-F78CF7996F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182603"/>
              </p:ext>
            </p:extLst>
          </p:nvPr>
        </p:nvGraphicFramePr>
        <p:xfrm>
          <a:off x="2757824" y="6201673"/>
          <a:ext cx="134874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11" imgW="749160" imgH="304560" progId="Equation.DSMT4">
                  <p:embed/>
                </p:oleObj>
              </mc:Choice>
              <mc:Fallback>
                <p:oleObj name="Equation" r:id="rId11" imgW="7491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57824" y="6201673"/>
                        <a:ext cx="134874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51C832B-1F04-42D8-ADDC-5F0C8687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5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AB3FFCC-B2AC-4D77-B2DB-AA116450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914" y="0"/>
            <a:ext cx="6128657" cy="1325563"/>
          </a:xfrm>
        </p:spPr>
        <p:txBody>
          <a:bodyPr/>
          <a:lstStyle/>
          <a:p>
            <a:r>
              <a:rPr lang="en-US" dirty="0"/>
              <a:t>The Poisson Distribution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4DBBE2C-6D04-4440-8444-D53C09C6C1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24432"/>
              </p:ext>
            </p:extLst>
          </p:nvPr>
        </p:nvGraphicFramePr>
        <p:xfrm>
          <a:off x="3016238" y="1325563"/>
          <a:ext cx="459278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3" imgW="2806560" imgH="838080" progId="Equation.DSMT4">
                  <p:embed/>
                </p:oleObj>
              </mc:Choice>
              <mc:Fallback>
                <p:oleObj name="Equation" r:id="rId3" imgW="28065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6238" y="1325563"/>
                        <a:ext cx="4592785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F407D92-D3BF-4ABE-ABC4-B1BF4678B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26942"/>
              </p:ext>
            </p:extLst>
          </p:nvPr>
        </p:nvGraphicFramePr>
        <p:xfrm>
          <a:off x="2877984" y="3429000"/>
          <a:ext cx="4618510" cy="246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5" imgW="2755800" imgH="1473120" progId="Equation.DSMT4">
                  <p:embed/>
                </p:oleObj>
              </mc:Choice>
              <mc:Fallback>
                <p:oleObj name="Equation" r:id="rId5" imgW="275580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7984" y="3429000"/>
                        <a:ext cx="4618510" cy="24688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06897B-49C4-4C4B-9AB6-17A1A3C63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BF64-CE9C-4DDC-AA39-F640FCAE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651" y="2270501"/>
            <a:ext cx="3323095" cy="1325563"/>
          </a:xfrm>
        </p:spPr>
        <p:txBody>
          <a:bodyPr/>
          <a:lstStyle/>
          <a:p>
            <a:r>
              <a:rPr lang="en-US" dirty="0"/>
              <a:t>Who cares?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00E875-1D43-4035-B5E1-A4B244789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7612-7F23-4ADF-8ADB-1B8933EAE4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7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342</Words>
  <Application>Microsoft Office PowerPoint</Application>
  <PresentationFormat>Widescreen</PresentationFormat>
  <Paragraphs>80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Lucida Console</vt:lpstr>
      <vt:lpstr>Office Theme</vt:lpstr>
      <vt:lpstr>Equation</vt:lpstr>
      <vt:lpstr>Generalized Linear Models</vt:lpstr>
      <vt:lpstr>PowerPoint Presentation</vt:lpstr>
      <vt:lpstr>It all starts with the exponential family of distributions.</vt:lpstr>
      <vt:lpstr>The exponential family: </vt:lpstr>
      <vt:lpstr>PowerPoint Presentation</vt:lpstr>
      <vt:lpstr>The normal distribution</vt:lpstr>
      <vt:lpstr>The Binomial distribution</vt:lpstr>
      <vt:lpstr>The Poisson Distribution</vt:lpstr>
      <vt:lpstr>Who cares?</vt:lpstr>
      <vt:lpstr>PowerPoint Presentation</vt:lpstr>
      <vt:lpstr>The normal distribution</vt:lpstr>
      <vt:lpstr>Exercise, derive the mean and variance of the Poisson and Bernoulli distributions using their characterization as members of the exponential family.</vt:lpstr>
      <vt:lpstr>The generalized linear model.</vt:lpstr>
      <vt:lpstr>PowerPoint Presentation</vt:lpstr>
      <vt:lpstr>PowerPoint Presentation</vt:lpstr>
      <vt:lpstr>The linear model</vt:lpstr>
      <vt:lpstr>Logistic regression</vt:lpstr>
      <vt:lpstr>Proc Genmod</vt:lpstr>
      <vt:lpstr>PowerPoint Presentation</vt:lpstr>
      <vt:lpstr>Poisson Regression</vt:lpstr>
      <vt:lpstr>Poisson Regression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27</cp:revision>
  <dcterms:created xsi:type="dcterms:W3CDTF">2018-03-09T14:20:53Z</dcterms:created>
  <dcterms:modified xsi:type="dcterms:W3CDTF">2018-05-17T16:57:15Z</dcterms:modified>
</cp:coreProperties>
</file>