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79" r:id="rId3"/>
    <p:sldId id="278" r:id="rId4"/>
    <p:sldId id="268" r:id="rId5"/>
    <p:sldId id="257" r:id="rId6"/>
    <p:sldId id="258" r:id="rId7"/>
    <p:sldId id="259" r:id="rId8"/>
    <p:sldId id="260" r:id="rId9"/>
    <p:sldId id="261" r:id="rId10"/>
    <p:sldId id="269" r:id="rId11"/>
    <p:sldId id="287" r:id="rId12"/>
    <p:sldId id="288" r:id="rId13"/>
    <p:sldId id="283" r:id="rId14"/>
    <p:sldId id="274" r:id="rId15"/>
    <p:sldId id="275" r:id="rId16"/>
    <p:sldId id="277" r:id="rId17"/>
    <p:sldId id="270" r:id="rId18"/>
    <p:sldId id="284" r:id="rId19"/>
    <p:sldId id="280" r:id="rId20"/>
    <p:sldId id="285" r:id="rId21"/>
    <p:sldId id="286"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7" r:id="rId40"/>
    <p:sldId id="308" r:id="rId41"/>
    <p:sldId id="309" r:id="rId42"/>
    <p:sldId id="310" r:id="rId43"/>
    <p:sldId id="311" r:id="rId44"/>
    <p:sldId id="312" r:id="rId45"/>
    <p:sldId id="313"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0" d="100"/>
          <a:sy n="120" d="100"/>
        </p:scale>
        <p:origin x="2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E3B51F-C941-4C36-B46C-82F03D9E1037}" type="datetimeFigureOut">
              <a:rPr lang="en-US" smtClean="0"/>
              <a:t>5/21/2018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2989E-C773-4DAB-B65B-E773B169E50F}" type="slidenum">
              <a:rPr lang="en-US" smtClean="0"/>
              <a:t>‹#›</a:t>
            </a:fld>
            <a:endParaRPr lang="en-US"/>
          </a:p>
        </p:txBody>
      </p:sp>
    </p:spTree>
    <p:extLst>
      <p:ext uri="{BB962C8B-B14F-4D97-AF65-F5344CB8AC3E}">
        <p14:creationId xmlns:p14="http://schemas.microsoft.com/office/powerpoint/2010/main" val="3899113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280EBB1-47CB-42AE-AD40-C1026A462B3A}" type="slidenum">
              <a:rPr lang="en-US" smtClean="0"/>
              <a:pPr>
                <a:defRPr/>
              </a:pPr>
              <a:t>31</a:t>
            </a:fld>
            <a:endParaRPr lang="en-US"/>
          </a:p>
        </p:txBody>
      </p:sp>
    </p:spTree>
    <p:extLst>
      <p:ext uri="{BB962C8B-B14F-4D97-AF65-F5344CB8AC3E}">
        <p14:creationId xmlns:p14="http://schemas.microsoft.com/office/powerpoint/2010/main" val="368187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3535EE16-CA30-4771-9AE8-029819F8EBBD}" type="slidenum">
              <a:rPr lang="en-US" altLang="en-US" sz="1200" smtClean="0"/>
              <a:pPr eaLnBrk="1" hangingPunct="1"/>
              <a:t>34</a:t>
            </a:fld>
            <a:endParaRPr lang="en-US" altLang="en-US" sz="1200"/>
          </a:p>
        </p:txBody>
      </p:sp>
      <p:sp>
        <p:nvSpPr>
          <p:cNvPr id="1095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Times New Roman"/>
                <a:ea typeface="+mn-ea"/>
                <a:cs typeface="+mn-cs"/>
              </a:rPr>
              <a:t>In the example above, it seems that X</a:t>
            </a:r>
            <a:r>
              <a:rPr lang="en-US" sz="1200" kern="1200" baseline="-25000" dirty="0">
                <a:solidFill>
                  <a:schemeClr val="tx1"/>
                </a:solidFill>
                <a:effectLst/>
                <a:latin typeface="Times New Roman"/>
                <a:ea typeface="+mn-ea"/>
                <a:cs typeface="+mn-cs"/>
              </a:rPr>
              <a:t>1 </a:t>
            </a:r>
            <a:r>
              <a:rPr lang="en-US" sz="1200" kern="1200" dirty="0">
                <a:solidFill>
                  <a:schemeClr val="tx1"/>
                </a:solidFill>
                <a:effectLst/>
                <a:latin typeface="Times New Roman"/>
                <a:ea typeface="+mn-ea"/>
                <a:cs typeface="+mn-cs"/>
              </a:rPr>
              <a:t>is correlated with X</a:t>
            </a:r>
            <a:r>
              <a:rPr lang="en-US" sz="1200" kern="1200" baseline="-25000" dirty="0">
                <a:solidFill>
                  <a:schemeClr val="tx1"/>
                </a:solidFill>
                <a:effectLst/>
                <a:latin typeface="Times New Roman"/>
                <a:ea typeface="+mn-ea"/>
                <a:cs typeface="+mn-cs"/>
              </a:rPr>
              <a:t>4 </a:t>
            </a:r>
            <a:r>
              <a:rPr lang="en-US" sz="1200" kern="1200" dirty="0">
                <a:solidFill>
                  <a:schemeClr val="tx1"/>
                </a:solidFill>
                <a:effectLst/>
                <a:latin typeface="Times New Roman"/>
                <a:ea typeface="+mn-ea"/>
                <a:cs typeface="+mn-cs"/>
              </a:rPr>
              <a:t>and X</a:t>
            </a:r>
            <a:r>
              <a:rPr lang="en-US" sz="1200" kern="1200" baseline="-25000" dirty="0">
                <a:solidFill>
                  <a:schemeClr val="tx1"/>
                </a:solidFill>
                <a:effectLst/>
                <a:latin typeface="Times New Roman"/>
                <a:ea typeface="+mn-ea"/>
                <a:cs typeface="+mn-cs"/>
              </a:rPr>
              <a:t>3 </a:t>
            </a:r>
            <a:r>
              <a:rPr lang="en-US" sz="1200" kern="1200" dirty="0">
                <a:solidFill>
                  <a:schemeClr val="tx1"/>
                </a:solidFill>
                <a:effectLst/>
                <a:latin typeface="Times New Roman"/>
                <a:ea typeface="+mn-ea"/>
                <a:cs typeface="+mn-cs"/>
              </a:rPr>
              <a:t>is correlated with X</a:t>
            </a:r>
            <a:r>
              <a:rPr lang="en-US" sz="1200" kern="1200" baseline="-25000" dirty="0">
                <a:solidFill>
                  <a:schemeClr val="tx1"/>
                </a:solidFill>
                <a:effectLst/>
                <a:latin typeface="Times New Roman"/>
                <a:ea typeface="+mn-ea"/>
                <a:cs typeface="+mn-cs"/>
              </a:rPr>
              <a:t>5</a:t>
            </a:r>
            <a:r>
              <a:rPr lang="en-US" sz="1200" kern="1200" dirty="0">
                <a:solidFill>
                  <a:schemeClr val="tx1"/>
                </a:solidFill>
                <a:effectLst/>
                <a:latin typeface="Times New Roman"/>
                <a:ea typeface="+mn-ea"/>
                <a:cs typeface="+mn-cs"/>
              </a:rPr>
              <a:t>. The variable X</a:t>
            </a:r>
            <a:r>
              <a:rPr lang="en-US" sz="1200" kern="1200" baseline="-25000" dirty="0">
                <a:solidFill>
                  <a:schemeClr val="tx1"/>
                </a:solidFill>
                <a:effectLst/>
                <a:latin typeface="Times New Roman"/>
                <a:ea typeface="+mn-ea"/>
                <a:cs typeface="+mn-cs"/>
              </a:rPr>
              <a:t>2 </a:t>
            </a:r>
            <a:r>
              <a:rPr lang="en-US" sz="1200" kern="1200" dirty="0">
                <a:solidFill>
                  <a:schemeClr val="tx1"/>
                </a:solidFill>
                <a:effectLst/>
                <a:latin typeface="Times New Roman"/>
                <a:ea typeface="+mn-ea"/>
                <a:cs typeface="+mn-cs"/>
              </a:rPr>
              <a:t>is correlated with no other variable. Therefore, there should be three variable clusters.</a:t>
            </a:r>
          </a:p>
          <a:p>
            <a:pPr eaLnBrk="1" hangingPunct="1"/>
            <a:endParaRPr lang="en-US" altLang="en-US" noProof="1">
              <a:latin typeface="Times New Roman" pitchFamily="18" charset="0"/>
            </a:endParaRPr>
          </a:p>
        </p:txBody>
      </p:sp>
    </p:spTree>
    <p:extLst>
      <p:ext uri="{BB962C8B-B14F-4D97-AF65-F5344CB8AC3E}">
        <p14:creationId xmlns:p14="http://schemas.microsoft.com/office/powerpoint/2010/main" val="3002578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F1D36C69-A207-48AB-BF8E-771AB42CD12B}" type="slidenum">
              <a:rPr lang="en-US" altLang="en-US" sz="1200" smtClean="0"/>
              <a:pPr eaLnBrk="1" hangingPunct="1"/>
              <a:t>37</a:t>
            </a:fld>
            <a:endParaRPr lang="en-US" altLang="en-US" sz="1200"/>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Times New Roman"/>
                <a:ea typeface="+mn-ea"/>
                <a:cs typeface="+mn-cs"/>
              </a:rPr>
              <a:t>MAXEIGEN=</a:t>
            </a:r>
            <a:r>
              <a:rPr lang="en-US" sz="1200" i="1" kern="1200" dirty="0">
                <a:solidFill>
                  <a:schemeClr val="tx1"/>
                </a:solidFill>
                <a:effectLst/>
                <a:latin typeface="Times New Roman"/>
                <a:ea typeface="+mn-ea"/>
                <a:cs typeface="+mn-cs"/>
              </a:rPr>
              <a:t>n	</a:t>
            </a:r>
            <a:r>
              <a:rPr lang="en-US" sz="1200" kern="1200" dirty="0">
                <a:solidFill>
                  <a:schemeClr val="tx1"/>
                </a:solidFill>
                <a:effectLst/>
                <a:latin typeface="Times New Roman"/>
                <a:ea typeface="+mn-ea"/>
                <a:cs typeface="+mn-cs"/>
              </a:rPr>
              <a:t>specifies the largest permissible value of the second eigenvalue in each cluster. The default is 1 (using the correlation matrix).</a:t>
            </a:r>
          </a:p>
          <a:p>
            <a:r>
              <a:rPr lang="en-US" sz="1200" kern="1200" dirty="0">
                <a:solidFill>
                  <a:schemeClr val="tx1"/>
                </a:solidFill>
                <a:effectLst/>
                <a:latin typeface="Times New Roman"/>
                <a:ea typeface="+mn-ea"/>
                <a:cs typeface="+mn-cs"/>
              </a:rPr>
              <a:t>SHORT	suppresses printing of the cluster structure, scoring coefficient, and </a:t>
            </a:r>
            <a:r>
              <a:rPr lang="en-US" sz="1200" kern="1200" dirty="0" err="1">
                <a:solidFill>
                  <a:schemeClr val="tx1"/>
                </a:solidFill>
                <a:effectLst/>
                <a:latin typeface="Times New Roman"/>
                <a:ea typeface="+mn-ea"/>
                <a:cs typeface="+mn-cs"/>
              </a:rPr>
              <a:t>intercluster</a:t>
            </a:r>
            <a:r>
              <a:rPr lang="en-US" sz="1200" kern="1200" dirty="0">
                <a:solidFill>
                  <a:schemeClr val="tx1"/>
                </a:solidFill>
                <a:effectLst/>
                <a:latin typeface="Times New Roman"/>
                <a:ea typeface="+mn-ea"/>
                <a:cs typeface="+mn-cs"/>
              </a:rPr>
              <a:t> correlation matrices.</a:t>
            </a:r>
          </a:p>
          <a:p>
            <a:r>
              <a:rPr lang="en-US" sz="1200" kern="1200" dirty="0">
                <a:solidFill>
                  <a:schemeClr val="tx1"/>
                </a:solidFill>
                <a:effectLst/>
                <a:latin typeface="Times New Roman"/>
                <a:ea typeface="+mn-ea"/>
                <a:cs typeface="+mn-cs"/>
              </a:rPr>
              <a:t>Selected VARCLUS procedure statement:</a:t>
            </a:r>
          </a:p>
          <a:p>
            <a:r>
              <a:rPr lang="en-US" sz="1200" kern="1200" dirty="0">
                <a:solidFill>
                  <a:schemeClr val="tx1"/>
                </a:solidFill>
                <a:effectLst/>
                <a:latin typeface="Times New Roman"/>
                <a:ea typeface="+mn-ea"/>
                <a:cs typeface="+mn-cs"/>
              </a:rPr>
              <a:t>VAR	specifies the variables to be clustered. If you do not specify the VAR statement, all numeric variables not listed in other statements are processed.</a:t>
            </a:r>
          </a:p>
          <a:p>
            <a:pPr eaLnBrk="1" hangingPunct="1"/>
            <a:endParaRPr lang="en-US" altLang="en-US" noProof="1">
              <a:latin typeface="Times New Roman" pitchFamily="18" charset="0"/>
            </a:endParaRPr>
          </a:p>
        </p:txBody>
      </p:sp>
    </p:spTree>
    <p:extLst>
      <p:ext uri="{BB962C8B-B14F-4D97-AF65-F5344CB8AC3E}">
        <p14:creationId xmlns:p14="http://schemas.microsoft.com/office/powerpoint/2010/main" val="778725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C08CA-1B03-4651-8077-E71179CB68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6" name="Slide Number Placeholder 5">
            <a:extLst>
              <a:ext uri="{FF2B5EF4-FFF2-40B4-BE49-F238E27FC236}">
                <a16:creationId xmlns:a16="http://schemas.microsoft.com/office/drawing/2014/main" id="{0092ED9D-CEE7-40DE-BCBA-34FFB3AE0067}"/>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574776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E516C-1FF7-4BFD-8F06-4CB8E6BBD2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456A9C-9415-4FAF-99A3-E252B98F361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53939-75B4-41B6-9A72-4727970B0C10}"/>
              </a:ext>
            </a:extLst>
          </p:cNvPr>
          <p:cNvSpPr>
            <a:spLocks noGrp="1"/>
          </p:cNvSpPr>
          <p:nvPr>
            <p:ph type="dt" sz="half" idx="10"/>
          </p:nvPr>
        </p:nvSpPr>
        <p:spPr/>
        <p:txBody>
          <a:bodyPr/>
          <a:lstStyle/>
          <a:p>
            <a:fld id="{35C98C32-2EE6-465F-95FB-58B7BCE403D5}" type="datetimeFigureOut">
              <a:rPr lang="en-US" smtClean="0"/>
              <a:t>5/21/2018</a:t>
            </a:fld>
            <a:endParaRPr lang="en-US"/>
          </a:p>
        </p:txBody>
      </p:sp>
      <p:sp>
        <p:nvSpPr>
          <p:cNvPr id="5" name="Footer Placeholder 4">
            <a:extLst>
              <a:ext uri="{FF2B5EF4-FFF2-40B4-BE49-F238E27FC236}">
                <a16:creationId xmlns:a16="http://schemas.microsoft.com/office/drawing/2014/main" id="{15B02B90-9B86-4440-A019-C0938D864E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B112BF-DD68-4E7E-BF6A-48F32DC4F577}"/>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089539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DAE366-AF2D-4D2C-8DCB-A262B4600A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5950CB-9471-4ADB-A600-2E79252C996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4CE5D9-1B4F-48C9-A256-7D2E8E8A6723}"/>
              </a:ext>
            </a:extLst>
          </p:cNvPr>
          <p:cNvSpPr>
            <a:spLocks noGrp="1"/>
          </p:cNvSpPr>
          <p:nvPr>
            <p:ph type="dt" sz="half" idx="10"/>
          </p:nvPr>
        </p:nvSpPr>
        <p:spPr/>
        <p:txBody>
          <a:bodyPr/>
          <a:lstStyle/>
          <a:p>
            <a:fld id="{35C98C32-2EE6-465F-95FB-58B7BCE403D5}" type="datetimeFigureOut">
              <a:rPr lang="en-US" smtClean="0"/>
              <a:t>5/21/2018</a:t>
            </a:fld>
            <a:endParaRPr lang="en-US"/>
          </a:p>
        </p:txBody>
      </p:sp>
      <p:sp>
        <p:nvSpPr>
          <p:cNvPr id="5" name="Footer Placeholder 4">
            <a:extLst>
              <a:ext uri="{FF2B5EF4-FFF2-40B4-BE49-F238E27FC236}">
                <a16:creationId xmlns:a16="http://schemas.microsoft.com/office/drawing/2014/main" id="{26075D48-65A4-4322-A5F3-65C166295E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8D087B-295C-4708-AB61-6C219CB821F8}"/>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1739151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64548-40AF-4C61-B925-78C0F7B4F7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89A037-D116-46C3-A599-B19A28519AF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134CB2-F403-4419-B308-5E3720992E2E}"/>
              </a:ext>
            </a:extLst>
          </p:cNvPr>
          <p:cNvSpPr>
            <a:spLocks noGrp="1"/>
          </p:cNvSpPr>
          <p:nvPr>
            <p:ph type="dt" sz="half" idx="10"/>
          </p:nvPr>
        </p:nvSpPr>
        <p:spPr/>
        <p:txBody>
          <a:bodyPr/>
          <a:lstStyle/>
          <a:p>
            <a:fld id="{35C98C32-2EE6-465F-95FB-58B7BCE403D5}" type="datetimeFigureOut">
              <a:rPr lang="en-US" smtClean="0"/>
              <a:t>5/21/2018</a:t>
            </a:fld>
            <a:endParaRPr lang="en-US"/>
          </a:p>
        </p:txBody>
      </p:sp>
      <p:sp>
        <p:nvSpPr>
          <p:cNvPr id="5" name="Footer Placeholder 4">
            <a:extLst>
              <a:ext uri="{FF2B5EF4-FFF2-40B4-BE49-F238E27FC236}">
                <a16:creationId xmlns:a16="http://schemas.microsoft.com/office/drawing/2014/main" id="{03370C4E-1D0C-4AFD-AB69-6A08E435E2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B3EB27-BBF5-43D2-BE96-543342F76881}"/>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294503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94878-7A5F-4BEF-B3DC-C3B7AFE20A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6D6294-6661-471A-866B-DA5B0CE736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E14BAEC-D12A-49B3-842B-859A4CB0F4BF}"/>
              </a:ext>
            </a:extLst>
          </p:cNvPr>
          <p:cNvSpPr>
            <a:spLocks noGrp="1"/>
          </p:cNvSpPr>
          <p:nvPr>
            <p:ph type="dt" sz="half" idx="10"/>
          </p:nvPr>
        </p:nvSpPr>
        <p:spPr/>
        <p:txBody>
          <a:bodyPr/>
          <a:lstStyle/>
          <a:p>
            <a:fld id="{35C98C32-2EE6-465F-95FB-58B7BCE403D5}" type="datetimeFigureOut">
              <a:rPr lang="en-US" smtClean="0"/>
              <a:t>5/21/2018</a:t>
            </a:fld>
            <a:endParaRPr lang="en-US"/>
          </a:p>
        </p:txBody>
      </p:sp>
      <p:sp>
        <p:nvSpPr>
          <p:cNvPr id="5" name="Footer Placeholder 4">
            <a:extLst>
              <a:ext uri="{FF2B5EF4-FFF2-40B4-BE49-F238E27FC236}">
                <a16:creationId xmlns:a16="http://schemas.microsoft.com/office/drawing/2014/main" id="{6216C190-3E17-4965-9153-57648101D4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8AAA04-6100-4FC0-A7BA-136486C24049}"/>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2871080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74130-6A03-4CBE-8118-D3974846F9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D36902-BA1D-4F46-B508-195A191957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096B63-1A3A-428F-86A7-BFC66FD5977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3F9805-FBE7-4488-A47D-34C5A2572437}"/>
              </a:ext>
            </a:extLst>
          </p:cNvPr>
          <p:cNvSpPr>
            <a:spLocks noGrp="1"/>
          </p:cNvSpPr>
          <p:nvPr>
            <p:ph type="dt" sz="half" idx="10"/>
          </p:nvPr>
        </p:nvSpPr>
        <p:spPr/>
        <p:txBody>
          <a:bodyPr/>
          <a:lstStyle/>
          <a:p>
            <a:fld id="{35C98C32-2EE6-465F-95FB-58B7BCE403D5}" type="datetimeFigureOut">
              <a:rPr lang="en-US" smtClean="0"/>
              <a:t>5/21/2018</a:t>
            </a:fld>
            <a:endParaRPr lang="en-US"/>
          </a:p>
        </p:txBody>
      </p:sp>
      <p:sp>
        <p:nvSpPr>
          <p:cNvPr id="6" name="Footer Placeholder 5">
            <a:extLst>
              <a:ext uri="{FF2B5EF4-FFF2-40B4-BE49-F238E27FC236}">
                <a16:creationId xmlns:a16="http://schemas.microsoft.com/office/drawing/2014/main" id="{B626363D-3297-49DF-B32E-0306CE1F74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AD578B-0312-4E8E-8316-1587C287D0D5}"/>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33025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E41CA-A7EA-4412-9938-2AE7CCD78E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67B2CD-2796-4BC8-A4C1-4FAE74E457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77BC4B6-23B0-4E0F-9293-A5B469F04BE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B995BB-B852-4547-ACFC-F0D13D2FF4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548606-CCC5-4269-BC20-F9A72E1C65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708153-CB15-409C-9FD9-B386DD6356FC}"/>
              </a:ext>
            </a:extLst>
          </p:cNvPr>
          <p:cNvSpPr>
            <a:spLocks noGrp="1"/>
          </p:cNvSpPr>
          <p:nvPr>
            <p:ph type="dt" sz="half" idx="10"/>
          </p:nvPr>
        </p:nvSpPr>
        <p:spPr/>
        <p:txBody>
          <a:bodyPr/>
          <a:lstStyle/>
          <a:p>
            <a:fld id="{35C98C32-2EE6-465F-95FB-58B7BCE403D5}" type="datetimeFigureOut">
              <a:rPr lang="en-US" smtClean="0"/>
              <a:t>5/21/2018</a:t>
            </a:fld>
            <a:endParaRPr lang="en-US"/>
          </a:p>
        </p:txBody>
      </p:sp>
      <p:sp>
        <p:nvSpPr>
          <p:cNvPr id="8" name="Footer Placeholder 7">
            <a:extLst>
              <a:ext uri="{FF2B5EF4-FFF2-40B4-BE49-F238E27FC236}">
                <a16:creationId xmlns:a16="http://schemas.microsoft.com/office/drawing/2014/main" id="{6E18AF49-3592-402F-AD5D-CC17DD55CA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37E648-9733-45AC-A0F8-8C33E76FC0F3}"/>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2059876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F314F-F5F2-409E-8EB7-85959B1A0106}"/>
              </a:ext>
            </a:extLst>
          </p:cNvPr>
          <p:cNvSpPr>
            <a:spLocks noGrp="1"/>
          </p:cNvSpPr>
          <p:nvPr>
            <p:ph type="title"/>
          </p:nvPr>
        </p:nvSpPr>
        <p:spPr/>
        <p:txBody>
          <a:bodyPr/>
          <a:lstStyle>
            <a:lvl1pPr>
              <a:defRPr b="1">
                <a:latin typeface="+mn-lt"/>
              </a:defRPr>
            </a:lvl1pPr>
          </a:lstStyle>
          <a:p>
            <a:r>
              <a:rPr lang="en-US" dirty="0"/>
              <a:t>Click to edit Master title style</a:t>
            </a:r>
          </a:p>
        </p:txBody>
      </p:sp>
      <p:sp>
        <p:nvSpPr>
          <p:cNvPr id="5" name="Slide Number Placeholder 4">
            <a:extLst>
              <a:ext uri="{FF2B5EF4-FFF2-40B4-BE49-F238E27FC236}">
                <a16:creationId xmlns:a16="http://schemas.microsoft.com/office/drawing/2014/main" id="{1D0BA683-8A9B-4910-BDD6-24191A9861B8}"/>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41158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950317-80AA-43BA-83FE-F016F59B4E6A}"/>
              </a:ext>
            </a:extLst>
          </p:cNvPr>
          <p:cNvSpPr>
            <a:spLocks noGrp="1"/>
          </p:cNvSpPr>
          <p:nvPr>
            <p:ph type="dt" sz="half" idx="10"/>
          </p:nvPr>
        </p:nvSpPr>
        <p:spPr/>
        <p:txBody>
          <a:bodyPr/>
          <a:lstStyle/>
          <a:p>
            <a:fld id="{35C98C32-2EE6-465F-95FB-58B7BCE403D5}" type="datetimeFigureOut">
              <a:rPr lang="en-US" smtClean="0"/>
              <a:t>5/21/2018</a:t>
            </a:fld>
            <a:endParaRPr lang="en-US"/>
          </a:p>
        </p:txBody>
      </p:sp>
      <p:sp>
        <p:nvSpPr>
          <p:cNvPr id="3" name="Footer Placeholder 2">
            <a:extLst>
              <a:ext uri="{FF2B5EF4-FFF2-40B4-BE49-F238E27FC236}">
                <a16:creationId xmlns:a16="http://schemas.microsoft.com/office/drawing/2014/main" id="{AB50EE62-5785-4089-8229-447485311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E0C7F7-95D1-4C5B-AFEB-CC30455BAD00}"/>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2400130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5302E-BFB6-4EAE-A82E-C0CF7A675F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D2D85E-1354-4322-8A22-14666CCA86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5AFB2-60AF-406C-A9D1-8A4E4ACC0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7F73B6-377D-4BA4-84CA-73A7D41EA35D}"/>
              </a:ext>
            </a:extLst>
          </p:cNvPr>
          <p:cNvSpPr>
            <a:spLocks noGrp="1"/>
          </p:cNvSpPr>
          <p:nvPr>
            <p:ph type="dt" sz="half" idx="10"/>
          </p:nvPr>
        </p:nvSpPr>
        <p:spPr/>
        <p:txBody>
          <a:bodyPr/>
          <a:lstStyle/>
          <a:p>
            <a:fld id="{35C98C32-2EE6-465F-95FB-58B7BCE403D5}" type="datetimeFigureOut">
              <a:rPr lang="en-US" smtClean="0"/>
              <a:t>5/21/2018</a:t>
            </a:fld>
            <a:endParaRPr lang="en-US"/>
          </a:p>
        </p:txBody>
      </p:sp>
      <p:sp>
        <p:nvSpPr>
          <p:cNvPr id="6" name="Footer Placeholder 5">
            <a:extLst>
              <a:ext uri="{FF2B5EF4-FFF2-40B4-BE49-F238E27FC236}">
                <a16:creationId xmlns:a16="http://schemas.microsoft.com/office/drawing/2014/main" id="{37215E33-F2F9-4953-8788-1215769BC2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32749F-0CE5-4E12-BA7B-C02EBBA6EF0E}"/>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32257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2D8FC-573F-4258-AA63-1EB11A2554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00C5E7-5C60-44B6-990C-E31D6B22D0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76E3C72-BC5B-4CC3-A5A5-7C862EEB36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FEDBF7-EF3B-4D60-891D-E536F40F6596}"/>
              </a:ext>
            </a:extLst>
          </p:cNvPr>
          <p:cNvSpPr>
            <a:spLocks noGrp="1"/>
          </p:cNvSpPr>
          <p:nvPr>
            <p:ph type="dt" sz="half" idx="10"/>
          </p:nvPr>
        </p:nvSpPr>
        <p:spPr/>
        <p:txBody>
          <a:bodyPr/>
          <a:lstStyle/>
          <a:p>
            <a:fld id="{35C98C32-2EE6-465F-95FB-58B7BCE403D5}" type="datetimeFigureOut">
              <a:rPr lang="en-US" smtClean="0"/>
              <a:t>5/21/2018</a:t>
            </a:fld>
            <a:endParaRPr lang="en-US"/>
          </a:p>
        </p:txBody>
      </p:sp>
      <p:sp>
        <p:nvSpPr>
          <p:cNvPr id="6" name="Footer Placeholder 5">
            <a:extLst>
              <a:ext uri="{FF2B5EF4-FFF2-40B4-BE49-F238E27FC236}">
                <a16:creationId xmlns:a16="http://schemas.microsoft.com/office/drawing/2014/main" id="{8F471E82-AE5C-4F20-8674-19DF290BFD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076138-8AFB-405C-9777-053F70D46990}"/>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2327846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80F67F-F879-4057-B9B5-9C4AE67C5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32E28C5-8D71-48E7-83CE-1FA8CFC776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197ABB4-0571-4C73-A12A-CCFFC86337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C98C32-2EE6-465F-95FB-58B7BCE403D5}" type="datetimeFigureOut">
              <a:rPr lang="en-US" smtClean="0"/>
              <a:t>5/21/2018</a:t>
            </a:fld>
            <a:endParaRPr lang="en-US"/>
          </a:p>
        </p:txBody>
      </p:sp>
      <p:sp>
        <p:nvSpPr>
          <p:cNvPr id="5" name="Footer Placeholder 4">
            <a:extLst>
              <a:ext uri="{FF2B5EF4-FFF2-40B4-BE49-F238E27FC236}">
                <a16:creationId xmlns:a16="http://schemas.microsoft.com/office/drawing/2014/main" id="{C6C0F3BA-6883-4B89-8CBD-1349711C44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724904-C5A5-4DBB-A3FC-1C8DCEEDD3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0D70E-4559-4B83-B660-44E1659398E1}" type="slidenum">
              <a:rPr lang="en-US" smtClean="0"/>
              <a:t>‹#›</a:t>
            </a:fld>
            <a:endParaRPr lang="en-US"/>
          </a:p>
        </p:txBody>
      </p:sp>
    </p:spTree>
    <p:extLst>
      <p:ext uri="{BB962C8B-B14F-4D97-AF65-F5344CB8AC3E}">
        <p14:creationId xmlns:p14="http://schemas.microsoft.com/office/powerpoint/2010/main" val="3265372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82544C78-7E23-48C8-AA9C-8FF1803225C5}"/>
              </a:ext>
            </a:extLst>
          </p:cNvPr>
          <p:cNvSpPr>
            <a:spLocks noGrp="1"/>
          </p:cNvSpPr>
          <p:nvPr>
            <p:ph type="title"/>
          </p:nvPr>
        </p:nvSpPr>
        <p:spPr>
          <a:xfrm>
            <a:off x="421419" y="2369488"/>
            <a:ext cx="10543429" cy="1041621"/>
          </a:xfrm>
        </p:spPr>
        <p:txBody>
          <a:bodyPr>
            <a:normAutofit/>
          </a:bodyPr>
          <a:lstStyle/>
          <a:p>
            <a:r>
              <a:rPr lang="en-US" dirty="0"/>
              <a:t>Model Development – Variable Screening</a:t>
            </a:r>
          </a:p>
        </p:txBody>
      </p:sp>
    </p:spTree>
    <p:extLst>
      <p:ext uri="{BB962C8B-B14F-4D97-AF65-F5344CB8AC3E}">
        <p14:creationId xmlns:p14="http://schemas.microsoft.com/office/powerpoint/2010/main" val="2596890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EBACC-D59D-4976-B860-BB22F7871D28}"/>
              </a:ext>
            </a:extLst>
          </p:cNvPr>
          <p:cNvSpPr>
            <a:spLocks noGrp="1"/>
          </p:cNvSpPr>
          <p:nvPr>
            <p:ph type="title"/>
          </p:nvPr>
        </p:nvSpPr>
        <p:spPr>
          <a:xfrm>
            <a:off x="3353212" y="2192073"/>
            <a:ext cx="3638384" cy="1325563"/>
          </a:xfrm>
        </p:spPr>
        <p:txBody>
          <a:bodyPr/>
          <a:lstStyle/>
          <a:p>
            <a:r>
              <a:rPr lang="en-US" dirty="0"/>
              <a:t>Correlation</a:t>
            </a:r>
          </a:p>
        </p:txBody>
      </p:sp>
    </p:spTree>
    <p:extLst>
      <p:ext uri="{BB962C8B-B14F-4D97-AF65-F5344CB8AC3E}">
        <p14:creationId xmlns:p14="http://schemas.microsoft.com/office/powerpoint/2010/main" val="2777201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21018-A560-4BB6-B1D6-54E7C71613A6}"/>
              </a:ext>
            </a:extLst>
          </p:cNvPr>
          <p:cNvSpPr>
            <a:spLocks noGrp="1"/>
          </p:cNvSpPr>
          <p:nvPr>
            <p:ph type="title"/>
          </p:nvPr>
        </p:nvSpPr>
        <p:spPr>
          <a:xfrm>
            <a:off x="1116496" y="2106460"/>
            <a:ext cx="10515600" cy="1325563"/>
          </a:xfrm>
        </p:spPr>
        <p:txBody>
          <a:bodyPr>
            <a:normAutofit fontScale="90000"/>
          </a:bodyPr>
          <a:lstStyle/>
          <a:p>
            <a:r>
              <a:rPr lang="en-US" dirty="0"/>
              <a:t>Pearson – detects linearity</a:t>
            </a:r>
            <a:br>
              <a:rPr lang="en-US" dirty="0"/>
            </a:br>
            <a:br>
              <a:rPr lang="en-US" dirty="0"/>
            </a:br>
            <a:endParaRPr lang="en-US" dirty="0"/>
          </a:p>
        </p:txBody>
      </p:sp>
    </p:spTree>
    <p:extLst>
      <p:ext uri="{BB962C8B-B14F-4D97-AF65-F5344CB8AC3E}">
        <p14:creationId xmlns:p14="http://schemas.microsoft.com/office/powerpoint/2010/main" val="2993525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A0B83-B51C-4B2A-88F4-E19CB14FE5BF}"/>
              </a:ext>
            </a:extLst>
          </p:cNvPr>
          <p:cNvSpPr>
            <a:spLocks noGrp="1"/>
          </p:cNvSpPr>
          <p:nvPr>
            <p:ph type="title"/>
          </p:nvPr>
        </p:nvSpPr>
        <p:spPr>
          <a:xfrm>
            <a:off x="997226" y="2106461"/>
            <a:ext cx="10515600" cy="1344405"/>
          </a:xfrm>
        </p:spPr>
        <p:txBody>
          <a:bodyPr>
            <a:normAutofit fontScale="90000"/>
          </a:bodyPr>
          <a:lstStyle/>
          <a:p>
            <a:r>
              <a:rPr lang="en-US" dirty="0"/>
              <a:t>Spearman – Pearson correlation of ranks.</a:t>
            </a:r>
            <a:br>
              <a:rPr lang="en-US" dirty="0"/>
            </a:br>
            <a:r>
              <a:rPr lang="en-US" kern="800" dirty="0">
                <a:ea typeface="Times New Roman" panose="02020603050405020304" pitchFamily="18" charset="0"/>
              </a:rPr>
              <a:t>Less sensitive to nonlinearities and outliers than the Pearson</a:t>
            </a:r>
            <a:br>
              <a:rPr lang="en-US" dirty="0"/>
            </a:br>
            <a:br>
              <a:rPr lang="en-US" dirty="0"/>
            </a:br>
            <a:endParaRPr lang="en-US" dirty="0"/>
          </a:p>
        </p:txBody>
      </p:sp>
    </p:spTree>
    <p:extLst>
      <p:ext uri="{BB962C8B-B14F-4D97-AF65-F5344CB8AC3E}">
        <p14:creationId xmlns:p14="http://schemas.microsoft.com/office/powerpoint/2010/main" val="1113815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EA0761-DAC4-489B-AB95-A17C1CC08C22}"/>
              </a:ext>
            </a:extLst>
          </p:cNvPr>
          <p:cNvSpPr>
            <a:spLocks noGrp="1"/>
          </p:cNvSpPr>
          <p:nvPr>
            <p:ph type="title"/>
          </p:nvPr>
        </p:nvSpPr>
        <p:spPr>
          <a:xfrm>
            <a:off x="766638" y="2345000"/>
            <a:ext cx="10515600" cy="1325563"/>
          </a:xfrm>
        </p:spPr>
        <p:txBody>
          <a:bodyPr>
            <a:normAutofit/>
          </a:bodyPr>
          <a:lstStyle/>
          <a:p>
            <a:r>
              <a:rPr lang="en-US" kern="800" dirty="0" err="1">
                <a:solidFill>
                  <a:prstClr val="black"/>
                </a:solidFill>
                <a:ea typeface="Times New Roman" panose="02020603050405020304" pitchFamily="18" charset="0"/>
              </a:rPr>
              <a:t>Hoeffding’s</a:t>
            </a:r>
            <a:r>
              <a:rPr lang="en-US" kern="800" dirty="0">
                <a:solidFill>
                  <a:prstClr val="black"/>
                </a:solidFill>
                <a:ea typeface="Times New Roman" panose="02020603050405020304" pitchFamily="18" charset="0"/>
              </a:rPr>
              <a:t> D detects a wide variety of associations between two variables.</a:t>
            </a:r>
            <a:endParaRPr lang="en-US" dirty="0"/>
          </a:p>
        </p:txBody>
      </p:sp>
    </p:spTree>
    <p:extLst>
      <p:ext uri="{BB962C8B-B14F-4D97-AF65-F5344CB8AC3E}">
        <p14:creationId xmlns:p14="http://schemas.microsoft.com/office/powerpoint/2010/main" val="3987986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E9EA2E-51D2-4932-9900-70981E9DBB22}"/>
              </a:ext>
            </a:extLst>
          </p:cNvPr>
          <p:cNvSpPr/>
          <p:nvPr/>
        </p:nvSpPr>
        <p:spPr>
          <a:xfrm>
            <a:off x="567559" y="1228398"/>
            <a:ext cx="11248696" cy="4154984"/>
          </a:xfrm>
          <a:prstGeom prst="rect">
            <a:avLst/>
          </a:prstGeom>
        </p:spPr>
        <p:txBody>
          <a:bodyPr wrap="square">
            <a:spAutoFit/>
          </a:bodyPr>
          <a:lstStyle/>
          <a:p>
            <a:r>
              <a:rPr lang="en-US" sz="2400" dirty="0">
                <a:solidFill>
                  <a:srgbClr val="008000"/>
                </a:solidFill>
                <a:latin typeface="Lucida Console" panose="020B0609040504020204" pitchFamily="49" charset="0"/>
              </a:rPr>
              <a:t>/* another quick screen*/</a:t>
            </a:r>
            <a:endParaRPr lang="en-US" sz="2400" dirty="0">
              <a:solidFill>
                <a:srgbClr val="000000"/>
              </a:solidFill>
              <a:latin typeface="Lucida Console" panose="020B0609040504020204" pitchFamily="49" charset="0"/>
            </a:endParaRPr>
          </a:p>
          <a:p>
            <a:endParaRPr lang="en-US" sz="2400" dirty="0">
              <a:solidFill>
                <a:srgbClr val="000000"/>
              </a:solidFill>
              <a:latin typeface="Lucida Console" panose="020B0609040504020204" pitchFamily="49" charset="0"/>
            </a:endParaRPr>
          </a:p>
          <a:p>
            <a:r>
              <a:rPr lang="en-US" sz="2400" dirty="0">
                <a:solidFill>
                  <a:srgbClr val="0000FF"/>
                </a:solidFill>
                <a:latin typeface="Lucida Console" panose="020B0609040504020204" pitchFamily="49" charset="0"/>
              </a:rPr>
              <a:t>%let</a:t>
            </a:r>
            <a:r>
              <a:rPr lang="en-US" sz="2400" dirty="0">
                <a:solidFill>
                  <a:srgbClr val="000000"/>
                </a:solidFill>
                <a:latin typeface="Lucida Console" panose="020B0609040504020204" pitchFamily="49" charset="0"/>
              </a:rPr>
              <a:t> target=</a:t>
            </a:r>
            <a:r>
              <a:rPr lang="en-US" sz="2400" dirty="0" err="1">
                <a:solidFill>
                  <a:srgbClr val="000000"/>
                </a:solidFill>
                <a:latin typeface="Lucida Console" panose="020B0609040504020204" pitchFamily="49" charset="0"/>
              </a:rPr>
              <a:t>chd</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%let</a:t>
            </a:r>
            <a:r>
              <a:rPr lang="en-US" sz="2400" dirty="0">
                <a:solidFill>
                  <a:srgbClr val="000000"/>
                </a:solidFill>
                <a:latin typeface="Lucida Console" panose="020B0609040504020204" pitchFamily="49" charset="0"/>
              </a:rPr>
              <a:t> continuous=age pulse </a:t>
            </a:r>
            <a:r>
              <a:rPr lang="en-US" sz="2400" dirty="0" err="1">
                <a:solidFill>
                  <a:srgbClr val="000000"/>
                </a:solidFill>
                <a:latin typeface="Lucida Console" panose="020B0609040504020204" pitchFamily="49" charset="0"/>
              </a:rPr>
              <a:t>chol</a:t>
            </a:r>
            <a:r>
              <a:rPr lang="en-US" sz="2400" dirty="0">
                <a:solidFill>
                  <a:srgbClr val="000000"/>
                </a:solidFill>
                <a:latin typeface="Lucida Console" panose="020B0609040504020204" pitchFamily="49" charset="0"/>
              </a:rPr>
              <a:t> hematocrit </a:t>
            </a:r>
            <a:r>
              <a:rPr lang="en-US" sz="2400" dirty="0" err="1">
                <a:solidFill>
                  <a:srgbClr val="000000"/>
                </a:solidFill>
                <a:latin typeface="Lucida Console" panose="020B0609040504020204" pitchFamily="49" charset="0"/>
              </a:rPr>
              <a:t>fvcht</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sbp</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bmi</a:t>
            </a:r>
            <a:r>
              <a:rPr lang="en-US" sz="2400" dirty="0">
                <a:solidFill>
                  <a:srgbClr val="000000"/>
                </a:solidFill>
                <a:latin typeface="Lucida Console" panose="020B0609040504020204" pitchFamily="49" charset="0"/>
              </a:rPr>
              <a:t>;</a:t>
            </a:r>
          </a:p>
          <a:p>
            <a:r>
              <a:rPr lang="it-IT" sz="2400" dirty="0">
                <a:solidFill>
                  <a:srgbClr val="0000FF"/>
                </a:solidFill>
                <a:latin typeface="Lucida Console" panose="020B0609040504020204" pitchFamily="49" charset="0"/>
              </a:rPr>
              <a:t>%let</a:t>
            </a:r>
            <a:r>
              <a:rPr lang="it-IT" sz="2400" dirty="0">
                <a:solidFill>
                  <a:srgbClr val="000000"/>
                </a:solidFill>
                <a:latin typeface="Lucida Console" panose="020B0609040504020204" pitchFamily="49" charset="0"/>
              </a:rPr>
              <a:t> categorical=diab male mi_chol mi_hem currsmok;</a:t>
            </a:r>
          </a:p>
          <a:p>
            <a:endParaRPr lang="en-US" sz="2400" dirty="0">
              <a:solidFill>
                <a:srgbClr val="000000"/>
              </a:solidFill>
              <a:latin typeface="Lucida Console" panose="020B0609040504020204" pitchFamily="49" charset="0"/>
            </a:endParaRPr>
          </a:p>
          <a:p>
            <a:endParaRPr lang="en-US" sz="2400" dirty="0">
              <a:solidFill>
                <a:srgbClr val="000000"/>
              </a:solidFill>
              <a:latin typeface="Lucida Console" panose="020B0609040504020204" pitchFamily="49" charset="0"/>
            </a:endParaRP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corr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=a.chd2018_a </a:t>
            </a:r>
            <a:r>
              <a:rPr lang="en-US" sz="2400" dirty="0">
                <a:solidFill>
                  <a:srgbClr val="0000FF"/>
                </a:solidFill>
                <a:latin typeface="Lucida Console" panose="020B0609040504020204" pitchFamily="49" charset="0"/>
              </a:rPr>
              <a:t>spearman</a:t>
            </a:r>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hoeffding</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&amp;target;</a:t>
            </a:r>
          </a:p>
          <a:p>
            <a:r>
              <a:rPr lang="en-US" sz="2400" dirty="0">
                <a:solidFill>
                  <a:srgbClr val="0000FF"/>
                </a:solidFill>
                <a:latin typeface="Lucida Console" panose="020B0609040504020204" pitchFamily="49" charset="0"/>
              </a:rPr>
              <a:t>with</a:t>
            </a:r>
            <a:r>
              <a:rPr lang="en-US" sz="2400" dirty="0">
                <a:solidFill>
                  <a:srgbClr val="000000"/>
                </a:solidFill>
                <a:latin typeface="Lucida Console" panose="020B0609040504020204" pitchFamily="49" charset="0"/>
              </a:rPr>
              <a:t> &amp;continuous &amp;categorical;</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186197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74276-188F-4C84-A4CD-7E321928F4A0}"/>
              </a:ext>
            </a:extLst>
          </p:cNvPr>
          <p:cNvSpPr>
            <a:spLocks noGrp="1"/>
          </p:cNvSpPr>
          <p:nvPr>
            <p:ph type="title"/>
          </p:nvPr>
        </p:nvSpPr>
        <p:spPr>
          <a:xfrm>
            <a:off x="2406869" y="2103437"/>
            <a:ext cx="5877910" cy="1325563"/>
          </a:xfrm>
        </p:spPr>
        <p:txBody>
          <a:bodyPr/>
          <a:lstStyle/>
          <a:p>
            <a:r>
              <a:rPr lang="en-US" dirty="0"/>
              <a:t>Univariate logistics</a:t>
            </a:r>
          </a:p>
        </p:txBody>
      </p:sp>
    </p:spTree>
    <p:extLst>
      <p:ext uri="{BB962C8B-B14F-4D97-AF65-F5344CB8AC3E}">
        <p14:creationId xmlns:p14="http://schemas.microsoft.com/office/powerpoint/2010/main" val="27298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EC3E9C-61EE-4A27-AF02-25AAF466401E}"/>
              </a:ext>
            </a:extLst>
          </p:cNvPr>
          <p:cNvSpPr/>
          <p:nvPr/>
        </p:nvSpPr>
        <p:spPr>
          <a:xfrm>
            <a:off x="1931276" y="58847"/>
            <a:ext cx="7212724" cy="6463308"/>
          </a:xfrm>
          <a:prstGeom prst="rect">
            <a:avLst/>
          </a:prstGeom>
        </p:spPr>
        <p:txBody>
          <a:bodyPr wrap="square">
            <a:spAutoFit/>
          </a:bodyPr>
          <a:lstStyle/>
          <a:p>
            <a:r>
              <a:rPr lang="en-US" dirty="0">
                <a:solidFill>
                  <a:srgbClr val="008000"/>
                </a:solidFill>
                <a:latin typeface="Lucida Console" panose="020B0609040504020204" pitchFamily="49" charset="0"/>
              </a:rPr>
              <a:t>/* another quick screen</a:t>
            </a:r>
          </a:p>
          <a:p>
            <a:r>
              <a:rPr lang="en-US" dirty="0">
                <a:solidFill>
                  <a:srgbClr val="008000"/>
                </a:solidFill>
                <a:latin typeface="Lucida Console" panose="020B0609040504020204" pitchFamily="49" charset="0"/>
              </a:rPr>
              <a:t>	univariate models</a:t>
            </a:r>
          </a:p>
          <a:p>
            <a:r>
              <a:rPr lang="en-US" dirty="0">
                <a:solidFill>
                  <a:srgbClr val="008000"/>
                </a:solidFill>
                <a:latin typeface="Lucida Console" panose="020B0609040504020204" pitchFamily="49" charset="0"/>
              </a:rPr>
              <a:t>	(partial)*/</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a:t>
            </a:r>
            <a:r>
              <a:rPr lang="en-US" b="1" i="1" dirty="0" err="1">
                <a:solidFill>
                  <a:srgbClr val="000000"/>
                </a:solidFill>
                <a:latin typeface="Lucida Console" panose="020B0609040504020204" pitchFamily="49" charset="0"/>
              </a:rPr>
              <a:t>clearall</a:t>
            </a:r>
            <a:endParaRPr lang="en-US" dirty="0">
              <a:solidFill>
                <a:srgbClr val="000000"/>
              </a:solidFill>
              <a:latin typeface="Lucida Console" panose="020B0609040504020204" pitchFamily="49" charset="0"/>
            </a:endParaRPr>
          </a:p>
          <a:p>
            <a:r>
              <a:rPr lang="en-US" dirty="0" err="1">
                <a:solidFill>
                  <a:srgbClr val="0000FF"/>
                </a:solidFill>
                <a:latin typeface="Lucida Console" panose="020B0609040504020204" pitchFamily="49" charset="0"/>
              </a:rPr>
              <a:t>ods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select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parameterestimates</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logistic</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 </a:t>
            </a:r>
            <a:r>
              <a:rPr lang="en-US" dirty="0">
                <a:solidFill>
                  <a:srgbClr val="0000FF"/>
                </a:solidFill>
                <a:latin typeface="Lucida Console" panose="020B0609040504020204" pitchFamily="49" charset="0"/>
              </a:rPr>
              <a:t>descending</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model</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=age;</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dirty="0" err="1">
                <a:solidFill>
                  <a:srgbClr val="0000FF"/>
                </a:solidFill>
                <a:latin typeface="Lucida Console" panose="020B0609040504020204" pitchFamily="49" charset="0"/>
              </a:rPr>
              <a:t>ods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select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parameterestimates</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logistic</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 </a:t>
            </a:r>
            <a:r>
              <a:rPr lang="en-US" dirty="0">
                <a:solidFill>
                  <a:srgbClr val="0000FF"/>
                </a:solidFill>
                <a:latin typeface="Lucida Console" panose="020B0609040504020204" pitchFamily="49" charset="0"/>
              </a:rPr>
              <a:t>descending</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model</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=pulse;</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dirty="0" err="1">
                <a:solidFill>
                  <a:srgbClr val="0000FF"/>
                </a:solidFill>
                <a:latin typeface="Lucida Console" panose="020B0609040504020204" pitchFamily="49" charset="0"/>
              </a:rPr>
              <a:t>ods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select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parameterestimates</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logistic</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 </a:t>
            </a:r>
            <a:r>
              <a:rPr lang="en-US" dirty="0">
                <a:solidFill>
                  <a:srgbClr val="0000FF"/>
                </a:solidFill>
                <a:latin typeface="Lucida Console" panose="020B0609040504020204" pitchFamily="49" charset="0"/>
              </a:rPr>
              <a:t>descending</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model</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chol</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dirty="0" err="1">
                <a:solidFill>
                  <a:srgbClr val="0000FF"/>
                </a:solidFill>
                <a:latin typeface="Lucida Console" panose="020B0609040504020204" pitchFamily="49" charset="0"/>
              </a:rPr>
              <a:t>ods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select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parameterestimates</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logistic</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 </a:t>
            </a:r>
            <a:r>
              <a:rPr lang="en-US" dirty="0">
                <a:solidFill>
                  <a:srgbClr val="0000FF"/>
                </a:solidFill>
                <a:latin typeface="Lucida Console" panose="020B0609040504020204" pitchFamily="49" charset="0"/>
              </a:rPr>
              <a:t>descending</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model</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=hematocrit;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1615006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1ED08E-8961-4199-8904-82510474048B}"/>
              </a:ext>
            </a:extLst>
          </p:cNvPr>
          <p:cNvSpPr/>
          <p:nvPr/>
        </p:nvSpPr>
        <p:spPr>
          <a:xfrm>
            <a:off x="591046" y="1489518"/>
            <a:ext cx="10723659" cy="4524315"/>
          </a:xfrm>
          <a:prstGeom prst="rect">
            <a:avLst/>
          </a:prstGeom>
        </p:spPr>
        <p:txBody>
          <a:bodyPr wrap="square">
            <a:spAutoFit/>
          </a:bodyPr>
          <a:lstStyle/>
          <a:p>
            <a:r>
              <a:rPr lang="nb-NO" b="1" dirty="0">
                <a:solidFill>
                  <a:srgbClr val="000080"/>
                </a:solidFill>
                <a:latin typeface="Lucida Console" panose="020B0609040504020204" pitchFamily="49" charset="0"/>
              </a:rPr>
              <a:t>%macro</a:t>
            </a:r>
            <a:r>
              <a:rPr lang="nb-NO" dirty="0">
                <a:solidFill>
                  <a:srgbClr val="000000"/>
                </a:solidFill>
                <a:latin typeface="Lucida Console" panose="020B0609040504020204" pitchFamily="49" charset="0"/>
              </a:rPr>
              <a:t> all_univ_betas(data=,</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depvar</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event=,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indepvars</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%let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numvars</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a:t>
            </a:r>
            <a:r>
              <a:rPr lang="en-US" dirty="0" err="1">
                <a:solidFill>
                  <a:srgbClr val="0000FF"/>
                </a:solidFill>
                <a:latin typeface="Lucida Console" panose="020B0609040504020204" pitchFamily="49" charset="0"/>
              </a:rPr>
              <a:t>sysfunc</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countw</a:t>
            </a:r>
            <a:r>
              <a:rPr lang="en-US" dirty="0">
                <a:solidFill>
                  <a:srgbClr val="000000"/>
                </a:solidFill>
                <a:latin typeface="Lucida Console" panose="020B0609040504020204" pitchFamily="49" charset="0"/>
              </a:rPr>
              <a:t>(&amp;</a:t>
            </a:r>
            <a:r>
              <a:rPr lang="en-US" dirty="0" err="1">
                <a:solidFill>
                  <a:srgbClr val="000000"/>
                </a:solidFill>
                <a:latin typeface="Lucida Console" panose="020B0609040504020204" pitchFamily="49" charset="0"/>
              </a:rPr>
              <a:t>indepvars</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%put</a:t>
            </a:r>
            <a:r>
              <a:rPr lang="en-US" dirty="0">
                <a:solidFill>
                  <a:srgbClr val="000000"/>
                </a:solidFill>
                <a:latin typeface="Lucida Console" panose="020B0609040504020204" pitchFamily="49" charset="0"/>
              </a:rPr>
              <a:t> "Number of variables: " &amp;</a:t>
            </a:r>
            <a:r>
              <a:rPr lang="en-US" dirty="0" err="1">
                <a:solidFill>
                  <a:srgbClr val="000000"/>
                </a:solidFill>
                <a:latin typeface="Lucida Console" panose="020B0609040504020204" pitchFamily="49" charset="0"/>
              </a:rPr>
              <a:t>numvars</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pl-PL" dirty="0">
                <a:solidFill>
                  <a:srgbClr val="0000FF"/>
                </a:solidFill>
                <a:latin typeface="Lucida Console" panose="020B0609040504020204" pitchFamily="49" charset="0"/>
              </a:rPr>
              <a:t>%do</a:t>
            </a:r>
            <a:r>
              <a:rPr lang="pl-PL" dirty="0">
                <a:solidFill>
                  <a:srgbClr val="000000"/>
                </a:solidFill>
                <a:latin typeface="Lucida Console" panose="020B0609040504020204" pitchFamily="49" charset="0"/>
              </a:rPr>
              <a:t> i=</a:t>
            </a:r>
            <a:r>
              <a:rPr lang="pl-PL" b="1" dirty="0">
                <a:solidFill>
                  <a:srgbClr val="008080"/>
                </a:solidFill>
                <a:latin typeface="Lucida Console" panose="020B0609040504020204" pitchFamily="49" charset="0"/>
              </a:rPr>
              <a:t>1</a:t>
            </a:r>
            <a:r>
              <a:rPr lang="pl-PL" dirty="0">
                <a:solidFill>
                  <a:srgbClr val="000000"/>
                </a:solidFill>
                <a:latin typeface="Lucida Console" panose="020B0609040504020204" pitchFamily="49" charset="0"/>
              </a:rPr>
              <a:t> </a:t>
            </a:r>
            <a:r>
              <a:rPr lang="pl-PL" dirty="0">
                <a:solidFill>
                  <a:srgbClr val="0000FF"/>
                </a:solidFill>
                <a:latin typeface="Lucida Console" panose="020B0609040504020204" pitchFamily="49" charset="0"/>
              </a:rPr>
              <a:t>%to</a:t>
            </a:r>
            <a:r>
              <a:rPr lang="pl-PL" dirty="0">
                <a:solidFill>
                  <a:srgbClr val="000000"/>
                </a:solidFill>
                <a:latin typeface="Lucida Console" panose="020B0609040504020204" pitchFamily="49" charset="0"/>
              </a:rPr>
              <a:t> &amp;numvars;</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%let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univ</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%scan</a:t>
            </a:r>
            <a:r>
              <a:rPr lang="en-US" dirty="0">
                <a:solidFill>
                  <a:srgbClr val="000000"/>
                </a:solidFill>
                <a:latin typeface="Lucida Console" panose="020B0609040504020204" pitchFamily="49" charset="0"/>
              </a:rPr>
              <a:t>(&amp;</a:t>
            </a:r>
            <a:r>
              <a:rPr lang="en-US" dirty="0" err="1">
                <a:solidFill>
                  <a:srgbClr val="000000"/>
                </a:solidFill>
                <a:latin typeface="Lucida Console" panose="020B0609040504020204" pitchFamily="49" charset="0"/>
              </a:rPr>
              <a:t>indepvars</a:t>
            </a:r>
            <a:r>
              <a:rPr lang="en-US" dirty="0">
                <a:solidFill>
                  <a:srgbClr val="000000"/>
                </a:solidFill>
                <a:latin typeface="Lucida Console" panose="020B0609040504020204" pitchFamily="49" charset="0"/>
              </a:rPr>
              <a:t>,&amp;</a:t>
            </a:r>
            <a:r>
              <a:rPr lang="en-US" dirty="0" err="1">
                <a:solidFill>
                  <a:srgbClr val="000000"/>
                </a:solidFill>
                <a:latin typeface="Lucida Console" panose="020B0609040504020204" pitchFamily="49" charset="0"/>
              </a:rPr>
              <a:t>i</a:t>
            </a:r>
            <a:r>
              <a:rPr lang="en-US" dirty="0">
                <a:solidFill>
                  <a:srgbClr val="000000"/>
                </a:solidFill>
                <a:latin typeface="Lucida Console" panose="020B0609040504020204" pitchFamily="49" charset="0"/>
              </a:rPr>
              <a:t>);</a:t>
            </a:r>
            <a:r>
              <a:rPr lang="en-US" dirty="0">
                <a:solidFill>
                  <a:srgbClr val="008000"/>
                </a:solidFill>
                <a:latin typeface="Lucida Console" panose="020B0609040504020204" pitchFamily="49" charset="0"/>
              </a:rPr>
              <a:t>/*get </a:t>
            </a:r>
            <a:r>
              <a:rPr lang="en-US" dirty="0" err="1">
                <a:solidFill>
                  <a:srgbClr val="008000"/>
                </a:solidFill>
                <a:latin typeface="Lucida Console" panose="020B0609040504020204" pitchFamily="49" charset="0"/>
              </a:rPr>
              <a:t>ith</a:t>
            </a:r>
            <a:r>
              <a:rPr lang="en-US" dirty="0">
                <a:solidFill>
                  <a:srgbClr val="008000"/>
                </a:solidFill>
                <a:latin typeface="Lucida Console" panose="020B0609040504020204" pitchFamily="49" charset="0"/>
              </a:rPr>
              <a:t> variable*/</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proc logistic data=&amp;data;</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ods</a:t>
            </a:r>
            <a:r>
              <a:rPr lang="en-US" dirty="0">
                <a:solidFill>
                  <a:srgbClr val="000000"/>
                </a:solidFill>
                <a:latin typeface="Lucida Console" panose="020B0609040504020204" pitchFamily="49" charset="0"/>
              </a:rPr>
              <a:t> select </a:t>
            </a:r>
            <a:r>
              <a:rPr lang="en-US" dirty="0" err="1">
                <a:solidFill>
                  <a:srgbClr val="000000"/>
                </a:solidFill>
                <a:latin typeface="Lucida Console" panose="020B0609040504020204" pitchFamily="49" charset="0"/>
              </a:rPr>
              <a:t>parameterestimates</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model &amp;</a:t>
            </a:r>
            <a:r>
              <a:rPr lang="en-US" dirty="0" err="1">
                <a:solidFill>
                  <a:srgbClr val="000000"/>
                </a:solidFill>
                <a:latin typeface="Lucida Console" panose="020B0609040504020204" pitchFamily="49" charset="0"/>
              </a:rPr>
              <a:t>depvar</a:t>
            </a:r>
            <a:r>
              <a:rPr lang="en-US" dirty="0">
                <a:solidFill>
                  <a:srgbClr val="000000"/>
                </a:solidFill>
                <a:latin typeface="Lucida Console" panose="020B0609040504020204" pitchFamily="49" charset="0"/>
              </a:rPr>
              <a:t>(event=</a:t>
            </a:r>
            <a:r>
              <a:rPr lang="en-US" dirty="0">
                <a:solidFill>
                  <a:srgbClr val="800080"/>
                </a:solidFill>
                <a:latin typeface="Lucida Console" panose="020B0609040504020204" pitchFamily="49" charset="0"/>
              </a:rPr>
              <a:t>"&amp;event"</a:t>
            </a:r>
            <a:r>
              <a:rPr lang="en-US" dirty="0">
                <a:solidFill>
                  <a:srgbClr val="000000"/>
                </a:solidFill>
                <a:latin typeface="Lucida Console" panose="020B0609040504020204" pitchFamily="49" charset="0"/>
              </a:rPr>
              <a:t>)=&amp;</a:t>
            </a:r>
            <a:r>
              <a:rPr lang="en-US" dirty="0" err="1">
                <a:solidFill>
                  <a:srgbClr val="000000"/>
                </a:solidFill>
                <a:latin typeface="Lucida Console" panose="020B0609040504020204" pitchFamily="49" charset="0"/>
              </a:rPr>
              <a:t>univ</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run;</a:t>
            </a:r>
          </a:p>
          <a:p>
            <a:r>
              <a:rPr lang="en-US" dirty="0">
                <a:solidFill>
                  <a:srgbClr val="0000FF"/>
                </a:solidFill>
                <a:latin typeface="Lucida Console" panose="020B0609040504020204" pitchFamily="49" charset="0"/>
              </a:rPr>
              <a:t>%end</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%mend</a:t>
            </a:r>
            <a:r>
              <a:rPr lang="en-US"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104964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C20091-4169-4CC0-9824-1642E0455299}"/>
              </a:ext>
            </a:extLst>
          </p:cNvPr>
          <p:cNvSpPr/>
          <p:nvPr/>
        </p:nvSpPr>
        <p:spPr>
          <a:xfrm>
            <a:off x="416118" y="1063281"/>
            <a:ext cx="11775882" cy="4493538"/>
          </a:xfrm>
          <a:prstGeom prst="rect">
            <a:avLst/>
          </a:prstGeom>
        </p:spPr>
        <p:txBody>
          <a:bodyPr wrap="square">
            <a:spAutoFit/>
          </a:bodyPr>
          <a:lstStyle/>
          <a:p>
            <a:r>
              <a:rPr lang="en-US" sz="2600" dirty="0">
                <a:solidFill>
                  <a:srgbClr val="000000"/>
                </a:solidFill>
                <a:latin typeface="Lucida Console" panose="020B0609040504020204" pitchFamily="49" charset="0"/>
              </a:rPr>
              <a:t>%</a:t>
            </a:r>
            <a:r>
              <a:rPr lang="en-US" sz="2600" b="1" i="1" dirty="0" err="1">
                <a:solidFill>
                  <a:srgbClr val="000000"/>
                </a:solidFill>
                <a:latin typeface="Lucida Console" panose="020B0609040504020204" pitchFamily="49" charset="0"/>
              </a:rPr>
              <a:t>clearall</a:t>
            </a:r>
            <a:endParaRPr lang="en-US" sz="2600" dirty="0">
              <a:solidFill>
                <a:srgbClr val="000000"/>
              </a:solidFill>
              <a:latin typeface="Lucida Console" panose="020B0609040504020204" pitchFamily="49" charset="0"/>
            </a:endParaRPr>
          </a:p>
          <a:p>
            <a:r>
              <a:rPr lang="en-US" sz="2600" dirty="0">
                <a:solidFill>
                  <a:srgbClr val="0000FF"/>
                </a:solidFill>
                <a:latin typeface="Lucida Console" panose="020B0609040504020204" pitchFamily="49" charset="0"/>
              </a:rPr>
              <a:t>%let</a:t>
            </a:r>
            <a:r>
              <a:rPr lang="en-US" sz="2600" dirty="0">
                <a:solidFill>
                  <a:srgbClr val="000000"/>
                </a:solidFill>
                <a:latin typeface="Lucida Console" panose="020B0609040504020204" pitchFamily="49" charset="0"/>
              </a:rPr>
              <a:t> target=</a:t>
            </a:r>
            <a:r>
              <a:rPr lang="en-US" sz="2600" dirty="0" err="1">
                <a:solidFill>
                  <a:srgbClr val="000000"/>
                </a:solidFill>
                <a:latin typeface="Lucida Console" panose="020B0609040504020204" pitchFamily="49" charset="0"/>
              </a:rPr>
              <a:t>chd</a:t>
            </a:r>
            <a:r>
              <a:rPr lang="en-US" sz="2600" dirty="0">
                <a:solidFill>
                  <a:srgbClr val="000000"/>
                </a:solidFill>
                <a:latin typeface="Lucida Console" panose="020B0609040504020204" pitchFamily="49" charset="0"/>
              </a:rPr>
              <a:t>;</a:t>
            </a:r>
          </a:p>
          <a:p>
            <a:r>
              <a:rPr lang="en-US" sz="2600" dirty="0">
                <a:solidFill>
                  <a:srgbClr val="0000FF"/>
                </a:solidFill>
                <a:latin typeface="Lucida Console" panose="020B0609040504020204" pitchFamily="49" charset="0"/>
              </a:rPr>
              <a:t>%let</a:t>
            </a:r>
            <a:r>
              <a:rPr lang="en-US" sz="2600" dirty="0">
                <a:solidFill>
                  <a:srgbClr val="000000"/>
                </a:solidFill>
                <a:latin typeface="Lucida Console" panose="020B0609040504020204" pitchFamily="49" charset="0"/>
              </a:rPr>
              <a:t> continuous=age pulse </a:t>
            </a:r>
            <a:r>
              <a:rPr lang="en-US" sz="2600" dirty="0" err="1">
                <a:solidFill>
                  <a:srgbClr val="000000"/>
                </a:solidFill>
                <a:latin typeface="Lucida Console" panose="020B0609040504020204" pitchFamily="49" charset="0"/>
              </a:rPr>
              <a:t>chol</a:t>
            </a:r>
            <a:r>
              <a:rPr lang="en-US" sz="2600" dirty="0">
                <a:solidFill>
                  <a:srgbClr val="000000"/>
                </a:solidFill>
                <a:latin typeface="Lucida Console" panose="020B0609040504020204" pitchFamily="49" charset="0"/>
              </a:rPr>
              <a:t> hematocrit </a:t>
            </a:r>
            <a:r>
              <a:rPr lang="en-US" sz="2600" dirty="0" err="1">
                <a:solidFill>
                  <a:srgbClr val="000000"/>
                </a:solidFill>
                <a:latin typeface="Lucida Console" panose="020B0609040504020204" pitchFamily="49" charset="0"/>
              </a:rPr>
              <a:t>fvcht</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sbp</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bmi</a:t>
            </a:r>
            <a:r>
              <a:rPr lang="en-US" sz="2600" dirty="0">
                <a:solidFill>
                  <a:srgbClr val="000000"/>
                </a:solidFill>
                <a:latin typeface="Lucida Console" panose="020B0609040504020204" pitchFamily="49" charset="0"/>
              </a:rPr>
              <a:t>;</a:t>
            </a:r>
          </a:p>
          <a:p>
            <a:r>
              <a:rPr lang="it-IT" sz="2600" dirty="0">
                <a:solidFill>
                  <a:srgbClr val="0000FF"/>
                </a:solidFill>
                <a:latin typeface="Lucida Console" panose="020B0609040504020204" pitchFamily="49" charset="0"/>
              </a:rPr>
              <a:t>%let</a:t>
            </a:r>
            <a:r>
              <a:rPr lang="it-IT" sz="2600" dirty="0">
                <a:solidFill>
                  <a:srgbClr val="000000"/>
                </a:solidFill>
                <a:latin typeface="Lucida Console" panose="020B0609040504020204" pitchFamily="49" charset="0"/>
              </a:rPr>
              <a:t> categorical=diab male mi_chol mi_hem currsmok;</a:t>
            </a:r>
          </a:p>
          <a:p>
            <a:r>
              <a:rPr lang="en-US" sz="2600" dirty="0">
                <a:solidFill>
                  <a:srgbClr val="0000FF"/>
                </a:solidFill>
                <a:latin typeface="Lucida Console" panose="020B0609040504020204" pitchFamily="49" charset="0"/>
              </a:rPr>
              <a:t>options</a:t>
            </a:r>
            <a:r>
              <a:rPr lang="en-US" sz="2600" dirty="0">
                <a:solidFill>
                  <a:srgbClr val="000000"/>
                </a:solidFill>
                <a:latin typeface="Lucida Console" panose="020B0609040504020204" pitchFamily="49" charset="0"/>
              </a:rPr>
              <a:t> </a:t>
            </a:r>
            <a:r>
              <a:rPr lang="en-US" sz="2600" dirty="0" err="1">
                <a:solidFill>
                  <a:srgbClr val="0000FF"/>
                </a:solidFill>
                <a:latin typeface="Lucida Console" panose="020B0609040504020204" pitchFamily="49" charset="0"/>
              </a:rPr>
              <a:t>mprint</a:t>
            </a:r>
            <a:r>
              <a:rPr lang="en-US" sz="2600" dirty="0">
                <a:solidFill>
                  <a:srgbClr val="000000"/>
                </a:solidFill>
                <a:latin typeface="Lucida Console" panose="020B0609040504020204" pitchFamily="49" charset="0"/>
              </a:rPr>
              <a:t>;</a:t>
            </a:r>
          </a:p>
          <a:p>
            <a:r>
              <a:rPr lang="en-US" sz="2600" dirty="0">
                <a:solidFill>
                  <a:srgbClr val="000000"/>
                </a:solidFill>
                <a:latin typeface="Lucida Console" panose="020B0609040504020204" pitchFamily="49" charset="0"/>
              </a:rPr>
              <a:t>%</a:t>
            </a:r>
            <a:r>
              <a:rPr lang="en-US" sz="2600" b="1" i="1" dirty="0" err="1">
                <a:solidFill>
                  <a:srgbClr val="000000"/>
                </a:solidFill>
                <a:latin typeface="Lucida Console" panose="020B0609040504020204" pitchFamily="49" charset="0"/>
              </a:rPr>
              <a:t>all_univ_betas</a:t>
            </a:r>
            <a:r>
              <a:rPr lang="en-US" sz="2600" dirty="0">
                <a:solidFill>
                  <a:srgbClr val="000000"/>
                </a:solidFill>
                <a:latin typeface="Lucida Console" panose="020B0609040504020204" pitchFamily="49" charset="0"/>
              </a:rPr>
              <a:t>(data=a.chd2018_a,</a:t>
            </a:r>
          </a:p>
          <a:p>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depvar</a:t>
            </a:r>
            <a:r>
              <a:rPr lang="en-US" sz="2600" dirty="0">
                <a:solidFill>
                  <a:srgbClr val="000000"/>
                </a:solidFill>
                <a:latin typeface="Lucida Console" panose="020B0609040504020204" pitchFamily="49" charset="0"/>
              </a:rPr>
              <a:t>=</a:t>
            </a:r>
            <a:r>
              <a:rPr lang="en-US" sz="2600" dirty="0" err="1">
                <a:solidFill>
                  <a:srgbClr val="000000"/>
                </a:solidFill>
                <a:latin typeface="Lucida Console" panose="020B0609040504020204" pitchFamily="49" charset="0"/>
              </a:rPr>
              <a:t>chd</a:t>
            </a:r>
            <a:r>
              <a:rPr lang="en-US" sz="2600" dirty="0">
                <a:solidFill>
                  <a:srgbClr val="000000"/>
                </a:solidFill>
                <a:latin typeface="Lucida Console" panose="020B0609040504020204" pitchFamily="49" charset="0"/>
              </a:rPr>
              <a:t>,</a:t>
            </a:r>
          </a:p>
          <a:p>
            <a:r>
              <a:rPr lang="en-US" sz="2600" dirty="0">
                <a:solidFill>
                  <a:srgbClr val="000000"/>
                </a:solidFill>
                <a:latin typeface="Lucida Console" panose="020B0609040504020204" pitchFamily="49" charset="0"/>
              </a:rPr>
              <a:t>		event=</a:t>
            </a:r>
            <a:r>
              <a:rPr lang="en-US" sz="2600" b="1" dirty="0">
                <a:solidFill>
                  <a:srgbClr val="008080"/>
                </a:solidFill>
                <a:latin typeface="Lucida Console" panose="020B0609040504020204" pitchFamily="49" charset="0"/>
              </a:rPr>
              <a:t>1</a:t>
            </a:r>
            <a:r>
              <a:rPr lang="en-US" sz="2600" dirty="0">
                <a:solidFill>
                  <a:srgbClr val="000000"/>
                </a:solidFill>
                <a:latin typeface="Lucida Console" panose="020B0609040504020204" pitchFamily="49" charset="0"/>
              </a:rPr>
              <a:t>,</a:t>
            </a:r>
          </a:p>
          <a:p>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indepvars</a:t>
            </a:r>
            <a:r>
              <a:rPr lang="en-US" sz="2600" dirty="0">
                <a:solidFill>
                  <a:srgbClr val="000000"/>
                </a:solidFill>
                <a:latin typeface="Lucida Console" panose="020B0609040504020204" pitchFamily="49" charset="0"/>
              </a:rPr>
              <a:t>=&amp;continuous &amp;categorical)</a:t>
            </a:r>
          </a:p>
          <a:p>
            <a:endParaRPr lang="en-US" sz="2600" dirty="0">
              <a:solidFill>
                <a:srgbClr val="000000"/>
              </a:solidFill>
              <a:latin typeface="Lucida Console" panose="020B0609040504020204" pitchFamily="49" charset="0"/>
            </a:endParaRPr>
          </a:p>
          <a:p>
            <a:r>
              <a:rPr lang="en-US" sz="2600" dirty="0">
                <a:solidFill>
                  <a:srgbClr val="0000FF"/>
                </a:solidFill>
                <a:latin typeface="Lucida Console" panose="020B0609040504020204" pitchFamily="49" charset="0"/>
              </a:rPr>
              <a:t>options</a:t>
            </a:r>
            <a:r>
              <a:rPr lang="en-US" sz="2600" dirty="0">
                <a:solidFill>
                  <a:srgbClr val="000000"/>
                </a:solidFill>
                <a:latin typeface="Lucida Console" panose="020B0609040504020204" pitchFamily="49" charset="0"/>
              </a:rPr>
              <a:t> </a:t>
            </a:r>
            <a:r>
              <a:rPr lang="en-US" sz="2600" dirty="0" err="1">
                <a:solidFill>
                  <a:srgbClr val="0000FF"/>
                </a:solidFill>
                <a:latin typeface="Lucida Console" panose="020B0609040504020204" pitchFamily="49" charset="0"/>
              </a:rPr>
              <a:t>nomprint</a:t>
            </a:r>
            <a:r>
              <a:rPr lang="en-US"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3936230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EAEC2-0B4D-4FB5-BD8D-041D4DD92C45}"/>
              </a:ext>
            </a:extLst>
          </p:cNvPr>
          <p:cNvSpPr>
            <a:spLocks noGrp="1"/>
          </p:cNvSpPr>
          <p:nvPr>
            <p:ph type="title"/>
          </p:nvPr>
        </p:nvSpPr>
        <p:spPr>
          <a:xfrm>
            <a:off x="3915355" y="2305878"/>
            <a:ext cx="3757654" cy="1325563"/>
          </a:xfrm>
        </p:spPr>
        <p:txBody>
          <a:bodyPr/>
          <a:lstStyle/>
          <a:p>
            <a:r>
              <a:rPr lang="en-US" dirty="0"/>
              <a:t>Logit Plots(?)</a:t>
            </a:r>
          </a:p>
        </p:txBody>
      </p:sp>
    </p:spTree>
    <p:extLst>
      <p:ext uri="{BB962C8B-B14F-4D97-AF65-F5344CB8AC3E}">
        <p14:creationId xmlns:p14="http://schemas.microsoft.com/office/powerpoint/2010/main" val="1495841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6AEF2-B663-4353-A996-BB35F71ED69D}"/>
              </a:ext>
            </a:extLst>
          </p:cNvPr>
          <p:cNvSpPr>
            <a:spLocks noGrp="1"/>
          </p:cNvSpPr>
          <p:nvPr>
            <p:ph type="title"/>
          </p:nvPr>
        </p:nvSpPr>
        <p:spPr>
          <a:xfrm>
            <a:off x="567855" y="969423"/>
            <a:ext cx="11104659" cy="1325563"/>
          </a:xfrm>
        </p:spPr>
        <p:txBody>
          <a:bodyPr/>
          <a:lstStyle/>
          <a:p>
            <a:r>
              <a:rPr lang="en-US" dirty="0"/>
              <a:t>Variable Screening – AKA Dimension Reduction</a:t>
            </a:r>
          </a:p>
        </p:txBody>
      </p:sp>
      <p:sp>
        <p:nvSpPr>
          <p:cNvPr id="3" name="TextBox 2">
            <a:extLst>
              <a:ext uri="{FF2B5EF4-FFF2-40B4-BE49-F238E27FC236}">
                <a16:creationId xmlns:a16="http://schemas.microsoft.com/office/drawing/2014/main" id="{74DD54BE-B22A-4E5C-8CF9-33F415A291A4}"/>
              </a:ext>
            </a:extLst>
          </p:cNvPr>
          <p:cNvSpPr txBox="1"/>
          <p:nvPr/>
        </p:nvSpPr>
        <p:spPr>
          <a:xfrm>
            <a:off x="1876508" y="2631882"/>
            <a:ext cx="6756337" cy="954107"/>
          </a:xfrm>
          <a:prstGeom prst="rect">
            <a:avLst/>
          </a:prstGeom>
          <a:noFill/>
        </p:spPr>
        <p:txBody>
          <a:bodyPr wrap="none" rtlCol="0">
            <a:spAutoFit/>
          </a:bodyPr>
          <a:lstStyle/>
          <a:p>
            <a:r>
              <a:rPr lang="en-US" sz="2800" dirty="0"/>
              <a:t>A more or less universally accepted principle:</a:t>
            </a:r>
          </a:p>
          <a:p>
            <a:r>
              <a:rPr lang="en-US" sz="2800" dirty="0"/>
              <a:t>Principle of Parsimony</a:t>
            </a:r>
          </a:p>
        </p:txBody>
      </p:sp>
    </p:spTree>
    <p:extLst>
      <p:ext uri="{BB962C8B-B14F-4D97-AF65-F5344CB8AC3E}">
        <p14:creationId xmlns:p14="http://schemas.microsoft.com/office/powerpoint/2010/main" val="2387676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110231-234D-4A31-8F22-DBD0DA973451}"/>
              </a:ext>
            </a:extLst>
          </p:cNvPr>
          <p:cNvSpPr/>
          <p:nvPr/>
        </p:nvSpPr>
        <p:spPr>
          <a:xfrm>
            <a:off x="524785" y="1357796"/>
            <a:ext cx="11815639" cy="5293757"/>
          </a:xfrm>
          <a:prstGeom prst="rect">
            <a:avLst/>
          </a:prstGeom>
        </p:spPr>
        <p:txBody>
          <a:bodyPr wrap="square">
            <a:spAutoFit/>
          </a:bodyPr>
          <a:lstStyle/>
          <a:p>
            <a:r>
              <a:rPr lang="en-US" sz="2600" b="1" dirty="0">
                <a:solidFill>
                  <a:srgbClr val="000080"/>
                </a:solidFill>
                <a:latin typeface="Lucida Console" panose="020B0609040504020204" pitchFamily="49" charset="0"/>
              </a:rPr>
              <a:t>%macro</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all_logit_plots</a:t>
            </a:r>
            <a:r>
              <a:rPr lang="en-US" sz="2600" dirty="0">
                <a:solidFill>
                  <a:srgbClr val="000000"/>
                </a:solidFill>
                <a:latin typeface="Lucida Console" panose="020B0609040504020204" pitchFamily="49" charset="0"/>
              </a:rPr>
              <a:t>(data=,</a:t>
            </a:r>
          </a:p>
          <a:p>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depvar</a:t>
            </a:r>
            <a:r>
              <a:rPr lang="en-US" sz="2600" dirty="0">
                <a:solidFill>
                  <a:srgbClr val="000000"/>
                </a:solidFill>
                <a:latin typeface="Lucida Console" panose="020B0609040504020204" pitchFamily="49" charset="0"/>
              </a:rPr>
              <a:t>=,</a:t>
            </a:r>
          </a:p>
          <a:p>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indepvars</a:t>
            </a:r>
            <a:r>
              <a:rPr lang="en-US" sz="2600" dirty="0">
                <a:solidFill>
                  <a:srgbClr val="000000"/>
                </a:solidFill>
                <a:latin typeface="Lucida Console" panose="020B0609040504020204" pitchFamily="49" charset="0"/>
              </a:rPr>
              <a:t>=);</a:t>
            </a:r>
          </a:p>
          <a:p>
            <a:r>
              <a:rPr lang="en-US" sz="2600" dirty="0">
                <a:solidFill>
                  <a:srgbClr val="0000FF"/>
                </a:solidFill>
                <a:latin typeface="Lucida Console" panose="020B0609040504020204" pitchFamily="49" charset="0"/>
              </a:rPr>
              <a:t>%let</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numvars</a:t>
            </a:r>
            <a:r>
              <a:rPr lang="en-US" sz="2600" dirty="0">
                <a:solidFill>
                  <a:srgbClr val="000000"/>
                </a:solidFill>
                <a:latin typeface="Lucida Console" panose="020B0609040504020204" pitchFamily="49" charset="0"/>
              </a:rPr>
              <a:t>=</a:t>
            </a:r>
            <a:r>
              <a:rPr lang="en-US" sz="2600" dirty="0">
                <a:solidFill>
                  <a:srgbClr val="0000FF"/>
                </a:solidFill>
                <a:latin typeface="Lucida Console" panose="020B0609040504020204" pitchFamily="49" charset="0"/>
              </a:rPr>
              <a:t>%</a:t>
            </a:r>
            <a:r>
              <a:rPr lang="en-US" sz="2600" dirty="0" err="1">
                <a:solidFill>
                  <a:srgbClr val="0000FF"/>
                </a:solidFill>
                <a:latin typeface="Lucida Console" panose="020B0609040504020204" pitchFamily="49" charset="0"/>
              </a:rPr>
              <a:t>sysfunc</a:t>
            </a:r>
            <a:r>
              <a:rPr lang="en-US" sz="2600" dirty="0">
                <a:solidFill>
                  <a:srgbClr val="000000"/>
                </a:solidFill>
                <a:latin typeface="Lucida Console" panose="020B0609040504020204" pitchFamily="49" charset="0"/>
              </a:rPr>
              <a:t>(</a:t>
            </a:r>
            <a:r>
              <a:rPr lang="en-US" sz="2600" dirty="0" err="1">
                <a:solidFill>
                  <a:srgbClr val="000000"/>
                </a:solidFill>
                <a:latin typeface="Lucida Console" panose="020B0609040504020204" pitchFamily="49" charset="0"/>
              </a:rPr>
              <a:t>countw</a:t>
            </a:r>
            <a:r>
              <a:rPr lang="en-US" sz="2600" dirty="0">
                <a:solidFill>
                  <a:srgbClr val="000000"/>
                </a:solidFill>
                <a:latin typeface="Lucida Console" panose="020B0609040504020204" pitchFamily="49" charset="0"/>
              </a:rPr>
              <a:t>(&amp;</a:t>
            </a:r>
            <a:r>
              <a:rPr lang="en-US" sz="2600" dirty="0" err="1">
                <a:solidFill>
                  <a:srgbClr val="000000"/>
                </a:solidFill>
                <a:latin typeface="Lucida Console" panose="020B0609040504020204" pitchFamily="49" charset="0"/>
              </a:rPr>
              <a:t>indepvars</a:t>
            </a:r>
            <a:r>
              <a:rPr lang="en-US" sz="2600" dirty="0">
                <a:solidFill>
                  <a:srgbClr val="000000"/>
                </a:solidFill>
                <a:latin typeface="Lucida Console" panose="020B0609040504020204" pitchFamily="49" charset="0"/>
              </a:rPr>
              <a:t>));</a:t>
            </a:r>
          </a:p>
          <a:p>
            <a:r>
              <a:rPr lang="en-US" sz="2600" dirty="0">
                <a:solidFill>
                  <a:srgbClr val="0000FF"/>
                </a:solidFill>
                <a:latin typeface="Lucida Console" panose="020B0609040504020204" pitchFamily="49" charset="0"/>
              </a:rPr>
              <a:t>%put</a:t>
            </a:r>
            <a:r>
              <a:rPr lang="en-US" sz="2600" dirty="0">
                <a:solidFill>
                  <a:srgbClr val="000000"/>
                </a:solidFill>
                <a:latin typeface="Lucida Console" panose="020B0609040504020204" pitchFamily="49" charset="0"/>
              </a:rPr>
              <a:t> "Number of variables: " &amp;</a:t>
            </a:r>
            <a:r>
              <a:rPr lang="en-US" sz="2600" dirty="0" err="1">
                <a:solidFill>
                  <a:srgbClr val="000000"/>
                </a:solidFill>
                <a:latin typeface="Lucida Console" panose="020B0609040504020204" pitchFamily="49" charset="0"/>
              </a:rPr>
              <a:t>numvars</a:t>
            </a:r>
            <a:r>
              <a:rPr lang="en-US" sz="2600" dirty="0">
                <a:solidFill>
                  <a:srgbClr val="000000"/>
                </a:solidFill>
                <a:latin typeface="Lucida Console" panose="020B0609040504020204" pitchFamily="49" charset="0"/>
              </a:rPr>
              <a:t>;</a:t>
            </a:r>
          </a:p>
          <a:p>
            <a:endParaRPr lang="en-US" sz="2600" dirty="0">
              <a:solidFill>
                <a:srgbClr val="000000"/>
              </a:solidFill>
              <a:latin typeface="Lucida Console" panose="020B0609040504020204" pitchFamily="49" charset="0"/>
            </a:endParaRPr>
          </a:p>
          <a:p>
            <a:r>
              <a:rPr lang="pl-PL" sz="2600" dirty="0">
                <a:solidFill>
                  <a:srgbClr val="0000FF"/>
                </a:solidFill>
                <a:latin typeface="Lucida Console" panose="020B0609040504020204" pitchFamily="49" charset="0"/>
              </a:rPr>
              <a:t>%do</a:t>
            </a:r>
            <a:r>
              <a:rPr lang="pl-PL" sz="2600" dirty="0">
                <a:solidFill>
                  <a:srgbClr val="000000"/>
                </a:solidFill>
                <a:latin typeface="Lucida Console" panose="020B0609040504020204" pitchFamily="49" charset="0"/>
              </a:rPr>
              <a:t> i=</a:t>
            </a:r>
            <a:r>
              <a:rPr lang="pl-PL" sz="2600" b="1" dirty="0">
                <a:solidFill>
                  <a:srgbClr val="008080"/>
                </a:solidFill>
                <a:latin typeface="Lucida Console" panose="020B0609040504020204" pitchFamily="49" charset="0"/>
              </a:rPr>
              <a:t>1</a:t>
            </a:r>
            <a:r>
              <a:rPr lang="pl-PL" sz="2600" dirty="0">
                <a:solidFill>
                  <a:srgbClr val="000000"/>
                </a:solidFill>
                <a:latin typeface="Lucida Console" panose="020B0609040504020204" pitchFamily="49" charset="0"/>
              </a:rPr>
              <a:t> </a:t>
            </a:r>
            <a:r>
              <a:rPr lang="pl-PL" sz="2600" dirty="0">
                <a:solidFill>
                  <a:srgbClr val="0000FF"/>
                </a:solidFill>
                <a:latin typeface="Lucida Console" panose="020B0609040504020204" pitchFamily="49" charset="0"/>
              </a:rPr>
              <a:t>%to</a:t>
            </a:r>
            <a:r>
              <a:rPr lang="pl-PL" sz="2600" dirty="0">
                <a:solidFill>
                  <a:srgbClr val="000000"/>
                </a:solidFill>
                <a:latin typeface="Lucida Console" panose="020B0609040504020204" pitchFamily="49" charset="0"/>
              </a:rPr>
              <a:t> &amp;numvars;</a:t>
            </a:r>
          </a:p>
          <a:p>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%let</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univ</a:t>
            </a:r>
            <a:r>
              <a:rPr lang="en-US" sz="2600" dirty="0">
                <a:solidFill>
                  <a:srgbClr val="000000"/>
                </a:solidFill>
                <a:latin typeface="Lucida Console" panose="020B0609040504020204" pitchFamily="49" charset="0"/>
              </a:rPr>
              <a:t>=</a:t>
            </a:r>
            <a:r>
              <a:rPr lang="en-US" sz="2600" dirty="0">
                <a:solidFill>
                  <a:srgbClr val="0000FF"/>
                </a:solidFill>
                <a:latin typeface="Lucida Console" panose="020B0609040504020204" pitchFamily="49" charset="0"/>
              </a:rPr>
              <a:t>%scan</a:t>
            </a:r>
            <a:r>
              <a:rPr lang="en-US" sz="2600" dirty="0">
                <a:solidFill>
                  <a:srgbClr val="000000"/>
                </a:solidFill>
                <a:latin typeface="Lucida Console" panose="020B0609040504020204" pitchFamily="49" charset="0"/>
              </a:rPr>
              <a:t>(&amp;</a:t>
            </a:r>
            <a:r>
              <a:rPr lang="en-US" sz="2600" dirty="0" err="1">
                <a:solidFill>
                  <a:srgbClr val="000000"/>
                </a:solidFill>
                <a:latin typeface="Lucida Console" panose="020B0609040504020204" pitchFamily="49" charset="0"/>
              </a:rPr>
              <a:t>indepvars</a:t>
            </a:r>
            <a:r>
              <a:rPr lang="en-US" sz="2600" dirty="0">
                <a:solidFill>
                  <a:srgbClr val="000000"/>
                </a:solidFill>
                <a:latin typeface="Lucida Console" panose="020B0609040504020204" pitchFamily="49" charset="0"/>
              </a:rPr>
              <a:t>,&amp;</a:t>
            </a:r>
            <a:r>
              <a:rPr lang="en-US" sz="2600" dirty="0" err="1">
                <a:solidFill>
                  <a:srgbClr val="000000"/>
                </a:solidFill>
                <a:latin typeface="Lucida Console" panose="020B0609040504020204" pitchFamily="49" charset="0"/>
              </a:rPr>
              <a:t>i</a:t>
            </a:r>
            <a:r>
              <a:rPr lang="en-US" sz="2600" dirty="0">
                <a:solidFill>
                  <a:srgbClr val="000000"/>
                </a:solidFill>
                <a:latin typeface="Lucida Console" panose="020B0609040504020204" pitchFamily="49" charset="0"/>
              </a:rPr>
              <a:t>);</a:t>
            </a:r>
            <a:r>
              <a:rPr lang="en-US" sz="2600" dirty="0">
                <a:solidFill>
                  <a:srgbClr val="008000"/>
                </a:solidFill>
                <a:latin typeface="Lucida Console" panose="020B0609040504020204" pitchFamily="49" charset="0"/>
              </a:rPr>
              <a:t>/*get </a:t>
            </a:r>
            <a:r>
              <a:rPr lang="en-US" sz="2600" dirty="0" err="1">
                <a:solidFill>
                  <a:srgbClr val="008000"/>
                </a:solidFill>
                <a:latin typeface="Lucida Console" panose="020B0609040504020204" pitchFamily="49" charset="0"/>
              </a:rPr>
              <a:t>ith</a:t>
            </a:r>
            <a:r>
              <a:rPr lang="en-US" sz="2600" dirty="0">
                <a:solidFill>
                  <a:srgbClr val="008000"/>
                </a:solidFill>
                <a:latin typeface="Lucida Console" panose="020B0609040504020204" pitchFamily="49" charset="0"/>
              </a:rPr>
              <a:t> variable*/</a:t>
            </a:r>
            <a:endParaRPr lang="en-US" sz="2600" dirty="0">
              <a:solidFill>
                <a:srgbClr val="000000"/>
              </a:solidFill>
              <a:latin typeface="Lucida Console" panose="020B0609040504020204" pitchFamily="49" charset="0"/>
            </a:endParaRPr>
          </a:p>
          <a:p>
            <a:r>
              <a:rPr lang="it-IT" sz="2600" dirty="0">
                <a:solidFill>
                  <a:srgbClr val="000000"/>
                </a:solidFill>
                <a:latin typeface="Lucida Console" panose="020B0609040504020204" pitchFamily="49" charset="0"/>
              </a:rPr>
              <a:t>		%</a:t>
            </a:r>
            <a:r>
              <a:rPr lang="it-IT" sz="2600" b="1" i="1" dirty="0">
                <a:solidFill>
                  <a:srgbClr val="000000"/>
                </a:solidFill>
                <a:latin typeface="Lucida Console" panose="020B0609040504020204" pitchFamily="49" charset="0"/>
              </a:rPr>
              <a:t>PlotLogits</a:t>
            </a:r>
            <a:r>
              <a:rPr lang="it-IT" sz="2600" dirty="0">
                <a:solidFill>
                  <a:srgbClr val="000000"/>
                </a:solidFill>
                <a:latin typeface="Lucida Console" panose="020B0609040504020204" pitchFamily="49" charset="0"/>
              </a:rPr>
              <a:t>(indata=&amp;data,numgrp=</a:t>
            </a:r>
            <a:r>
              <a:rPr lang="it-IT" sz="2600" b="1" dirty="0">
                <a:solidFill>
                  <a:srgbClr val="008080"/>
                </a:solidFill>
                <a:latin typeface="Lucida Console" panose="020B0609040504020204" pitchFamily="49" charset="0"/>
              </a:rPr>
              <a:t>10</a:t>
            </a:r>
            <a:r>
              <a:rPr lang="it-IT" sz="2600" dirty="0">
                <a:solidFill>
                  <a:srgbClr val="000000"/>
                </a:solidFill>
                <a:latin typeface="Lucida Console" panose="020B0609040504020204" pitchFamily="49" charset="0"/>
              </a:rPr>
              <a:t>,</a:t>
            </a:r>
          </a:p>
          <a:p>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indepvar</a:t>
            </a:r>
            <a:r>
              <a:rPr lang="en-US" sz="2600" dirty="0">
                <a:solidFill>
                  <a:srgbClr val="000000"/>
                </a:solidFill>
                <a:latin typeface="Lucida Console" panose="020B0609040504020204" pitchFamily="49" charset="0"/>
              </a:rPr>
              <a:t>=&amp;</a:t>
            </a:r>
            <a:r>
              <a:rPr lang="en-US" sz="2600" dirty="0" err="1">
                <a:solidFill>
                  <a:srgbClr val="000000"/>
                </a:solidFill>
                <a:latin typeface="Lucida Console" panose="020B0609040504020204" pitchFamily="49" charset="0"/>
              </a:rPr>
              <a:t>univ,depvar</a:t>
            </a:r>
            <a:r>
              <a:rPr lang="en-US" sz="2600" dirty="0">
                <a:solidFill>
                  <a:srgbClr val="000000"/>
                </a:solidFill>
                <a:latin typeface="Lucida Console" panose="020B0609040504020204" pitchFamily="49" charset="0"/>
              </a:rPr>
              <a:t>=&amp;</a:t>
            </a:r>
            <a:r>
              <a:rPr lang="en-US" sz="2600" dirty="0" err="1">
                <a:solidFill>
                  <a:srgbClr val="000000"/>
                </a:solidFill>
                <a:latin typeface="Lucida Console" panose="020B0609040504020204" pitchFamily="49" charset="0"/>
              </a:rPr>
              <a:t>depvar</a:t>
            </a:r>
            <a:r>
              <a:rPr lang="en-US" sz="2600" dirty="0">
                <a:solidFill>
                  <a:srgbClr val="000000"/>
                </a:solidFill>
                <a:latin typeface="Lucida Console" panose="020B0609040504020204" pitchFamily="49" charset="0"/>
              </a:rPr>
              <a:t>);</a:t>
            </a:r>
          </a:p>
          <a:p>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%end</a:t>
            </a:r>
            <a:r>
              <a:rPr lang="en-US" sz="2600" dirty="0">
                <a:solidFill>
                  <a:srgbClr val="000000"/>
                </a:solidFill>
                <a:latin typeface="Lucida Console" panose="020B0609040504020204" pitchFamily="49" charset="0"/>
              </a:rPr>
              <a:t>;</a:t>
            </a:r>
          </a:p>
          <a:p>
            <a:endParaRPr lang="en-US" sz="2600" dirty="0">
              <a:solidFill>
                <a:srgbClr val="000000"/>
              </a:solidFill>
              <a:latin typeface="Lucida Console" panose="020B0609040504020204" pitchFamily="49" charset="0"/>
            </a:endParaRPr>
          </a:p>
          <a:p>
            <a:r>
              <a:rPr lang="en-US" sz="2600" b="1" dirty="0">
                <a:solidFill>
                  <a:srgbClr val="000080"/>
                </a:solidFill>
                <a:latin typeface="Lucida Console" panose="020B0609040504020204" pitchFamily="49" charset="0"/>
              </a:rPr>
              <a:t>%mend</a:t>
            </a:r>
            <a:r>
              <a:rPr lang="en-US" sz="2600" dirty="0">
                <a:solidFill>
                  <a:srgbClr val="000000"/>
                </a:solidFill>
                <a:latin typeface="Lucida Console" panose="020B0609040504020204" pitchFamily="49" charset="0"/>
              </a:rPr>
              <a:t>;</a:t>
            </a:r>
          </a:p>
        </p:txBody>
      </p:sp>
      <p:sp>
        <p:nvSpPr>
          <p:cNvPr id="3" name="Title 2">
            <a:extLst>
              <a:ext uri="{FF2B5EF4-FFF2-40B4-BE49-F238E27FC236}">
                <a16:creationId xmlns:a16="http://schemas.microsoft.com/office/drawing/2014/main" id="{EB36E28C-8C29-4B98-9BA5-990E37B164E6}"/>
              </a:ext>
            </a:extLst>
          </p:cNvPr>
          <p:cNvSpPr>
            <a:spLocks noGrp="1"/>
          </p:cNvSpPr>
          <p:nvPr>
            <p:ph type="title"/>
          </p:nvPr>
        </p:nvSpPr>
        <p:spPr>
          <a:xfrm>
            <a:off x="3909721" y="0"/>
            <a:ext cx="5045765" cy="1153146"/>
          </a:xfrm>
        </p:spPr>
        <p:txBody>
          <a:bodyPr/>
          <a:lstStyle/>
          <a:p>
            <a:r>
              <a:rPr lang="en-US" dirty="0"/>
              <a:t>A simple macro</a:t>
            </a:r>
          </a:p>
        </p:txBody>
      </p:sp>
    </p:spTree>
    <p:extLst>
      <p:ext uri="{BB962C8B-B14F-4D97-AF65-F5344CB8AC3E}">
        <p14:creationId xmlns:p14="http://schemas.microsoft.com/office/powerpoint/2010/main" val="2542256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0A5DA2-A21D-49B3-BBC8-B5767E2A4008}"/>
              </a:ext>
            </a:extLst>
          </p:cNvPr>
          <p:cNvSpPr/>
          <p:nvPr/>
        </p:nvSpPr>
        <p:spPr>
          <a:xfrm>
            <a:off x="413468" y="985039"/>
            <a:ext cx="11481684" cy="4493538"/>
          </a:xfrm>
          <a:prstGeom prst="rect">
            <a:avLst/>
          </a:prstGeom>
        </p:spPr>
        <p:txBody>
          <a:bodyPr wrap="square">
            <a:spAutoFit/>
          </a:bodyPr>
          <a:lstStyle/>
          <a:p>
            <a:r>
              <a:rPr lang="en-US" sz="2600" dirty="0">
                <a:solidFill>
                  <a:srgbClr val="000000"/>
                </a:solidFill>
                <a:latin typeface="Lucida Console" panose="020B0609040504020204" pitchFamily="49" charset="0"/>
              </a:rPr>
              <a:t>%</a:t>
            </a:r>
            <a:r>
              <a:rPr lang="en-US" sz="2600" b="1" i="1" dirty="0" err="1">
                <a:solidFill>
                  <a:srgbClr val="000000"/>
                </a:solidFill>
                <a:latin typeface="Lucida Console" panose="020B0609040504020204" pitchFamily="49" charset="0"/>
              </a:rPr>
              <a:t>clearall</a:t>
            </a:r>
            <a:endParaRPr lang="en-US" sz="2600" dirty="0">
              <a:solidFill>
                <a:srgbClr val="000000"/>
              </a:solidFill>
              <a:latin typeface="Lucida Console" panose="020B0609040504020204" pitchFamily="49" charset="0"/>
            </a:endParaRPr>
          </a:p>
          <a:p>
            <a:r>
              <a:rPr lang="en-US" sz="2600" dirty="0">
                <a:solidFill>
                  <a:srgbClr val="0000FF"/>
                </a:solidFill>
                <a:latin typeface="Lucida Console" panose="020B0609040504020204" pitchFamily="49" charset="0"/>
              </a:rPr>
              <a:t>%let</a:t>
            </a:r>
            <a:r>
              <a:rPr lang="en-US" sz="2600" dirty="0">
                <a:solidFill>
                  <a:srgbClr val="000000"/>
                </a:solidFill>
                <a:latin typeface="Lucida Console" panose="020B0609040504020204" pitchFamily="49" charset="0"/>
              </a:rPr>
              <a:t> target=</a:t>
            </a:r>
            <a:r>
              <a:rPr lang="en-US" sz="2600" dirty="0" err="1">
                <a:solidFill>
                  <a:srgbClr val="000000"/>
                </a:solidFill>
                <a:latin typeface="Lucida Console" panose="020B0609040504020204" pitchFamily="49" charset="0"/>
              </a:rPr>
              <a:t>chd</a:t>
            </a:r>
            <a:r>
              <a:rPr lang="en-US" sz="2600" dirty="0">
                <a:solidFill>
                  <a:srgbClr val="000000"/>
                </a:solidFill>
                <a:latin typeface="Lucida Console" panose="020B0609040504020204" pitchFamily="49" charset="0"/>
              </a:rPr>
              <a:t>;</a:t>
            </a:r>
          </a:p>
          <a:p>
            <a:r>
              <a:rPr lang="en-US" sz="2600" dirty="0">
                <a:solidFill>
                  <a:srgbClr val="0000FF"/>
                </a:solidFill>
                <a:latin typeface="Lucida Console" panose="020B0609040504020204" pitchFamily="49" charset="0"/>
              </a:rPr>
              <a:t>%let</a:t>
            </a:r>
            <a:r>
              <a:rPr lang="en-US" sz="2600" dirty="0">
                <a:solidFill>
                  <a:srgbClr val="000000"/>
                </a:solidFill>
                <a:latin typeface="Lucida Console" panose="020B0609040504020204" pitchFamily="49" charset="0"/>
              </a:rPr>
              <a:t> continuous=age pulse </a:t>
            </a:r>
            <a:r>
              <a:rPr lang="en-US" sz="2600" dirty="0" err="1">
                <a:solidFill>
                  <a:srgbClr val="000000"/>
                </a:solidFill>
                <a:latin typeface="Lucida Console" panose="020B0609040504020204" pitchFamily="49" charset="0"/>
              </a:rPr>
              <a:t>chol</a:t>
            </a:r>
            <a:r>
              <a:rPr lang="en-US" sz="2600" dirty="0">
                <a:solidFill>
                  <a:srgbClr val="000000"/>
                </a:solidFill>
                <a:latin typeface="Lucida Console" panose="020B0609040504020204" pitchFamily="49" charset="0"/>
              </a:rPr>
              <a:t> hematocrit </a:t>
            </a:r>
            <a:r>
              <a:rPr lang="en-US" sz="2600" dirty="0" err="1">
                <a:solidFill>
                  <a:srgbClr val="000000"/>
                </a:solidFill>
                <a:latin typeface="Lucida Console" panose="020B0609040504020204" pitchFamily="49" charset="0"/>
              </a:rPr>
              <a:t>fvcht</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sbp</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bmi</a:t>
            </a:r>
            <a:r>
              <a:rPr lang="en-US" sz="2600" dirty="0">
                <a:solidFill>
                  <a:srgbClr val="000000"/>
                </a:solidFill>
                <a:latin typeface="Lucida Console" panose="020B0609040504020204" pitchFamily="49" charset="0"/>
              </a:rPr>
              <a:t>;</a:t>
            </a:r>
          </a:p>
          <a:p>
            <a:r>
              <a:rPr lang="it-IT" sz="2600" dirty="0">
                <a:solidFill>
                  <a:srgbClr val="0000FF"/>
                </a:solidFill>
                <a:latin typeface="Lucida Console" panose="020B0609040504020204" pitchFamily="49" charset="0"/>
              </a:rPr>
              <a:t>%let</a:t>
            </a:r>
            <a:r>
              <a:rPr lang="it-IT" sz="2600" dirty="0">
                <a:solidFill>
                  <a:srgbClr val="000000"/>
                </a:solidFill>
                <a:latin typeface="Lucida Console" panose="020B0609040504020204" pitchFamily="49" charset="0"/>
              </a:rPr>
              <a:t> categorical=diab male mi_chol mi_hem currsmok;</a:t>
            </a:r>
          </a:p>
          <a:p>
            <a:endParaRPr lang="en-US" sz="2600" dirty="0">
              <a:solidFill>
                <a:srgbClr val="000000"/>
              </a:solidFill>
              <a:latin typeface="Lucida Console" panose="020B0609040504020204" pitchFamily="49" charset="0"/>
            </a:endParaRPr>
          </a:p>
          <a:p>
            <a:r>
              <a:rPr lang="en-US" sz="2600" dirty="0">
                <a:solidFill>
                  <a:srgbClr val="0000FF"/>
                </a:solidFill>
                <a:latin typeface="Lucida Console" panose="020B0609040504020204" pitchFamily="49" charset="0"/>
              </a:rPr>
              <a:t>options</a:t>
            </a:r>
            <a:r>
              <a:rPr lang="en-US" sz="2600" dirty="0">
                <a:solidFill>
                  <a:srgbClr val="000000"/>
                </a:solidFill>
                <a:latin typeface="Lucida Console" panose="020B0609040504020204" pitchFamily="49" charset="0"/>
              </a:rPr>
              <a:t> </a:t>
            </a:r>
            <a:r>
              <a:rPr lang="en-US" sz="2600" dirty="0" err="1">
                <a:solidFill>
                  <a:srgbClr val="0000FF"/>
                </a:solidFill>
                <a:latin typeface="Lucida Console" panose="020B0609040504020204" pitchFamily="49" charset="0"/>
              </a:rPr>
              <a:t>mprint</a:t>
            </a:r>
            <a:r>
              <a:rPr lang="en-US" sz="2600" dirty="0">
                <a:solidFill>
                  <a:srgbClr val="000000"/>
                </a:solidFill>
                <a:latin typeface="Lucida Console" panose="020B0609040504020204" pitchFamily="49" charset="0"/>
              </a:rPr>
              <a:t>;</a:t>
            </a:r>
          </a:p>
          <a:p>
            <a:r>
              <a:rPr lang="en-US" sz="2600" dirty="0">
                <a:solidFill>
                  <a:srgbClr val="000000"/>
                </a:solidFill>
                <a:latin typeface="Lucida Console" panose="020B0609040504020204" pitchFamily="49" charset="0"/>
              </a:rPr>
              <a:t>%</a:t>
            </a:r>
            <a:r>
              <a:rPr lang="en-US" sz="2600" b="1" i="1" dirty="0" err="1">
                <a:solidFill>
                  <a:srgbClr val="000000"/>
                </a:solidFill>
                <a:latin typeface="Lucida Console" panose="020B0609040504020204" pitchFamily="49" charset="0"/>
              </a:rPr>
              <a:t>all_logit_plots</a:t>
            </a:r>
            <a:r>
              <a:rPr lang="en-US" sz="2600" dirty="0">
                <a:solidFill>
                  <a:srgbClr val="000000"/>
                </a:solidFill>
                <a:latin typeface="Lucida Console" panose="020B0609040504020204" pitchFamily="49" charset="0"/>
              </a:rPr>
              <a:t>(data=a.chd2018_a,</a:t>
            </a:r>
          </a:p>
          <a:p>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depvar</a:t>
            </a:r>
            <a:r>
              <a:rPr lang="en-US" sz="2600" dirty="0">
                <a:solidFill>
                  <a:srgbClr val="000000"/>
                </a:solidFill>
                <a:latin typeface="Lucida Console" panose="020B0609040504020204" pitchFamily="49" charset="0"/>
              </a:rPr>
              <a:t>=</a:t>
            </a:r>
            <a:r>
              <a:rPr lang="en-US" sz="2600" dirty="0" err="1">
                <a:solidFill>
                  <a:srgbClr val="000000"/>
                </a:solidFill>
                <a:latin typeface="Lucida Console" panose="020B0609040504020204" pitchFamily="49" charset="0"/>
              </a:rPr>
              <a:t>chd</a:t>
            </a:r>
            <a:r>
              <a:rPr lang="en-US" sz="2600" dirty="0">
                <a:solidFill>
                  <a:srgbClr val="000000"/>
                </a:solidFill>
                <a:latin typeface="Lucida Console" panose="020B0609040504020204" pitchFamily="49" charset="0"/>
              </a:rPr>
              <a:t>,</a:t>
            </a:r>
          </a:p>
          <a:p>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indepvars</a:t>
            </a:r>
            <a:r>
              <a:rPr lang="en-US" sz="2600" dirty="0">
                <a:solidFill>
                  <a:srgbClr val="000000"/>
                </a:solidFill>
                <a:latin typeface="Lucida Console" panose="020B0609040504020204" pitchFamily="49" charset="0"/>
              </a:rPr>
              <a:t>=&amp;continuous);</a:t>
            </a:r>
          </a:p>
          <a:p>
            <a:endParaRPr lang="en-US" sz="2600" dirty="0">
              <a:solidFill>
                <a:srgbClr val="000000"/>
              </a:solidFill>
              <a:latin typeface="Lucida Console" panose="020B0609040504020204" pitchFamily="49" charset="0"/>
            </a:endParaRPr>
          </a:p>
          <a:p>
            <a:r>
              <a:rPr lang="en-US" sz="2600" dirty="0">
                <a:solidFill>
                  <a:srgbClr val="0000FF"/>
                </a:solidFill>
                <a:latin typeface="Lucida Console" panose="020B0609040504020204" pitchFamily="49" charset="0"/>
              </a:rPr>
              <a:t>options</a:t>
            </a:r>
            <a:r>
              <a:rPr lang="en-US" sz="2600" dirty="0">
                <a:solidFill>
                  <a:srgbClr val="000000"/>
                </a:solidFill>
                <a:latin typeface="Lucida Console" panose="020B0609040504020204" pitchFamily="49" charset="0"/>
              </a:rPr>
              <a:t> </a:t>
            </a:r>
            <a:r>
              <a:rPr lang="en-US" sz="2600" dirty="0" err="1">
                <a:solidFill>
                  <a:srgbClr val="0000FF"/>
                </a:solidFill>
                <a:latin typeface="Lucida Console" panose="020B0609040504020204" pitchFamily="49" charset="0"/>
              </a:rPr>
              <a:t>nomprint</a:t>
            </a:r>
            <a:r>
              <a:rPr lang="en-US"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1463462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1BB6A-3325-44F4-805B-2BA1F5EBCCDD}"/>
              </a:ext>
            </a:extLst>
          </p:cNvPr>
          <p:cNvSpPr>
            <a:spLocks noGrp="1"/>
          </p:cNvSpPr>
          <p:nvPr>
            <p:ph type="title"/>
          </p:nvPr>
        </p:nvSpPr>
        <p:spPr/>
        <p:txBody>
          <a:bodyPr/>
          <a:lstStyle/>
          <a:p>
            <a:r>
              <a:rPr lang="en-US" dirty="0"/>
              <a:t>A note on smoothers.</a:t>
            </a:r>
          </a:p>
        </p:txBody>
      </p:sp>
    </p:spTree>
    <p:extLst>
      <p:ext uri="{BB962C8B-B14F-4D97-AF65-F5344CB8AC3E}">
        <p14:creationId xmlns:p14="http://schemas.microsoft.com/office/powerpoint/2010/main" val="1382802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FE89F3-741D-4B0C-A2E3-20A18CF6D848}"/>
              </a:ext>
            </a:extLst>
          </p:cNvPr>
          <p:cNvSpPr/>
          <p:nvPr/>
        </p:nvSpPr>
        <p:spPr>
          <a:xfrm>
            <a:off x="659957" y="1028343"/>
            <a:ext cx="10050449" cy="4247317"/>
          </a:xfrm>
          <a:prstGeom prst="rect">
            <a:avLst/>
          </a:prstGeom>
        </p:spPr>
        <p:txBody>
          <a:bodyPr wrap="square">
            <a:spAutoFit/>
          </a:bodyPr>
          <a:lstStyle/>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loess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a:t>
            </a:r>
          </a:p>
          <a:p>
            <a:r>
              <a:rPr lang="en-US" dirty="0">
                <a:solidFill>
                  <a:srgbClr val="0000FF"/>
                </a:solidFill>
                <a:latin typeface="Lucida Console" panose="020B0609040504020204" pitchFamily="49" charset="0"/>
              </a:rPr>
              <a:t>model</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smooth</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.25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.75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1.25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1.5</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output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out</a:t>
            </a:r>
            <a:r>
              <a:rPr lang="en-US" dirty="0">
                <a:solidFill>
                  <a:srgbClr val="000000"/>
                </a:solidFill>
                <a:latin typeface="Lucida Console" panose="020B0609040504020204" pitchFamily="49" charset="0"/>
              </a:rPr>
              <a:t>=smoothed </a:t>
            </a:r>
            <a:r>
              <a:rPr lang="en-US" dirty="0">
                <a:solidFill>
                  <a:srgbClr val="0000FF"/>
                </a:solidFill>
                <a:latin typeface="Lucida Console" panose="020B0609040504020204" pitchFamily="49" charset="0"/>
              </a:rPr>
              <a:t>predicted</a:t>
            </a:r>
            <a:r>
              <a:rPr lang="en-US" dirty="0">
                <a:solidFill>
                  <a:srgbClr val="000000"/>
                </a:solidFill>
                <a:latin typeface="Lucida Console" panose="020B0609040504020204" pitchFamily="49" charset="0"/>
              </a:rPr>
              <a:t>=phat;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sort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=smoothed;</a:t>
            </a:r>
          </a:p>
          <a:p>
            <a:r>
              <a:rPr lang="en-US" dirty="0">
                <a:solidFill>
                  <a:srgbClr val="0000FF"/>
                </a:solidFill>
                <a:latin typeface="Lucida Console" panose="020B0609040504020204" pitchFamily="49" charset="0"/>
              </a:rPr>
              <a:t>by</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smoothingparameter</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smoothed;</a:t>
            </a:r>
          </a:p>
          <a:p>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smoothed;</a:t>
            </a:r>
          </a:p>
          <a:p>
            <a:r>
              <a:rPr lang="en-US" dirty="0">
                <a:solidFill>
                  <a:srgbClr val="0000FF"/>
                </a:solidFill>
                <a:latin typeface="Lucida Console" panose="020B0609040504020204" pitchFamily="49" charset="0"/>
              </a:rPr>
              <a:t>where</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0</a:t>
            </a:r>
            <a:r>
              <a:rPr lang="en-US" dirty="0">
                <a:solidFill>
                  <a:srgbClr val="000000"/>
                </a:solidFill>
                <a:latin typeface="Lucida Console" panose="020B0609040504020204" pitchFamily="49" charset="0"/>
              </a:rPr>
              <a:t>&lt;phat&lt;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logit=log(phat/(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-phat));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sgplot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=smoothed;</a:t>
            </a:r>
          </a:p>
          <a:p>
            <a:r>
              <a:rPr lang="en-US" dirty="0">
                <a:solidFill>
                  <a:srgbClr val="0000FF"/>
                </a:solidFill>
                <a:latin typeface="Lucida Console" panose="020B0609040504020204" pitchFamily="49" charset="0"/>
              </a:rPr>
              <a:t>series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x</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y</a:t>
            </a:r>
            <a:r>
              <a:rPr lang="en-US" dirty="0">
                <a:solidFill>
                  <a:srgbClr val="000000"/>
                </a:solidFill>
                <a:latin typeface="Lucida Console" panose="020B0609040504020204" pitchFamily="49" charset="0"/>
              </a:rPr>
              <a:t>=logit/</a:t>
            </a:r>
            <a:r>
              <a:rPr lang="en-US" dirty="0">
                <a:solidFill>
                  <a:srgbClr val="0000FF"/>
                </a:solidFill>
                <a:latin typeface="Lucida Console" panose="020B0609040504020204" pitchFamily="49" charset="0"/>
              </a:rPr>
              <a:t>group</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smoothingparameter</a:t>
            </a:r>
            <a:r>
              <a:rPr lang="en-US" dirty="0">
                <a:solidFill>
                  <a:srgbClr val="000000"/>
                </a:solidFill>
                <a:latin typeface="Lucida Console" panose="020B0609040504020204" pitchFamily="49" charset="0"/>
              </a:rPr>
              <a:t> </a:t>
            </a:r>
          </a:p>
          <a:p>
            <a:r>
              <a:rPr lang="en-US" dirty="0">
                <a:solidFill>
                  <a:srgbClr val="000000"/>
                </a:solidFill>
                <a:latin typeface="Lucida Console" panose="020B0609040504020204" pitchFamily="49" charset="0"/>
              </a:rPr>
              <a:t>       </a:t>
            </a:r>
            <a:r>
              <a:rPr lang="en-US" dirty="0" err="1">
                <a:solidFill>
                  <a:srgbClr val="0000FF"/>
                </a:solidFill>
                <a:latin typeface="Lucida Console" panose="020B0609040504020204" pitchFamily="49" charset="0"/>
              </a:rPr>
              <a:t>lineattrs</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thickness</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3</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4206337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4A55A18-1A60-4954-B05E-0E5065FE4C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7574" y="1142681"/>
            <a:ext cx="6096851" cy="4572638"/>
          </a:xfrm>
          <a:prstGeom prst="rect">
            <a:avLst/>
          </a:prstGeom>
        </p:spPr>
      </p:pic>
    </p:spTree>
    <p:extLst>
      <p:ext uri="{BB962C8B-B14F-4D97-AF65-F5344CB8AC3E}">
        <p14:creationId xmlns:p14="http://schemas.microsoft.com/office/powerpoint/2010/main" val="29517417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CDC86E3-617A-43D3-A218-8A027A322B74}"/>
              </a:ext>
            </a:extLst>
          </p:cNvPr>
          <p:cNvSpPr/>
          <p:nvPr/>
        </p:nvSpPr>
        <p:spPr>
          <a:xfrm>
            <a:off x="978010" y="889844"/>
            <a:ext cx="8165990" cy="4524315"/>
          </a:xfrm>
          <a:prstGeom prst="rect">
            <a:avLst/>
          </a:prstGeom>
        </p:spPr>
        <p:txBody>
          <a:bodyPr wrap="square">
            <a:spAutoFit/>
          </a:bodyPr>
          <a:lstStyle/>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loess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a:t>
            </a:r>
          </a:p>
          <a:p>
            <a:r>
              <a:rPr lang="en-US" dirty="0">
                <a:solidFill>
                  <a:srgbClr val="0000FF"/>
                </a:solidFill>
                <a:latin typeface="Lucida Console" panose="020B0609040504020204" pitchFamily="49" charset="0"/>
              </a:rPr>
              <a:t>where</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 between </a:t>
            </a:r>
            <a:r>
              <a:rPr lang="en-US" b="1" dirty="0">
                <a:solidFill>
                  <a:srgbClr val="008080"/>
                </a:solidFill>
                <a:latin typeface="Lucida Console" panose="020B0609040504020204" pitchFamily="49" charset="0"/>
              </a:rPr>
              <a:t>20</a:t>
            </a:r>
            <a:r>
              <a:rPr lang="en-US" dirty="0">
                <a:solidFill>
                  <a:srgbClr val="000000"/>
                </a:solidFill>
                <a:latin typeface="Lucida Console" panose="020B0609040504020204" pitchFamily="49" charset="0"/>
              </a:rPr>
              <a:t> and </a:t>
            </a:r>
            <a:r>
              <a:rPr lang="en-US" b="1" dirty="0">
                <a:solidFill>
                  <a:srgbClr val="008080"/>
                </a:solidFill>
                <a:latin typeface="Lucida Console" panose="020B0609040504020204" pitchFamily="49" charset="0"/>
              </a:rPr>
              <a:t>32</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model</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smooth</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.25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.75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1.25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1.5</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output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out</a:t>
            </a:r>
            <a:r>
              <a:rPr lang="en-US" dirty="0">
                <a:solidFill>
                  <a:srgbClr val="000000"/>
                </a:solidFill>
                <a:latin typeface="Lucida Console" panose="020B0609040504020204" pitchFamily="49" charset="0"/>
              </a:rPr>
              <a:t>=smoothed </a:t>
            </a:r>
            <a:r>
              <a:rPr lang="en-US" dirty="0">
                <a:solidFill>
                  <a:srgbClr val="0000FF"/>
                </a:solidFill>
                <a:latin typeface="Lucida Console" panose="020B0609040504020204" pitchFamily="49" charset="0"/>
              </a:rPr>
              <a:t>predicted</a:t>
            </a:r>
            <a:r>
              <a:rPr lang="en-US" dirty="0">
                <a:solidFill>
                  <a:srgbClr val="000000"/>
                </a:solidFill>
                <a:latin typeface="Lucida Console" panose="020B0609040504020204" pitchFamily="49" charset="0"/>
              </a:rPr>
              <a:t>=phat;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sort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=smoothed;</a:t>
            </a:r>
          </a:p>
          <a:p>
            <a:r>
              <a:rPr lang="en-US" dirty="0">
                <a:solidFill>
                  <a:srgbClr val="0000FF"/>
                </a:solidFill>
                <a:latin typeface="Lucida Console" panose="020B0609040504020204" pitchFamily="49" charset="0"/>
              </a:rPr>
              <a:t>by</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smoothingparameter</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smoothed;</a:t>
            </a:r>
          </a:p>
          <a:p>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smoothed;</a:t>
            </a:r>
          </a:p>
          <a:p>
            <a:r>
              <a:rPr lang="en-US" dirty="0">
                <a:solidFill>
                  <a:srgbClr val="0000FF"/>
                </a:solidFill>
                <a:latin typeface="Lucida Console" panose="020B0609040504020204" pitchFamily="49" charset="0"/>
              </a:rPr>
              <a:t>where</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0</a:t>
            </a:r>
            <a:r>
              <a:rPr lang="en-US" dirty="0">
                <a:solidFill>
                  <a:srgbClr val="000000"/>
                </a:solidFill>
                <a:latin typeface="Lucida Console" panose="020B0609040504020204" pitchFamily="49" charset="0"/>
              </a:rPr>
              <a:t>&lt;phat&lt;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logit=log(phat/(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-phat));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sgplot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=smoothed;</a:t>
            </a:r>
          </a:p>
          <a:p>
            <a:r>
              <a:rPr lang="en-US" dirty="0">
                <a:solidFill>
                  <a:srgbClr val="0000FF"/>
                </a:solidFill>
                <a:latin typeface="Lucida Console" panose="020B0609040504020204" pitchFamily="49" charset="0"/>
              </a:rPr>
              <a:t>series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x</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y</a:t>
            </a:r>
            <a:r>
              <a:rPr lang="en-US" dirty="0">
                <a:solidFill>
                  <a:srgbClr val="000000"/>
                </a:solidFill>
                <a:latin typeface="Lucida Console" panose="020B0609040504020204" pitchFamily="49" charset="0"/>
              </a:rPr>
              <a:t>=logit/</a:t>
            </a:r>
            <a:r>
              <a:rPr lang="en-US" dirty="0">
                <a:solidFill>
                  <a:srgbClr val="0000FF"/>
                </a:solidFill>
                <a:latin typeface="Lucida Console" panose="020B0609040504020204" pitchFamily="49" charset="0"/>
              </a:rPr>
              <a:t>group</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smoothingparameter</a:t>
            </a:r>
            <a:r>
              <a:rPr lang="en-US" dirty="0">
                <a:solidFill>
                  <a:srgbClr val="000000"/>
                </a:solidFill>
                <a:latin typeface="Lucida Console" panose="020B0609040504020204" pitchFamily="49" charset="0"/>
              </a:rPr>
              <a:t> </a:t>
            </a:r>
          </a:p>
          <a:p>
            <a:r>
              <a:rPr lang="en-US" dirty="0">
                <a:solidFill>
                  <a:srgbClr val="000000"/>
                </a:solidFill>
                <a:latin typeface="Lucida Console" panose="020B0609040504020204" pitchFamily="49" charset="0"/>
              </a:rPr>
              <a:t>       </a:t>
            </a:r>
            <a:r>
              <a:rPr lang="en-US" dirty="0" err="1">
                <a:solidFill>
                  <a:srgbClr val="0000FF"/>
                </a:solidFill>
                <a:latin typeface="Lucida Console" panose="020B0609040504020204" pitchFamily="49" charset="0"/>
              </a:rPr>
              <a:t>lineattrs</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thickness</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3</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2003662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5A0DFA-5792-40E9-AD81-02C8B82532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7574" y="1142681"/>
            <a:ext cx="6096851" cy="4572638"/>
          </a:xfrm>
          <a:prstGeom prst="rect">
            <a:avLst/>
          </a:prstGeom>
        </p:spPr>
      </p:pic>
    </p:spTree>
    <p:extLst>
      <p:ext uri="{BB962C8B-B14F-4D97-AF65-F5344CB8AC3E}">
        <p14:creationId xmlns:p14="http://schemas.microsoft.com/office/powerpoint/2010/main" val="2401581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4D6E104-543E-4F87-9B84-2625A0C8D2EC}"/>
              </a:ext>
            </a:extLst>
          </p:cNvPr>
          <p:cNvSpPr/>
          <p:nvPr/>
        </p:nvSpPr>
        <p:spPr>
          <a:xfrm>
            <a:off x="437322" y="1279556"/>
            <a:ext cx="11754678" cy="5324535"/>
          </a:xfrm>
          <a:prstGeom prst="rect">
            <a:avLst/>
          </a:prstGeom>
        </p:spPr>
        <p:txBody>
          <a:bodyPr wrap="square">
            <a:spAutoFit/>
          </a:bodyPr>
          <a:lstStyle/>
          <a:p>
            <a:r>
              <a:rPr lang="en-US" sz="2000" dirty="0">
                <a:solidFill>
                  <a:srgbClr val="000000"/>
                </a:solidFill>
                <a:latin typeface="Lucida Console" panose="020B0609040504020204" pitchFamily="49" charset="0"/>
              </a:rPr>
              <a:t>%</a:t>
            </a:r>
            <a:r>
              <a:rPr lang="en-US" sz="2000" b="1" i="1" dirty="0" err="1">
                <a:solidFill>
                  <a:srgbClr val="000000"/>
                </a:solidFill>
                <a:latin typeface="Lucida Console" panose="020B0609040504020204" pitchFamily="49" charset="0"/>
              </a:rPr>
              <a:t>clearall</a:t>
            </a:r>
            <a:endParaRPr lang="en-US" sz="2000" dirty="0">
              <a:solidFill>
                <a:srgbClr val="000000"/>
              </a:solidFill>
              <a:latin typeface="Lucida Console" panose="020B0609040504020204" pitchFamily="49" charset="0"/>
            </a:endParaRPr>
          </a:p>
          <a:p>
            <a:r>
              <a:rPr lang="en-US" sz="2000" dirty="0">
                <a:solidFill>
                  <a:srgbClr val="0000FF"/>
                </a:solidFill>
                <a:latin typeface="Lucida Console" panose="020B0609040504020204" pitchFamily="49" charset="0"/>
              </a:rPr>
              <a:t>%let</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var</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chol</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a:solidFill>
                  <a:srgbClr val="000080"/>
                </a:solidFill>
                <a:latin typeface="Lucida Console" panose="020B0609040504020204" pitchFamily="49" charset="0"/>
              </a:rPr>
              <a:t>loess</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=a.chd2018_a;</a:t>
            </a:r>
          </a:p>
          <a:p>
            <a:r>
              <a:rPr lang="en-US" sz="2000" dirty="0">
                <a:solidFill>
                  <a:srgbClr val="0000FF"/>
                </a:solidFill>
                <a:latin typeface="Lucida Console" panose="020B0609040504020204" pitchFamily="49" charset="0"/>
              </a:rPr>
              <a:t>model</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chd</a:t>
            </a:r>
            <a:r>
              <a:rPr lang="en-US" sz="2000" dirty="0">
                <a:solidFill>
                  <a:srgbClr val="000000"/>
                </a:solidFill>
                <a:latin typeface="Lucida Console" panose="020B0609040504020204" pitchFamily="49" charset="0"/>
              </a:rPr>
              <a:t>=&amp;</a:t>
            </a:r>
            <a:r>
              <a:rPr lang="en-US" sz="2000" dirty="0" err="1">
                <a:solidFill>
                  <a:srgbClr val="000000"/>
                </a:solidFill>
                <a:latin typeface="Lucida Console" panose="020B0609040504020204" pitchFamily="49" charset="0"/>
              </a:rPr>
              <a:t>var</a:t>
            </a:r>
            <a:r>
              <a:rPr lang="en-US" sz="2000" dirty="0">
                <a:solidFill>
                  <a:srgbClr val="000000"/>
                </a:solidFill>
                <a:latin typeface="Lucida Console" panose="020B0609040504020204" pitchFamily="49" charset="0"/>
              </a:rPr>
              <a:t>/</a:t>
            </a:r>
            <a:r>
              <a:rPr lang="en-US" sz="2000" dirty="0">
                <a:solidFill>
                  <a:srgbClr val="0000FF"/>
                </a:solidFill>
                <a:latin typeface="Lucida Console" panose="020B0609040504020204" pitchFamily="49" charset="0"/>
              </a:rPr>
              <a:t>smooth</a:t>
            </a:r>
            <a:r>
              <a:rPr lang="en-US" sz="2000" dirty="0">
                <a:solidFill>
                  <a:srgbClr val="000000"/>
                </a:solidFill>
                <a:latin typeface="Lucida Console" panose="020B0609040504020204" pitchFamily="49" charset="0"/>
              </a:rPr>
              <a:t>=</a:t>
            </a:r>
            <a:r>
              <a:rPr lang="en-US" sz="2000" b="1" dirty="0">
                <a:solidFill>
                  <a:srgbClr val="008080"/>
                </a:solidFill>
                <a:latin typeface="Lucida Console" panose="020B0609040504020204" pitchFamily="49" charset="0"/>
              </a:rPr>
              <a:t>.25</a:t>
            </a:r>
            <a:r>
              <a:rPr lang="en-US" sz="2000" dirty="0">
                <a:solidFill>
                  <a:srgbClr val="000000"/>
                </a:solidFill>
                <a:latin typeface="Lucida Console" panose="020B0609040504020204" pitchFamily="49" charset="0"/>
              </a:rPr>
              <a:t> </a:t>
            </a:r>
            <a:r>
              <a:rPr lang="en-US" sz="2000" b="1" dirty="0">
                <a:solidFill>
                  <a:srgbClr val="008080"/>
                </a:solidFill>
                <a:latin typeface="Lucida Console" panose="020B0609040504020204" pitchFamily="49" charset="0"/>
              </a:rPr>
              <a:t>.5</a:t>
            </a:r>
            <a:r>
              <a:rPr lang="en-US" sz="2000" dirty="0">
                <a:solidFill>
                  <a:srgbClr val="000000"/>
                </a:solidFill>
                <a:latin typeface="Lucida Console" panose="020B0609040504020204" pitchFamily="49" charset="0"/>
              </a:rPr>
              <a:t> </a:t>
            </a:r>
            <a:r>
              <a:rPr lang="en-US" sz="2000" b="1" dirty="0">
                <a:solidFill>
                  <a:srgbClr val="008080"/>
                </a:solidFill>
                <a:latin typeface="Lucida Console" panose="020B0609040504020204" pitchFamily="49" charset="0"/>
              </a:rPr>
              <a:t>.75</a:t>
            </a:r>
            <a:r>
              <a:rPr lang="en-US" sz="2000" dirty="0">
                <a:solidFill>
                  <a:srgbClr val="000000"/>
                </a:solidFill>
                <a:latin typeface="Lucida Console" panose="020B0609040504020204" pitchFamily="49" charset="0"/>
              </a:rPr>
              <a:t> </a:t>
            </a:r>
            <a:r>
              <a:rPr lang="en-US" sz="2000" b="1" dirty="0">
                <a:solidFill>
                  <a:srgbClr val="008080"/>
                </a:solidFill>
                <a:latin typeface="Lucida Console" panose="020B0609040504020204" pitchFamily="49" charset="0"/>
              </a:rPr>
              <a:t>1</a:t>
            </a:r>
            <a:r>
              <a:rPr lang="en-US" sz="2000" dirty="0">
                <a:solidFill>
                  <a:srgbClr val="000000"/>
                </a:solidFill>
                <a:latin typeface="Lucida Console" panose="020B0609040504020204" pitchFamily="49" charset="0"/>
              </a:rPr>
              <a:t> </a:t>
            </a:r>
            <a:r>
              <a:rPr lang="en-US" sz="2000" b="1" dirty="0">
                <a:solidFill>
                  <a:srgbClr val="008080"/>
                </a:solidFill>
                <a:latin typeface="Lucida Console" panose="020B0609040504020204" pitchFamily="49" charset="0"/>
              </a:rPr>
              <a:t>1.25</a:t>
            </a:r>
            <a:r>
              <a:rPr lang="en-US" sz="2000" dirty="0">
                <a:solidFill>
                  <a:srgbClr val="000000"/>
                </a:solidFill>
                <a:latin typeface="Lucida Console" panose="020B0609040504020204" pitchFamily="49" charset="0"/>
              </a:rPr>
              <a:t> </a:t>
            </a:r>
            <a:r>
              <a:rPr lang="en-US" sz="2000" b="1" dirty="0">
                <a:solidFill>
                  <a:srgbClr val="008080"/>
                </a:solidFill>
                <a:latin typeface="Lucida Console" panose="020B0609040504020204" pitchFamily="49" charset="0"/>
              </a:rPr>
              <a:t>1.5</a:t>
            </a:r>
            <a:r>
              <a:rPr lang="en-US" sz="2000" dirty="0">
                <a:solidFill>
                  <a:srgbClr val="000000"/>
                </a:solidFill>
                <a:latin typeface="Lucida Console" panose="020B0609040504020204" pitchFamily="49" charset="0"/>
              </a:rPr>
              <a:t>;</a:t>
            </a:r>
          </a:p>
          <a:p>
            <a:r>
              <a:rPr lang="en-US" sz="2000" dirty="0">
                <a:solidFill>
                  <a:srgbClr val="0000FF"/>
                </a:solidFill>
                <a:latin typeface="Lucida Console" panose="020B0609040504020204" pitchFamily="49" charset="0"/>
              </a:rPr>
              <a:t>output</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out</a:t>
            </a:r>
            <a:r>
              <a:rPr lang="en-US" sz="2000" dirty="0">
                <a:solidFill>
                  <a:srgbClr val="000000"/>
                </a:solidFill>
                <a:latin typeface="Lucida Console" panose="020B0609040504020204" pitchFamily="49" charset="0"/>
              </a:rPr>
              <a:t>=smoothed </a:t>
            </a:r>
            <a:r>
              <a:rPr lang="en-US" sz="2000" dirty="0">
                <a:solidFill>
                  <a:srgbClr val="0000FF"/>
                </a:solidFill>
                <a:latin typeface="Lucida Console" panose="020B0609040504020204" pitchFamily="49" charset="0"/>
              </a:rPr>
              <a:t>predicted</a:t>
            </a:r>
            <a:r>
              <a:rPr lang="en-US" sz="2000" dirty="0">
                <a:solidFill>
                  <a:srgbClr val="000000"/>
                </a:solidFill>
                <a:latin typeface="Lucida Console" panose="020B0609040504020204" pitchFamily="49" charset="0"/>
              </a:rPr>
              <a:t>=phat;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a:solidFill>
                  <a:srgbClr val="000080"/>
                </a:solidFill>
                <a:latin typeface="Lucida Console" panose="020B0609040504020204" pitchFamily="49" charset="0"/>
              </a:rPr>
              <a:t>sort</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=smoothed;</a:t>
            </a:r>
          </a:p>
          <a:p>
            <a:r>
              <a:rPr lang="en-US" sz="2000" dirty="0">
                <a:solidFill>
                  <a:srgbClr val="0000FF"/>
                </a:solidFill>
                <a:latin typeface="Lucida Console" panose="020B0609040504020204" pitchFamily="49" charset="0"/>
              </a:rPr>
              <a:t>by</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smoothingparameter</a:t>
            </a:r>
            <a:r>
              <a:rPr lang="en-US" sz="2000" dirty="0">
                <a:solidFill>
                  <a:srgbClr val="000000"/>
                </a:solidFill>
                <a:latin typeface="Lucida Console" panose="020B0609040504020204" pitchFamily="49" charset="0"/>
              </a:rPr>
              <a:t> &amp;</a:t>
            </a:r>
            <a:r>
              <a:rPr lang="en-US" sz="2000" dirty="0" err="1">
                <a:solidFill>
                  <a:srgbClr val="000000"/>
                </a:solidFill>
                <a:latin typeface="Lucida Console" panose="020B0609040504020204" pitchFamily="49" charset="0"/>
              </a:rPr>
              <a:t>var</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data</a:t>
            </a:r>
            <a:r>
              <a:rPr lang="en-US" sz="2000" dirty="0">
                <a:solidFill>
                  <a:srgbClr val="000000"/>
                </a:solidFill>
                <a:latin typeface="Lucida Console" panose="020B0609040504020204" pitchFamily="49" charset="0"/>
              </a:rPr>
              <a:t> smoothed;</a:t>
            </a:r>
          </a:p>
          <a:p>
            <a:r>
              <a:rPr lang="en-US" sz="2000" dirty="0">
                <a:solidFill>
                  <a:srgbClr val="0000FF"/>
                </a:solidFill>
                <a:latin typeface="Lucida Console" panose="020B0609040504020204" pitchFamily="49" charset="0"/>
              </a:rPr>
              <a:t>set</a:t>
            </a:r>
            <a:r>
              <a:rPr lang="en-US" sz="2000" dirty="0">
                <a:solidFill>
                  <a:srgbClr val="000000"/>
                </a:solidFill>
                <a:latin typeface="Lucida Console" panose="020B0609040504020204" pitchFamily="49" charset="0"/>
              </a:rPr>
              <a:t> smoothed;</a:t>
            </a:r>
          </a:p>
          <a:p>
            <a:r>
              <a:rPr lang="en-US" sz="2000" dirty="0">
                <a:solidFill>
                  <a:srgbClr val="0000FF"/>
                </a:solidFill>
                <a:latin typeface="Lucida Console" panose="020B0609040504020204" pitchFamily="49" charset="0"/>
              </a:rPr>
              <a:t>where</a:t>
            </a:r>
            <a:r>
              <a:rPr lang="en-US" sz="2000" dirty="0">
                <a:solidFill>
                  <a:srgbClr val="000000"/>
                </a:solidFill>
                <a:latin typeface="Lucida Console" panose="020B0609040504020204" pitchFamily="49" charset="0"/>
              </a:rPr>
              <a:t> </a:t>
            </a:r>
            <a:r>
              <a:rPr lang="en-US" sz="2000" b="1" dirty="0">
                <a:solidFill>
                  <a:srgbClr val="008080"/>
                </a:solidFill>
                <a:latin typeface="Lucida Console" panose="020B0609040504020204" pitchFamily="49" charset="0"/>
              </a:rPr>
              <a:t>0</a:t>
            </a:r>
            <a:r>
              <a:rPr lang="en-US" sz="2000" dirty="0">
                <a:solidFill>
                  <a:srgbClr val="000000"/>
                </a:solidFill>
                <a:latin typeface="Lucida Console" panose="020B0609040504020204" pitchFamily="49" charset="0"/>
              </a:rPr>
              <a:t>&lt;phat&lt;</a:t>
            </a:r>
            <a:r>
              <a:rPr lang="en-US" sz="2000" b="1" dirty="0">
                <a:solidFill>
                  <a:srgbClr val="008080"/>
                </a:solidFill>
                <a:latin typeface="Lucida Console" panose="020B0609040504020204" pitchFamily="49" charset="0"/>
              </a:rPr>
              <a:t>1</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logit=log(phat/(</a:t>
            </a:r>
            <a:r>
              <a:rPr lang="en-US" sz="2000" b="1" dirty="0">
                <a:solidFill>
                  <a:srgbClr val="008080"/>
                </a:solidFill>
                <a:latin typeface="Lucida Console" panose="020B0609040504020204" pitchFamily="49" charset="0"/>
              </a:rPr>
              <a:t>1</a:t>
            </a:r>
            <a:r>
              <a:rPr lang="en-US" sz="2000" dirty="0">
                <a:solidFill>
                  <a:srgbClr val="000000"/>
                </a:solidFill>
                <a:latin typeface="Lucida Console" panose="020B0609040504020204" pitchFamily="49" charset="0"/>
              </a:rPr>
              <a:t>-phat));</a:t>
            </a: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err="1">
                <a:solidFill>
                  <a:srgbClr val="000080"/>
                </a:solidFill>
                <a:latin typeface="Lucida Console" panose="020B0609040504020204" pitchFamily="49" charset="0"/>
              </a:rPr>
              <a:t>sgplot</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=smoothed;</a:t>
            </a:r>
          </a:p>
          <a:p>
            <a:r>
              <a:rPr lang="en-US" sz="2000" dirty="0">
                <a:solidFill>
                  <a:srgbClr val="0000FF"/>
                </a:solidFill>
                <a:latin typeface="Lucida Console" panose="020B0609040504020204" pitchFamily="49" charset="0"/>
              </a:rPr>
              <a:t>series</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x</a:t>
            </a:r>
            <a:r>
              <a:rPr lang="en-US" sz="2000" dirty="0">
                <a:solidFill>
                  <a:srgbClr val="000000"/>
                </a:solidFill>
                <a:latin typeface="Lucida Console" panose="020B0609040504020204" pitchFamily="49" charset="0"/>
              </a:rPr>
              <a:t>=&amp;</a:t>
            </a:r>
            <a:r>
              <a:rPr lang="en-US" sz="2000" dirty="0" err="1">
                <a:solidFill>
                  <a:srgbClr val="000000"/>
                </a:solidFill>
                <a:latin typeface="Lucida Console" panose="020B0609040504020204" pitchFamily="49" charset="0"/>
              </a:rPr>
              <a:t>var</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y</a:t>
            </a:r>
            <a:r>
              <a:rPr lang="en-US" sz="2000" dirty="0">
                <a:solidFill>
                  <a:srgbClr val="000000"/>
                </a:solidFill>
                <a:latin typeface="Lucida Console" panose="020B0609040504020204" pitchFamily="49" charset="0"/>
              </a:rPr>
              <a:t>=logit/</a:t>
            </a:r>
            <a:r>
              <a:rPr lang="en-US" sz="2000" dirty="0">
                <a:solidFill>
                  <a:srgbClr val="0000FF"/>
                </a:solidFill>
                <a:latin typeface="Lucida Console" panose="020B0609040504020204" pitchFamily="49" charset="0"/>
              </a:rPr>
              <a:t>group</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smoothingparameter</a:t>
            </a:r>
            <a:r>
              <a:rPr lang="en-US" sz="2000" dirty="0">
                <a:solidFill>
                  <a:srgbClr val="000000"/>
                </a:solidFill>
                <a:latin typeface="Lucida Console" panose="020B0609040504020204" pitchFamily="49" charset="0"/>
              </a:rPr>
              <a:t> </a:t>
            </a:r>
          </a:p>
          <a:p>
            <a:r>
              <a:rPr lang="en-US" sz="2000" dirty="0">
                <a:solidFill>
                  <a:srgbClr val="000000"/>
                </a:solidFill>
                <a:latin typeface="Lucida Console" panose="020B0609040504020204" pitchFamily="49" charset="0"/>
              </a:rPr>
              <a:t>       </a:t>
            </a:r>
            <a:r>
              <a:rPr lang="en-US" sz="2000" dirty="0" err="1">
                <a:solidFill>
                  <a:srgbClr val="0000FF"/>
                </a:solidFill>
                <a:latin typeface="Lucida Console" panose="020B0609040504020204" pitchFamily="49" charset="0"/>
              </a:rPr>
              <a:t>lineattrs</a:t>
            </a:r>
            <a:r>
              <a:rPr lang="en-US" sz="2000" dirty="0">
                <a:solidFill>
                  <a:srgbClr val="000000"/>
                </a:solidFill>
                <a:latin typeface="Lucida Console" panose="020B0609040504020204" pitchFamily="49" charset="0"/>
              </a:rPr>
              <a:t>=(</a:t>
            </a:r>
            <a:r>
              <a:rPr lang="en-US" sz="2000" dirty="0">
                <a:solidFill>
                  <a:srgbClr val="0000FF"/>
                </a:solidFill>
                <a:latin typeface="Lucida Console" panose="020B0609040504020204" pitchFamily="49" charset="0"/>
              </a:rPr>
              <a:t>thickness</a:t>
            </a:r>
            <a:r>
              <a:rPr lang="en-US" sz="2000" dirty="0">
                <a:solidFill>
                  <a:srgbClr val="000000"/>
                </a:solidFill>
                <a:latin typeface="Lucida Console" panose="020B0609040504020204" pitchFamily="49" charset="0"/>
              </a:rPr>
              <a:t>=</a:t>
            </a:r>
            <a:r>
              <a:rPr lang="en-US" sz="2000" b="1" dirty="0">
                <a:solidFill>
                  <a:srgbClr val="008080"/>
                </a:solidFill>
                <a:latin typeface="Lucida Console" panose="020B0609040504020204" pitchFamily="49" charset="0"/>
              </a:rPr>
              <a:t>3</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p:txBody>
      </p:sp>
      <p:sp>
        <p:nvSpPr>
          <p:cNvPr id="4" name="Title 3">
            <a:extLst>
              <a:ext uri="{FF2B5EF4-FFF2-40B4-BE49-F238E27FC236}">
                <a16:creationId xmlns:a16="http://schemas.microsoft.com/office/drawing/2014/main" id="{8AEDB483-CCF9-45C1-8F99-D7DCC078098B}"/>
              </a:ext>
            </a:extLst>
          </p:cNvPr>
          <p:cNvSpPr>
            <a:spLocks noGrp="1"/>
          </p:cNvSpPr>
          <p:nvPr>
            <p:ph type="title"/>
          </p:nvPr>
        </p:nvSpPr>
        <p:spPr>
          <a:xfrm>
            <a:off x="846152" y="0"/>
            <a:ext cx="10515600" cy="1325563"/>
          </a:xfrm>
        </p:spPr>
        <p:txBody>
          <a:bodyPr/>
          <a:lstStyle/>
          <a:p>
            <a:r>
              <a:rPr lang="en-US" dirty="0"/>
              <a:t>An easier to modify program.</a:t>
            </a:r>
          </a:p>
        </p:txBody>
      </p:sp>
    </p:spTree>
    <p:extLst>
      <p:ext uri="{BB962C8B-B14F-4D97-AF65-F5344CB8AC3E}">
        <p14:creationId xmlns:p14="http://schemas.microsoft.com/office/powerpoint/2010/main" val="405017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FDED418-27E6-41BA-AD70-E9D61F0A24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1672" y="1277853"/>
            <a:ext cx="6096851" cy="4572638"/>
          </a:xfrm>
          <a:prstGeom prst="rect">
            <a:avLst/>
          </a:prstGeom>
        </p:spPr>
      </p:pic>
    </p:spTree>
    <p:extLst>
      <p:ext uri="{BB962C8B-B14F-4D97-AF65-F5344CB8AC3E}">
        <p14:creationId xmlns:p14="http://schemas.microsoft.com/office/powerpoint/2010/main" val="1119150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5EB767-6D69-4031-989A-EDC330B2582D}"/>
              </a:ext>
            </a:extLst>
          </p:cNvPr>
          <p:cNvSpPr/>
          <p:nvPr/>
        </p:nvSpPr>
        <p:spPr>
          <a:xfrm>
            <a:off x="612249" y="751344"/>
            <a:ext cx="9780105" cy="4801314"/>
          </a:xfrm>
          <a:prstGeom prst="rect">
            <a:avLst/>
          </a:prstGeom>
        </p:spPr>
        <p:txBody>
          <a:bodyPr wrap="square">
            <a:spAutoFit/>
          </a:bodyPr>
          <a:lstStyle/>
          <a:p>
            <a:r>
              <a:rPr lang="en-US" dirty="0">
                <a:solidFill>
                  <a:srgbClr val="000000"/>
                </a:solidFill>
                <a:latin typeface="Lucida Console" panose="020B0609040504020204" pitchFamily="49" charset="0"/>
              </a:rPr>
              <a:t>%</a:t>
            </a:r>
            <a:r>
              <a:rPr lang="en-US" b="1" i="1" dirty="0" err="1">
                <a:solidFill>
                  <a:srgbClr val="000000"/>
                </a:solidFill>
                <a:latin typeface="Lucida Console" panose="020B0609040504020204" pitchFamily="49" charset="0"/>
              </a:rPr>
              <a:t>clearall</a:t>
            </a:r>
            <a:endParaRPr lang="en-US" dirty="0">
              <a:solidFill>
                <a:srgbClr val="000000"/>
              </a:solidFill>
              <a:latin typeface="Lucida Console" panose="020B0609040504020204" pitchFamily="49" charset="0"/>
            </a:endParaRPr>
          </a:p>
          <a:p>
            <a:r>
              <a:rPr lang="en-US" dirty="0">
                <a:solidFill>
                  <a:srgbClr val="0000FF"/>
                </a:solidFill>
                <a:latin typeface="Lucida Console" panose="020B0609040504020204" pitchFamily="49" charset="0"/>
              </a:rPr>
              <a:t>%let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var</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fvcht</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loess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a:t>
            </a:r>
          </a:p>
          <a:p>
            <a:r>
              <a:rPr lang="en-US" dirty="0">
                <a:solidFill>
                  <a:srgbClr val="0000FF"/>
                </a:solidFill>
                <a:latin typeface="Lucida Console" panose="020B0609040504020204" pitchFamily="49" charset="0"/>
              </a:rPr>
              <a:t>model</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=&amp;</a:t>
            </a:r>
            <a:r>
              <a:rPr lang="en-US" dirty="0" err="1">
                <a:solidFill>
                  <a:srgbClr val="000000"/>
                </a:solidFill>
                <a:latin typeface="Lucida Console" panose="020B0609040504020204" pitchFamily="49" charset="0"/>
              </a:rPr>
              <a:t>var</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smooth</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.25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.75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1.25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1.5</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output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out</a:t>
            </a:r>
            <a:r>
              <a:rPr lang="en-US" dirty="0">
                <a:solidFill>
                  <a:srgbClr val="000000"/>
                </a:solidFill>
                <a:latin typeface="Lucida Console" panose="020B0609040504020204" pitchFamily="49" charset="0"/>
              </a:rPr>
              <a:t>=smoothed </a:t>
            </a:r>
            <a:r>
              <a:rPr lang="en-US" dirty="0">
                <a:solidFill>
                  <a:srgbClr val="0000FF"/>
                </a:solidFill>
                <a:latin typeface="Lucida Console" panose="020B0609040504020204" pitchFamily="49" charset="0"/>
              </a:rPr>
              <a:t>predicted</a:t>
            </a:r>
            <a:r>
              <a:rPr lang="en-US" dirty="0">
                <a:solidFill>
                  <a:srgbClr val="000000"/>
                </a:solidFill>
                <a:latin typeface="Lucida Console" panose="020B0609040504020204" pitchFamily="49" charset="0"/>
              </a:rPr>
              <a:t>=phat;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sort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=smoothed;</a:t>
            </a:r>
          </a:p>
          <a:p>
            <a:r>
              <a:rPr lang="en-US" dirty="0">
                <a:solidFill>
                  <a:srgbClr val="0000FF"/>
                </a:solidFill>
                <a:latin typeface="Lucida Console" panose="020B0609040504020204" pitchFamily="49" charset="0"/>
              </a:rPr>
              <a:t>by</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smoothingparameter</a:t>
            </a:r>
            <a:r>
              <a:rPr lang="en-US" dirty="0">
                <a:solidFill>
                  <a:srgbClr val="000000"/>
                </a:solidFill>
                <a:latin typeface="Lucida Console" panose="020B0609040504020204" pitchFamily="49" charset="0"/>
              </a:rPr>
              <a:t> &amp;</a:t>
            </a:r>
            <a:r>
              <a:rPr lang="en-US" dirty="0" err="1">
                <a:solidFill>
                  <a:srgbClr val="000000"/>
                </a:solidFill>
                <a:latin typeface="Lucida Console" panose="020B0609040504020204" pitchFamily="49" charset="0"/>
              </a:rPr>
              <a:t>var</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smoothed;</a:t>
            </a:r>
          </a:p>
          <a:p>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smoothed;</a:t>
            </a:r>
          </a:p>
          <a:p>
            <a:r>
              <a:rPr lang="en-US" dirty="0">
                <a:solidFill>
                  <a:srgbClr val="0000FF"/>
                </a:solidFill>
                <a:latin typeface="Lucida Console" panose="020B0609040504020204" pitchFamily="49" charset="0"/>
              </a:rPr>
              <a:t>where</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0</a:t>
            </a:r>
            <a:r>
              <a:rPr lang="en-US" dirty="0">
                <a:solidFill>
                  <a:srgbClr val="000000"/>
                </a:solidFill>
                <a:latin typeface="Lucida Console" panose="020B0609040504020204" pitchFamily="49" charset="0"/>
              </a:rPr>
              <a:t>&lt;phat&lt;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logit=log(phat/(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-phat));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sgplot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=smoothed;</a:t>
            </a:r>
          </a:p>
          <a:p>
            <a:r>
              <a:rPr lang="en-US" dirty="0">
                <a:solidFill>
                  <a:srgbClr val="0000FF"/>
                </a:solidFill>
                <a:latin typeface="Lucida Console" panose="020B0609040504020204" pitchFamily="49" charset="0"/>
              </a:rPr>
              <a:t>series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x</a:t>
            </a:r>
            <a:r>
              <a:rPr lang="en-US" dirty="0">
                <a:solidFill>
                  <a:srgbClr val="000000"/>
                </a:solidFill>
                <a:latin typeface="Lucida Console" panose="020B0609040504020204" pitchFamily="49" charset="0"/>
              </a:rPr>
              <a:t>=&amp;</a:t>
            </a:r>
            <a:r>
              <a:rPr lang="en-US" dirty="0" err="1">
                <a:solidFill>
                  <a:srgbClr val="000000"/>
                </a:solidFill>
                <a:latin typeface="Lucida Console" panose="020B0609040504020204" pitchFamily="49" charset="0"/>
              </a:rPr>
              <a:t>var</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y</a:t>
            </a:r>
            <a:r>
              <a:rPr lang="en-US" dirty="0">
                <a:solidFill>
                  <a:srgbClr val="000000"/>
                </a:solidFill>
                <a:latin typeface="Lucida Console" panose="020B0609040504020204" pitchFamily="49" charset="0"/>
              </a:rPr>
              <a:t>=logit/</a:t>
            </a:r>
            <a:r>
              <a:rPr lang="en-US" dirty="0">
                <a:solidFill>
                  <a:srgbClr val="0000FF"/>
                </a:solidFill>
                <a:latin typeface="Lucida Console" panose="020B0609040504020204" pitchFamily="49" charset="0"/>
              </a:rPr>
              <a:t>group</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smoothingparameter</a:t>
            </a:r>
            <a:r>
              <a:rPr lang="en-US" dirty="0">
                <a:solidFill>
                  <a:srgbClr val="000000"/>
                </a:solidFill>
                <a:latin typeface="Lucida Console" panose="020B0609040504020204" pitchFamily="49" charset="0"/>
              </a:rPr>
              <a:t> </a:t>
            </a:r>
          </a:p>
          <a:p>
            <a:r>
              <a:rPr lang="en-US" dirty="0">
                <a:solidFill>
                  <a:srgbClr val="000000"/>
                </a:solidFill>
                <a:latin typeface="Lucida Console" panose="020B0609040504020204" pitchFamily="49" charset="0"/>
              </a:rPr>
              <a:t>       </a:t>
            </a:r>
            <a:r>
              <a:rPr lang="en-US" dirty="0" err="1">
                <a:solidFill>
                  <a:srgbClr val="0000FF"/>
                </a:solidFill>
                <a:latin typeface="Lucida Console" panose="020B0609040504020204" pitchFamily="49" charset="0"/>
              </a:rPr>
              <a:t>lineattrs</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thickness</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3</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4044749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82544C78-7E23-48C8-AA9C-8FF1803225C5}"/>
              </a:ext>
            </a:extLst>
          </p:cNvPr>
          <p:cNvSpPr>
            <a:spLocks noGrp="1"/>
          </p:cNvSpPr>
          <p:nvPr>
            <p:ph type="title"/>
          </p:nvPr>
        </p:nvSpPr>
        <p:spPr>
          <a:xfrm>
            <a:off x="421419" y="2369488"/>
            <a:ext cx="10543429" cy="1041621"/>
          </a:xfrm>
        </p:spPr>
        <p:txBody>
          <a:bodyPr>
            <a:normAutofit fontScale="90000"/>
          </a:bodyPr>
          <a:lstStyle/>
          <a:p>
            <a:r>
              <a:rPr lang="en-US" dirty="0"/>
              <a:t>Variable screening – Univariate examination of candidate main effects.</a:t>
            </a:r>
          </a:p>
        </p:txBody>
      </p:sp>
    </p:spTree>
    <p:extLst>
      <p:ext uri="{BB962C8B-B14F-4D97-AF65-F5344CB8AC3E}">
        <p14:creationId xmlns:p14="http://schemas.microsoft.com/office/powerpoint/2010/main" val="3357762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FE410F5-EFEF-4366-91E1-858E05C486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7574" y="1142681"/>
            <a:ext cx="6096851" cy="4572638"/>
          </a:xfrm>
          <a:prstGeom prst="rect">
            <a:avLst/>
          </a:prstGeom>
        </p:spPr>
      </p:pic>
    </p:spTree>
    <p:extLst>
      <p:ext uri="{BB962C8B-B14F-4D97-AF65-F5344CB8AC3E}">
        <p14:creationId xmlns:p14="http://schemas.microsoft.com/office/powerpoint/2010/main" val="24658022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4"/>
          <p:cNvSpPr>
            <a:spLocks noGrp="1"/>
          </p:cNvSpPr>
          <p:nvPr>
            <p:ph type="sldNum" sz="quarter" idx="12"/>
          </p:nvPr>
        </p:nvSpPr>
        <p:spPr/>
        <p:txBody>
          <a:bodyPr/>
          <a:lstStyle/>
          <a:p>
            <a:pPr>
              <a:defRPr/>
            </a:pPr>
            <a:fld id="{29664E58-DF0E-427A-A10A-08D7AB1110A5}" type="slidenum">
              <a:rPr lang="en-US"/>
              <a:pPr>
                <a:defRPr/>
              </a:pPr>
              <a:t>31</a:t>
            </a:fld>
            <a:endParaRPr lang="en-US" dirty="0"/>
          </a:p>
        </p:txBody>
      </p:sp>
      <p:sp>
        <p:nvSpPr>
          <p:cNvPr id="43011" name="Module Title"/>
          <p:cNvSpPr>
            <a:spLocks noChangeArrowheads="1"/>
          </p:cNvSpPr>
          <p:nvPr/>
        </p:nvSpPr>
        <p:spPr bwMode="auto">
          <a:xfrm>
            <a:off x="2006256" y="2628348"/>
            <a:ext cx="8234362"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lnSpc>
                <a:spcPts val="3900"/>
              </a:lnSpc>
            </a:pPr>
            <a:r>
              <a:rPr lang="en-US" altLang="en-US" sz="3600" b="1" dirty="0">
                <a:solidFill>
                  <a:schemeClr val="tx2"/>
                </a:solidFill>
                <a:latin typeface="Arial Narrow" pitchFamily="34" charset="0"/>
              </a:rPr>
              <a:t>Variable Screening</a:t>
            </a:r>
          </a:p>
          <a:p>
            <a:pPr algn="ctr" eaLnBrk="1" hangingPunct="1">
              <a:lnSpc>
                <a:spcPts val="3900"/>
              </a:lnSpc>
            </a:pPr>
            <a:r>
              <a:rPr lang="en-US" sz="3600" b="1" dirty="0">
                <a:solidFill>
                  <a:schemeClr val="tx2"/>
                </a:solidFill>
                <a:latin typeface="Arial Narrow" pitchFamily="34" charset="0"/>
              </a:rPr>
              <a:t>Variable Clustering</a:t>
            </a:r>
            <a:endParaRPr lang="en-US" altLang="en-US" sz="3600" b="1" dirty="0">
              <a:solidFill>
                <a:schemeClr val="tx2"/>
              </a:solidFill>
              <a:latin typeface="Arial Narrow" pitchFamily="34" charset="0"/>
            </a:endParaRPr>
          </a:p>
        </p:txBody>
      </p:sp>
      <p:sp>
        <p:nvSpPr>
          <p:cNvPr id="43024" name="MO Picture" hidden="1"/>
          <p:cNvSpPr>
            <a:spLocks noChangeArrowheads="1"/>
          </p:cNvSpPr>
          <p:nvPr/>
        </p:nvSpPr>
        <p:spPr bwMode="auto">
          <a:xfrm>
            <a:off x="1524000" y="0"/>
            <a:ext cx="0" cy="0"/>
          </a:xfrm>
          <a:prstGeom prst="rect">
            <a:avLst/>
          </a:prstGeom>
          <a:solidFill>
            <a:srgbClr val="FFFFFF"/>
          </a:solidFill>
          <a:ln w="38100" algn="ctr">
            <a:solidFill>
              <a:srgbClr val="000000"/>
            </a:solidFill>
            <a:round/>
            <a:headEnd/>
            <a:tailEnd/>
          </a:ln>
        </p:spPr>
        <p:txBody>
          <a:bodyPr lIns="88900" tIns="88900" rIns="88900" bIns="8890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n-US" altLang="en-US"/>
              <a:t>5</a:t>
            </a:r>
          </a:p>
        </p:txBody>
      </p:sp>
    </p:spTree>
    <p:custDataLst>
      <p:tags r:id="rId1"/>
    </p:custDataLst>
    <p:extLst>
      <p:ext uri="{BB962C8B-B14F-4D97-AF65-F5344CB8AC3E}">
        <p14:creationId xmlns:p14="http://schemas.microsoft.com/office/powerpoint/2010/main" val="384712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164080" y="82296"/>
            <a:ext cx="7772400" cy="77724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a:t>Variable Clustering Example</a:t>
            </a:r>
            <a:endParaRPr lang="en-US" altLang="en-US" dirty="0"/>
          </a:p>
        </p:txBody>
      </p:sp>
      <p:sp>
        <p:nvSpPr>
          <p:cNvPr id="5" name="Rectangle 4"/>
          <p:cNvSpPr/>
          <p:nvPr/>
        </p:nvSpPr>
        <p:spPr>
          <a:xfrm>
            <a:off x="777766" y="1305342"/>
            <a:ext cx="10920248" cy="5262979"/>
          </a:xfrm>
          <a:prstGeom prst="rect">
            <a:avLst/>
          </a:prstGeom>
        </p:spPr>
        <p:txBody>
          <a:bodyPr wrap="square">
            <a:spAutoFit/>
          </a:bodyPr>
          <a:lstStyle/>
          <a:p>
            <a:r>
              <a:rPr lang="en-US" sz="2400" dirty="0">
                <a:solidFill>
                  <a:srgbClr val="0000FF"/>
                </a:solidFill>
                <a:latin typeface="Lucida Console" panose="020B0609040504020204" pitchFamily="49" charset="0"/>
              </a:rPr>
              <a:t>title</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data</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simpcorr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type</a:t>
            </a:r>
            <a:r>
              <a:rPr lang="en-US" sz="2400" dirty="0">
                <a:solidFill>
                  <a:srgbClr val="000000"/>
                </a:solidFill>
                <a:latin typeface="Lucida Console" panose="020B0609040504020204" pitchFamily="49" charset="0"/>
              </a:rPr>
              <a:t>=CORR);</a:t>
            </a:r>
          </a:p>
          <a:p>
            <a:r>
              <a:rPr lang="en-US" sz="2400" dirty="0">
                <a:solidFill>
                  <a:srgbClr val="0000FF"/>
                </a:solidFill>
                <a:latin typeface="Lucida Console" panose="020B0609040504020204" pitchFamily="49" charset="0"/>
              </a:rPr>
              <a:t>input</a:t>
            </a:r>
            <a:r>
              <a:rPr lang="en-US" sz="2400" dirty="0">
                <a:solidFill>
                  <a:srgbClr val="000000"/>
                </a:solidFill>
                <a:latin typeface="Lucida Console" panose="020B0609040504020204" pitchFamily="49" charset="0"/>
              </a:rPr>
              <a:t> _name_ </a:t>
            </a:r>
            <a:r>
              <a:rPr lang="en-US" sz="2400" dirty="0">
                <a:solidFill>
                  <a:srgbClr val="008080"/>
                </a:solidFill>
                <a:latin typeface="Lucida Console" panose="020B0609040504020204" pitchFamily="49" charset="0"/>
              </a:rPr>
              <a:t>$2.</a:t>
            </a:r>
            <a:r>
              <a:rPr lang="en-US" sz="2400" dirty="0">
                <a:solidFill>
                  <a:srgbClr val="000000"/>
                </a:solidFill>
                <a:latin typeface="Lucida Console" panose="020B0609040504020204" pitchFamily="49" charset="0"/>
              </a:rPr>
              <a:t> @</a:t>
            </a:r>
            <a:r>
              <a:rPr lang="en-US" sz="2400" b="1" dirty="0">
                <a:solidFill>
                  <a:srgbClr val="008080"/>
                </a:solidFill>
                <a:latin typeface="Lucida Console" panose="020B0609040504020204" pitchFamily="49" charset="0"/>
              </a:rPr>
              <a:t>4</a:t>
            </a:r>
            <a:r>
              <a:rPr lang="en-US" sz="2400" dirty="0">
                <a:solidFill>
                  <a:srgbClr val="000000"/>
                </a:solidFill>
                <a:latin typeface="Lucida Console" panose="020B0609040504020204" pitchFamily="49" charset="0"/>
              </a:rPr>
              <a:t> _type_ </a:t>
            </a:r>
            <a:r>
              <a:rPr lang="en-US" sz="2400" dirty="0">
                <a:solidFill>
                  <a:srgbClr val="008080"/>
                </a:solidFill>
                <a:latin typeface="Lucida Console" panose="020B0609040504020204" pitchFamily="49" charset="0"/>
              </a:rPr>
              <a:t>$4.</a:t>
            </a:r>
            <a:r>
              <a:rPr lang="en-US" sz="2400" dirty="0">
                <a:solidFill>
                  <a:srgbClr val="000000"/>
                </a:solidFill>
                <a:latin typeface="Lucida Console" panose="020B0609040504020204" pitchFamily="49" charset="0"/>
              </a:rPr>
              <a:t> x1 x2 x3 x4 x5 x6;</a:t>
            </a:r>
          </a:p>
          <a:p>
            <a:r>
              <a:rPr lang="en-US" sz="2400" dirty="0" err="1">
                <a:solidFill>
                  <a:srgbClr val="0000FF"/>
                </a:solidFill>
                <a:latin typeface="Lucida Console" panose="020B0609040504020204" pitchFamily="49" charset="0"/>
              </a:rPr>
              <a:t>datalines</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x1 CORR 1 -.11 -.03 -.69 -.04 .07</a:t>
            </a:r>
          </a:p>
          <a:p>
            <a:r>
              <a:rPr lang="en-US" sz="2400" dirty="0">
                <a:solidFill>
                  <a:srgbClr val="000000"/>
                </a:solidFill>
                <a:latin typeface="Lucida Console" panose="020B0609040504020204" pitchFamily="49" charset="0"/>
              </a:rPr>
              <a:t>X2 CORR -.11 1 -.14 .07 .04 .73</a:t>
            </a:r>
          </a:p>
          <a:p>
            <a:r>
              <a:rPr lang="en-US" sz="2400" dirty="0">
                <a:solidFill>
                  <a:srgbClr val="000000"/>
                </a:solidFill>
                <a:latin typeface="Lucida Console" panose="020B0609040504020204" pitchFamily="49" charset="0"/>
              </a:rPr>
              <a:t>X3 CORR -.03 -.14 1 .04 -.73 .09</a:t>
            </a:r>
          </a:p>
          <a:p>
            <a:r>
              <a:rPr lang="en-US" sz="2400" dirty="0">
                <a:solidFill>
                  <a:srgbClr val="000000"/>
                </a:solidFill>
                <a:latin typeface="Lucida Console" panose="020B0609040504020204" pitchFamily="49" charset="0"/>
              </a:rPr>
              <a:t>X4 CORR -.69 .07 .04 1 .02 .07</a:t>
            </a:r>
          </a:p>
          <a:p>
            <a:r>
              <a:rPr lang="en-US" sz="2400" dirty="0">
                <a:solidFill>
                  <a:srgbClr val="000000"/>
                </a:solidFill>
                <a:latin typeface="Lucida Console" panose="020B0609040504020204" pitchFamily="49" charset="0"/>
              </a:rPr>
              <a:t>X5 CORR -.04 .04 -.73 .02 1 .05</a:t>
            </a:r>
          </a:p>
          <a:p>
            <a:r>
              <a:rPr lang="en-US" sz="2400" dirty="0">
                <a:solidFill>
                  <a:srgbClr val="000000"/>
                </a:solidFill>
                <a:latin typeface="Lucida Console" panose="020B0609040504020204" pitchFamily="49" charset="0"/>
              </a:rPr>
              <a:t>X6 CORR .07 .73 .09 .07 .05 1 </a:t>
            </a:r>
          </a:p>
          <a:p>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contents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simpcorr;</a:t>
            </a:r>
            <a:r>
              <a:rPr lang="en-US" sz="2400" b="1" dirty="0" err="1">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print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simpcorr;</a:t>
            </a:r>
            <a:r>
              <a:rPr lang="en-US" sz="2400" b="1" dirty="0" err="1">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
        <p:nvSpPr>
          <p:cNvPr id="6" name="Rectangle 5"/>
          <p:cNvSpPr/>
          <p:nvPr/>
        </p:nvSpPr>
        <p:spPr>
          <a:xfrm>
            <a:off x="3584028" y="1755228"/>
            <a:ext cx="1734206" cy="346841"/>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83558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600325" y="1447800"/>
            <a:ext cx="6991350" cy="3962400"/>
          </a:xfrm>
          <a:prstGeom prst="rect">
            <a:avLst/>
          </a:prstGeom>
        </p:spPr>
      </p:pic>
      <p:sp>
        <p:nvSpPr>
          <p:cNvPr id="3" name="Rectangle 2"/>
          <p:cNvSpPr/>
          <p:nvPr/>
        </p:nvSpPr>
        <p:spPr>
          <a:xfrm>
            <a:off x="2600325" y="3815255"/>
            <a:ext cx="2907096" cy="409904"/>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22177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236436" y="1143986"/>
            <a:ext cx="8032850" cy="4023360"/>
          </a:xfrm>
          <a:prstGeom prst="rect">
            <a:avLst/>
          </a:prstGeom>
        </p:spPr>
      </p:pic>
      <p:sp>
        <p:nvSpPr>
          <p:cNvPr id="8" name="Rectangle 7"/>
          <p:cNvSpPr/>
          <p:nvPr/>
        </p:nvSpPr>
        <p:spPr>
          <a:xfrm>
            <a:off x="6863255" y="1755228"/>
            <a:ext cx="809297" cy="588579"/>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4367048" y="3410607"/>
            <a:ext cx="809297" cy="588579"/>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513379" y="2343807"/>
            <a:ext cx="755907" cy="536027"/>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5252861" y="4631319"/>
            <a:ext cx="755907" cy="536027"/>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672552" y="2879834"/>
            <a:ext cx="840827" cy="53077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6004035" y="3999186"/>
            <a:ext cx="840827" cy="53077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00381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0379" y="0"/>
            <a:ext cx="5236779" cy="1325563"/>
          </a:xfrm>
        </p:spPr>
        <p:txBody>
          <a:bodyPr/>
          <a:lstStyle/>
          <a:p>
            <a:r>
              <a:rPr lang="en-US" dirty="0"/>
              <a:t>Variable Clustering</a:t>
            </a:r>
          </a:p>
        </p:txBody>
      </p:sp>
      <p:sp>
        <p:nvSpPr>
          <p:cNvPr id="4" name="Rectangle 2"/>
          <p:cNvSpPr>
            <a:spLocks noChangeArrowheads="1"/>
          </p:cNvSpPr>
          <p:nvPr/>
        </p:nvSpPr>
        <p:spPr bwMode="auto">
          <a:xfrm>
            <a:off x="0" y="1905085"/>
            <a:ext cx="1179260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ea typeface="Times New Roman" panose="02020603050405020304" pitchFamily="18" charset="0"/>
              </a:rPr>
              <a:t>Variable clustering finds groups of variables that are as correlated as possible among themselves and as uncorrelated as possible with variables in other clusters.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ea typeface="Times New Roman" panose="02020603050405020304" pitchFamily="18" charset="0"/>
              </a:rPr>
              <a:t>The basic algorithm is binary and divisive. All variables start in one cluster. A principal components analysis is done on the variables in the cluster. </a:t>
            </a:r>
          </a:p>
        </p:txBody>
      </p:sp>
    </p:spTree>
    <p:extLst>
      <p:ext uri="{BB962C8B-B14F-4D97-AF65-F5344CB8AC3E}">
        <p14:creationId xmlns:p14="http://schemas.microsoft.com/office/powerpoint/2010/main" val="3985016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223" y="1967062"/>
            <a:ext cx="10843403" cy="3046988"/>
          </a:xfrm>
          <a:prstGeom prst="rect">
            <a:avLst/>
          </a:prstGeom>
        </p:spPr>
        <p:txBody>
          <a:bodyPr wrap="square">
            <a:spAutoFit/>
          </a:bodyPr>
          <a:lstStyle/>
          <a:p>
            <a:pPr lvl="0" eaLnBrk="0" fontAlgn="base" hangingPunct="0">
              <a:spcBef>
                <a:spcPct val="0"/>
              </a:spcBef>
              <a:spcAft>
                <a:spcPct val="0"/>
              </a:spcAft>
            </a:pPr>
            <a:r>
              <a:rPr lang="en-US" altLang="en-US" sz="2400" dirty="0">
                <a:solidFill>
                  <a:prstClr val="black"/>
                </a:solidFill>
                <a:ea typeface="Times New Roman" panose="02020603050405020304" pitchFamily="18" charset="0"/>
              </a:rPr>
              <a:t>If the second eigenvalue is greater than a specified threshold (in other words, there is more than one dominant dimension), then the cluster is split. </a:t>
            </a:r>
          </a:p>
          <a:p>
            <a:pPr lvl="0" eaLnBrk="0" fontAlgn="base" hangingPunct="0">
              <a:spcBef>
                <a:spcPct val="0"/>
              </a:spcBef>
              <a:spcAft>
                <a:spcPct val="0"/>
              </a:spcAft>
            </a:pPr>
            <a:endParaRPr lang="en-US" altLang="en-US" sz="2400" dirty="0">
              <a:solidFill>
                <a:prstClr val="black"/>
              </a:solidFill>
              <a:ea typeface="Times New Roman" panose="02020603050405020304" pitchFamily="18" charset="0"/>
            </a:endParaRPr>
          </a:p>
          <a:p>
            <a:pPr lvl="0" eaLnBrk="0" fontAlgn="base" hangingPunct="0">
              <a:spcBef>
                <a:spcPct val="0"/>
              </a:spcBef>
              <a:spcAft>
                <a:spcPct val="0"/>
              </a:spcAft>
            </a:pPr>
            <a:r>
              <a:rPr lang="en-US" altLang="en-US" sz="2400" dirty="0">
                <a:solidFill>
                  <a:prstClr val="black"/>
                </a:solidFill>
                <a:ea typeface="Times New Roman" panose="02020603050405020304" pitchFamily="18" charset="0"/>
              </a:rPr>
              <a:t>The PC scores are then rotated obliquely so that the variables can be split into two groups. This process is repeated for the two child clusters until the second eigenvalue drops below the threshold.</a:t>
            </a:r>
          </a:p>
          <a:p>
            <a:pPr lvl="0" eaLnBrk="0" fontAlgn="base" hangingPunct="0">
              <a:spcBef>
                <a:spcPct val="0"/>
              </a:spcBef>
              <a:spcAft>
                <a:spcPct val="0"/>
              </a:spcAft>
            </a:pPr>
            <a:endParaRPr lang="en-US" altLang="en-US" sz="2400" dirty="0">
              <a:solidFill>
                <a:prstClr val="black"/>
              </a:solidFill>
              <a:ea typeface="Times New Roman" panose="02020603050405020304" pitchFamily="18" charset="0"/>
            </a:endParaRPr>
          </a:p>
          <a:p>
            <a:pPr lvl="0" eaLnBrk="0" fontAlgn="base" hangingPunct="0">
              <a:spcBef>
                <a:spcPct val="0"/>
              </a:spcBef>
              <a:spcAft>
                <a:spcPct val="0"/>
              </a:spcAft>
            </a:pPr>
            <a:r>
              <a:rPr lang="en-US" altLang="en-US" sz="2400" dirty="0">
                <a:solidFill>
                  <a:prstClr val="black"/>
                </a:solidFill>
                <a:ea typeface="Times New Roman" panose="02020603050405020304" pitchFamily="18" charset="0"/>
              </a:rPr>
              <a:t> </a:t>
            </a:r>
            <a:endParaRPr lang="en-US" altLang="en-US" sz="2400" dirty="0">
              <a:solidFill>
                <a:prstClr val="black"/>
              </a:solidFill>
            </a:endParaRPr>
          </a:p>
        </p:txBody>
      </p:sp>
    </p:spTree>
    <p:extLst>
      <p:ext uri="{BB962C8B-B14F-4D97-AF65-F5344CB8AC3E}">
        <p14:creationId xmlns:p14="http://schemas.microsoft.com/office/powerpoint/2010/main" val="982566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en-US"/>
              <a:t>The VARCLUS Procedure</a:t>
            </a:r>
          </a:p>
        </p:txBody>
      </p:sp>
      <p:sp>
        <p:nvSpPr>
          <p:cNvPr id="2" name="Slide Number Placeholder 3"/>
          <p:cNvSpPr>
            <a:spLocks noGrp="1"/>
          </p:cNvSpPr>
          <p:nvPr>
            <p:ph type="sldNum" sz="quarter" idx="12"/>
          </p:nvPr>
        </p:nvSpPr>
        <p:spPr/>
        <p:txBody>
          <a:bodyPr/>
          <a:lstStyle/>
          <a:p>
            <a:pPr>
              <a:defRPr/>
            </a:pPr>
            <a:fld id="{482120CE-73FA-483A-9E68-C2555663A3A4}" type="slidenum">
              <a:rPr lang="en-US"/>
              <a:pPr>
                <a:defRPr/>
              </a:pPr>
              <a:t>37</a:t>
            </a:fld>
            <a:endParaRPr lang="en-US" b="0" dirty="0">
              <a:latin typeface="Times New Roman" pitchFamily="18" charset="0"/>
            </a:endParaRPr>
          </a:p>
        </p:txBody>
      </p:sp>
      <p:sp>
        <p:nvSpPr>
          <p:cNvPr id="76804" name="Text Box 4"/>
          <p:cNvSpPr txBox="1">
            <a:spLocks noChangeArrowheads="1"/>
          </p:cNvSpPr>
          <p:nvPr/>
        </p:nvSpPr>
        <p:spPr bwMode="auto">
          <a:xfrm>
            <a:off x="946844" y="2219968"/>
            <a:ext cx="7036350" cy="1415772"/>
          </a:xfrm>
          <a:prstGeom prst="rect">
            <a:avLst/>
          </a:prstGeom>
          <a:solidFill>
            <a:srgbClr val="FFFFFF"/>
          </a:solidFill>
          <a:ln w="28575">
            <a:solidFill>
              <a:schemeClr val="tx1"/>
            </a:solidFill>
            <a:miter lim="800000"/>
            <a:headEnd type="none" w="sm" len="sm"/>
            <a:tailEnd type="none" w="sm" len="sm"/>
          </a:ln>
          <a:effectLst>
            <a:outerShdw dist="107763" dir="2700000" algn="ctr" rotWithShape="0">
              <a:schemeClr val="bg2"/>
            </a:outerShdw>
          </a:effectLst>
        </p:spPr>
        <p:txBody>
          <a:bodyPr wrap="none" tIns="152400" bIns="152400">
            <a:spAutoFit/>
          </a:bodyPr>
          <a:lstStyle/>
          <a:p>
            <a:pPr eaLnBrk="0" hangingPunct="0">
              <a:buClr>
                <a:schemeClr val="tx1"/>
              </a:buClr>
              <a:buSzPct val="100000"/>
              <a:buFont typeface="Arial" charset="0"/>
              <a:buNone/>
              <a:defRPr/>
            </a:pPr>
            <a:r>
              <a:rPr lang="en-US" sz="2400" b="1" dirty="0">
                <a:latin typeface="Arial"/>
              </a:rPr>
              <a:t>PROC VARCLUS </a:t>
            </a:r>
            <a:r>
              <a:rPr lang="en-US" sz="2400" dirty="0">
                <a:latin typeface="Arial"/>
              </a:rPr>
              <a:t>DATA=</a:t>
            </a:r>
            <a:r>
              <a:rPr lang="en-US" sz="2400" i="1" dirty="0">
                <a:latin typeface="Arial"/>
              </a:rPr>
              <a:t>SAS-data-set</a:t>
            </a:r>
            <a:r>
              <a:rPr lang="en-US" sz="2400" dirty="0">
                <a:latin typeface="Arial"/>
              </a:rPr>
              <a:t> </a:t>
            </a:r>
            <a:r>
              <a:rPr lang="en-US" sz="2400" i="1" dirty="0">
                <a:latin typeface="Arial"/>
              </a:rPr>
              <a:t>&lt;options&gt;</a:t>
            </a:r>
            <a:r>
              <a:rPr lang="en-US" sz="2400" b="1" dirty="0">
                <a:latin typeface="Arial"/>
              </a:rPr>
              <a:t>;</a:t>
            </a:r>
            <a:endParaRPr lang="en-US" sz="2400" dirty="0">
              <a:latin typeface="Arial"/>
            </a:endParaRPr>
          </a:p>
          <a:p>
            <a:pPr eaLnBrk="0" hangingPunct="0">
              <a:buClr>
                <a:schemeClr val="tx1"/>
              </a:buClr>
              <a:buSzPct val="100000"/>
              <a:buFont typeface="Arial" charset="0"/>
              <a:buNone/>
              <a:defRPr/>
            </a:pPr>
            <a:r>
              <a:rPr lang="en-US" sz="2400" dirty="0">
                <a:latin typeface="Arial"/>
              </a:rPr>
              <a:t>        </a:t>
            </a:r>
            <a:r>
              <a:rPr lang="en-US" sz="2400" b="1" dirty="0">
                <a:latin typeface="Arial"/>
              </a:rPr>
              <a:t>VAR</a:t>
            </a:r>
            <a:r>
              <a:rPr lang="en-US" sz="2400" dirty="0">
                <a:latin typeface="Arial"/>
              </a:rPr>
              <a:t> </a:t>
            </a:r>
            <a:r>
              <a:rPr lang="en-US" sz="2400" i="1" dirty="0">
                <a:latin typeface="Arial"/>
              </a:rPr>
              <a:t>variables</a:t>
            </a:r>
            <a:r>
              <a:rPr lang="en-US" sz="2400" b="1" dirty="0">
                <a:latin typeface="Arial"/>
              </a:rPr>
              <a:t>;</a:t>
            </a:r>
            <a:endParaRPr lang="en-US" sz="2400" dirty="0">
              <a:latin typeface="Arial"/>
            </a:endParaRPr>
          </a:p>
          <a:p>
            <a:pPr eaLnBrk="0" hangingPunct="0">
              <a:buClr>
                <a:schemeClr val="tx1"/>
              </a:buClr>
              <a:buSzPct val="100000"/>
              <a:buFont typeface="Arial" charset="0"/>
              <a:buNone/>
              <a:defRPr/>
            </a:pPr>
            <a:r>
              <a:rPr lang="en-US" sz="2400" b="1" dirty="0">
                <a:latin typeface="Arial"/>
              </a:rPr>
              <a:t>RUN;</a:t>
            </a:r>
            <a:r>
              <a:rPr lang="en-US" sz="2400" dirty="0">
                <a:latin typeface="Arial"/>
              </a:rPr>
              <a:t> </a:t>
            </a:r>
          </a:p>
        </p:txBody>
      </p:sp>
      <p:sp>
        <p:nvSpPr>
          <p:cNvPr id="5" name="Rectangle 4">
            <a:extLst>
              <a:ext uri="{FF2B5EF4-FFF2-40B4-BE49-F238E27FC236}">
                <a16:creationId xmlns:a16="http://schemas.microsoft.com/office/drawing/2014/main" id="{C62BAF0E-87AA-45EF-8E92-5DAEEC662333}"/>
              </a:ext>
            </a:extLst>
          </p:cNvPr>
          <p:cNvSpPr/>
          <p:nvPr/>
        </p:nvSpPr>
        <p:spPr>
          <a:xfrm>
            <a:off x="1273266" y="4324250"/>
            <a:ext cx="6431548" cy="461665"/>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varclus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simpcorr;</a:t>
            </a:r>
            <a:r>
              <a:rPr lang="en-US" sz="2400" b="1" dirty="0" err="1">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283736369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956333" y="270510"/>
            <a:ext cx="4276725" cy="3390900"/>
          </a:xfrm>
          <a:prstGeom prst="rect">
            <a:avLst/>
          </a:prstGeom>
        </p:spPr>
      </p:pic>
      <p:pic>
        <p:nvPicPr>
          <p:cNvPr id="3" name="Picture 2">
            <a:extLst>
              <a:ext uri="{FF2B5EF4-FFF2-40B4-BE49-F238E27FC236}">
                <a16:creationId xmlns:a16="http://schemas.microsoft.com/office/drawing/2014/main" id="{F839064A-82EF-4046-BBC2-173F2CAED9A9}"/>
              </a:ext>
            </a:extLst>
          </p:cNvPr>
          <p:cNvPicPr>
            <a:picLocks noChangeAspect="1"/>
          </p:cNvPicPr>
          <p:nvPr/>
        </p:nvPicPr>
        <p:blipFill>
          <a:blip r:embed="rId3"/>
          <a:stretch>
            <a:fillRect/>
          </a:stretch>
        </p:blipFill>
        <p:spPr>
          <a:xfrm>
            <a:off x="1" y="0"/>
            <a:ext cx="7850285" cy="3931920"/>
          </a:xfrm>
          <a:prstGeom prst="rect">
            <a:avLst/>
          </a:prstGeom>
        </p:spPr>
      </p:pic>
      <p:sp>
        <p:nvSpPr>
          <p:cNvPr id="4" name="Rectangle 3">
            <a:extLst>
              <a:ext uri="{FF2B5EF4-FFF2-40B4-BE49-F238E27FC236}">
                <a16:creationId xmlns:a16="http://schemas.microsoft.com/office/drawing/2014/main" id="{DFA98815-A604-424A-A249-148798599567}"/>
              </a:ext>
            </a:extLst>
          </p:cNvPr>
          <p:cNvSpPr/>
          <p:nvPr/>
        </p:nvSpPr>
        <p:spPr>
          <a:xfrm>
            <a:off x="5626819" y="611242"/>
            <a:ext cx="809297" cy="588579"/>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26718063-616C-4F08-B635-766A643BB5EC}"/>
              </a:ext>
            </a:extLst>
          </p:cNvPr>
          <p:cNvSpPr/>
          <p:nvPr/>
        </p:nvSpPr>
        <p:spPr>
          <a:xfrm>
            <a:off x="3130612" y="2266621"/>
            <a:ext cx="809297" cy="588579"/>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A3B7771-8568-4380-ADDC-3BED83DFE151}"/>
              </a:ext>
            </a:extLst>
          </p:cNvPr>
          <p:cNvSpPr/>
          <p:nvPr/>
        </p:nvSpPr>
        <p:spPr>
          <a:xfrm>
            <a:off x="7094379" y="1199821"/>
            <a:ext cx="755907" cy="536027"/>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ADE2FD8-85AE-4B0A-A984-4D6DD8F705FF}"/>
              </a:ext>
            </a:extLst>
          </p:cNvPr>
          <p:cNvSpPr/>
          <p:nvPr/>
        </p:nvSpPr>
        <p:spPr>
          <a:xfrm>
            <a:off x="3925143" y="3385973"/>
            <a:ext cx="755907" cy="536027"/>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54066D2-D5A5-488C-9316-0B2E25475E5B}"/>
              </a:ext>
            </a:extLst>
          </p:cNvPr>
          <p:cNvSpPr/>
          <p:nvPr/>
        </p:nvSpPr>
        <p:spPr>
          <a:xfrm>
            <a:off x="6280163" y="1735848"/>
            <a:ext cx="840827" cy="53077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5650F6-15FC-4A50-B21A-27C1544124BA}"/>
              </a:ext>
            </a:extLst>
          </p:cNvPr>
          <p:cNvSpPr/>
          <p:nvPr/>
        </p:nvSpPr>
        <p:spPr>
          <a:xfrm>
            <a:off x="4767599" y="2855200"/>
            <a:ext cx="840827" cy="53077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29254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05025" y="2019300"/>
            <a:ext cx="7981950" cy="2819400"/>
          </a:xfrm>
          <a:prstGeom prst="rect">
            <a:avLst/>
          </a:prstGeom>
        </p:spPr>
      </p:pic>
    </p:spTree>
    <p:extLst>
      <p:ext uri="{BB962C8B-B14F-4D97-AF65-F5344CB8AC3E}">
        <p14:creationId xmlns:p14="http://schemas.microsoft.com/office/powerpoint/2010/main" val="4187244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4B5B7-1B9B-4BC3-82F7-24A994CC6DC8}"/>
              </a:ext>
            </a:extLst>
          </p:cNvPr>
          <p:cNvSpPr>
            <a:spLocks noGrp="1"/>
          </p:cNvSpPr>
          <p:nvPr>
            <p:ph type="title"/>
          </p:nvPr>
        </p:nvSpPr>
        <p:spPr>
          <a:xfrm>
            <a:off x="687126" y="2154168"/>
            <a:ext cx="10468555" cy="1325563"/>
          </a:xfrm>
        </p:spPr>
        <p:txBody>
          <a:bodyPr/>
          <a:lstStyle/>
          <a:p>
            <a:r>
              <a:rPr lang="en-US" dirty="0"/>
              <a:t>A quick look at where we are – chd2018_a</a:t>
            </a:r>
          </a:p>
        </p:txBody>
      </p:sp>
    </p:spTree>
    <p:extLst>
      <p:ext uri="{BB962C8B-B14F-4D97-AF65-F5344CB8AC3E}">
        <p14:creationId xmlns:p14="http://schemas.microsoft.com/office/powerpoint/2010/main" val="28103813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06809" y="10510"/>
            <a:ext cx="9147153" cy="6858000"/>
          </a:xfrm>
          <a:prstGeom prst="rect">
            <a:avLst/>
          </a:prstGeom>
        </p:spPr>
      </p:pic>
    </p:spTree>
    <p:extLst>
      <p:ext uri="{BB962C8B-B14F-4D97-AF65-F5344CB8AC3E}">
        <p14:creationId xmlns:p14="http://schemas.microsoft.com/office/powerpoint/2010/main" val="4226618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9917" y="1536174"/>
            <a:ext cx="7704083" cy="3416320"/>
          </a:xfrm>
          <a:prstGeom prst="rect">
            <a:avLst/>
          </a:prstGeom>
        </p:spPr>
        <p:txBody>
          <a:bodyPr wrap="square">
            <a:spAutoFit/>
          </a:bodyPr>
          <a:lstStyle/>
          <a:p>
            <a:pPr lvl="0"/>
            <a:r>
              <a:rPr lang="en-US" sz="2400" b="1" dirty="0">
                <a:solidFill>
                  <a:srgbClr val="000080"/>
                </a:solidFill>
                <a:latin typeface="Lucida Console" panose="020B0609040504020204" pitchFamily="49" charset="0"/>
              </a:rPr>
              <a:t>data</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bodym</a:t>
            </a:r>
            <a:r>
              <a:rPr lang="en-US" sz="2400" dirty="0">
                <a:solidFill>
                  <a:srgbClr val="000000"/>
                </a:solidFill>
                <a:latin typeface="Lucida Console" panose="020B0609040504020204" pitchFamily="49" charset="0"/>
              </a:rPr>
              <a:t>;</a:t>
            </a:r>
          </a:p>
          <a:p>
            <a:pPr lvl="0"/>
            <a:r>
              <a:rPr lang="en-US" sz="2400" dirty="0">
                <a:solidFill>
                  <a:srgbClr val="0000FF"/>
                </a:solidFill>
                <a:latin typeface="Lucida Console" panose="020B0609040504020204" pitchFamily="49" charset="0"/>
              </a:rPr>
              <a:t>set</a:t>
            </a:r>
            <a:r>
              <a:rPr lang="en-US" sz="2400" dirty="0">
                <a:solidFill>
                  <a:srgbClr val="000000"/>
                </a:solidFill>
                <a:latin typeface="Lucida Console" panose="020B0609040504020204" pitchFamily="49" charset="0"/>
              </a:rPr>
              <a:t> nhanes3.bodymeasurements (</a:t>
            </a:r>
            <a:r>
              <a:rPr lang="en-US" sz="2400" dirty="0">
                <a:solidFill>
                  <a:srgbClr val="0000FF"/>
                </a:solidFill>
                <a:latin typeface="Lucida Console" panose="020B0609040504020204" pitchFamily="49" charset="0"/>
              </a:rPr>
              <a:t>drop</a:t>
            </a:r>
            <a:r>
              <a:rPr lang="en-US" sz="2400" dirty="0">
                <a:solidFill>
                  <a:srgbClr val="000000"/>
                </a:solidFill>
                <a:latin typeface="Lucida Console" panose="020B0609040504020204" pitchFamily="49" charset="0"/>
              </a:rPr>
              <a:t>=BMPWTFLG BMPHTFLG);</a:t>
            </a:r>
          </a:p>
          <a:p>
            <a:pPr lvl="0"/>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pPr lvl="0"/>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contents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bodym</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position</a:t>
            </a:r>
            <a:r>
              <a:rPr lang="en-US" sz="2400" dirty="0">
                <a:solidFill>
                  <a:srgbClr val="000000"/>
                </a:solidFill>
                <a:latin typeface="Lucida Console" panose="020B0609040504020204" pitchFamily="49" charset="0"/>
              </a:rPr>
              <a:t>;</a:t>
            </a:r>
          </a:p>
          <a:p>
            <a:pPr lvl="0"/>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pPr lvl="0"/>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corr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bodym</a:t>
            </a:r>
            <a:r>
              <a:rPr lang="en-US" sz="2400" dirty="0">
                <a:solidFill>
                  <a:srgbClr val="000000"/>
                </a:solidFill>
                <a:latin typeface="Lucida Console" panose="020B0609040504020204" pitchFamily="49" charset="0"/>
              </a:rPr>
              <a:t>;</a:t>
            </a:r>
          </a:p>
          <a:p>
            <a:pPr lvl="0"/>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pPr lvl="0"/>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2457399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9002" y="387477"/>
            <a:ext cx="9286042" cy="1200329"/>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varclus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bodym</a:t>
            </a:r>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minclusters</a:t>
            </a:r>
            <a:r>
              <a:rPr lang="en-US" sz="2400" dirty="0">
                <a:solidFill>
                  <a:srgbClr val="000000"/>
                </a:solidFill>
                <a:latin typeface="Lucida Console" panose="020B0609040504020204" pitchFamily="49" charset="0"/>
              </a:rPr>
              <a:t>=</a:t>
            </a:r>
            <a:r>
              <a:rPr lang="en-US" sz="2400" b="1" dirty="0">
                <a:solidFill>
                  <a:srgbClr val="008080"/>
                </a:solidFill>
                <a:latin typeface="Lucida Console" panose="020B0609040504020204" pitchFamily="49" charset="0"/>
              </a:rPr>
              <a:t>3</a:t>
            </a:r>
            <a:r>
              <a:rPr lang="en-US" sz="2400" dirty="0">
                <a:solidFill>
                  <a:srgbClr val="000000"/>
                </a:solidFill>
                <a:latin typeface="Lucida Console" panose="020B0609040504020204" pitchFamily="49" charset="0"/>
              </a:rPr>
              <a:t>;</a:t>
            </a:r>
          </a:p>
          <a:p>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3479754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19200" y="42530"/>
            <a:ext cx="9144000" cy="6590110"/>
          </a:xfrm>
          <a:prstGeom prst="rect">
            <a:avLst/>
          </a:prstGeom>
        </p:spPr>
      </p:pic>
    </p:spTree>
    <p:extLst>
      <p:ext uri="{BB962C8B-B14F-4D97-AF65-F5344CB8AC3E}">
        <p14:creationId xmlns:p14="http://schemas.microsoft.com/office/powerpoint/2010/main" val="12175237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20142" y="548640"/>
            <a:ext cx="6893788" cy="6400800"/>
          </a:xfrm>
          <a:prstGeom prst="rect">
            <a:avLst/>
          </a:prstGeom>
        </p:spPr>
      </p:pic>
    </p:spTree>
    <p:extLst>
      <p:ext uri="{BB962C8B-B14F-4D97-AF65-F5344CB8AC3E}">
        <p14:creationId xmlns:p14="http://schemas.microsoft.com/office/powerpoint/2010/main" val="6814446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9E8EB9-D93B-406F-92F8-8E0B09719E0F}"/>
              </a:ext>
            </a:extLst>
          </p:cNvPr>
          <p:cNvSpPr txBox="1"/>
          <p:nvPr/>
        </p:nvSpPr>
        <p:spPr>
          <a:xfrm>
            <a:off x="2099145" y="2393342"/>
            <a:ext cx="6780831" cy="646331"/>
          </a:xfrm>
          <a:prstGeom prst="rect">
            <a:avLst/>
          </a:prstGeom>
          <a:noFill/>
        </p:spPr>
        <p:txBody>
          <a:bodyPr wrap="none" rtlCol="0">
            <a:spAutoFit/>
          </a:bodyPr>
          <a:lstStyle/>
          <a:p>
            <a:r>
              <a:rPr lang="en-US" sz="3600" dirty="0"/>
              <a:t>Pick one variable from each cluster.</a:t>
            </a:r>
          </a:p>
        </p:txBody>
      </p:sp>
      <p:sp>
        <p:nvSpPr>
          <p:cNvPr id="3" name="TextBox 2">
            <a:extLst>
              <a:ext uri="{FF2B5EF4-FFF2-40B4-BE49-F238E27FC236}">
                <a16:creationId xmlns:a16="http://schemas.microsoft.com/office/drawing/2014/main" id="{658F7542-48E8-453F-B50B-59F94BC83D35}"/>
              </a:ext>
            </a:extLst>
          </p:cNvPr>
          <p:cNvSpPr txBox="1"/>
          <p:nvPr/>
        </p:nvSpPr>
        <p:spPr>
          <a:xfrm>
            <a:off x="2186609" y="3848431"/>
            <a:ext cx="6225166" cy="646331"/>
          </a:xfrm>
          <a:prstGeom prst="rect">
            <a:avLst/>
          </a:prstGeom>
          <a:noFill/>
        </p:spPr>
        <p:txBody>
          <a:bodyPr wrap="none" rtlCol="0">
            <a:spAutoFit/>
          </a:bodyPr>
          <a:lstStyle/>
          <a:p>
            <a:r>
              <a:rPr lang="en-US" sz="3600" dirty="0"/>
              <a:t>Principal components by cluster.</a:t>
            </a:r>
          </a:p>
        </p:txBody>
      </p:sp>
      <p:sp>
        <p:nvSpPr>
          <p:cNvPr id="4" name="Title 3">
            <a:extLst>
              <a:ext uri="{FF2B5EF4-FFF2-40B4-BE49-F238E27FC236}">
                <a16:creationId xmlns:a16="http://schemas.microsoft.com/office/drawing/2014/main" id="{B26FE4B8-A680-46B9-8FF8-2C54BD1274E4}"/>
              </a:ext>
            </a:extLst>
          </p:cNvPr>
          <p:cNvSpPr>
            <a:spLocks noGrp="1"/>
          </p:cNvSpPr>
          <p:nvPr>
            <p:ph type="title"/>
          </p:nvPr>
        </p:nvSpPr>
        <p:spPr>
          <a:xfrm>
            <a:off x="1712843" y="0"/>
            <a:ext cx="8337605" cy="1344405"/>
          </a:xfrm>
        </p:spPr>
        <p:txBody>
          <a:bodyPr/>
          <a:lstStyle/>
          <a:p>
            <a:r>
              <a:rPr lang="en-US" dirty="0"/>
              <a:t>We formed clusters.  What now?</a:t>
            </a:r>
          </a:p>
        </p:txBody>
      </p:sp>
    </p:spTree>
    <p:extLst>
      <p:ext uri="{BB962C8B-B14F-4D97-AF65-F5344CB8AC3E}">
        <p14:creationId xmlns:p14="http://schemas.microsoft.com/office/powerpoint/2010/main" val="2367279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08165D-2E23-4AD3-AFE3-AB21F46DD8AC}"/>
              </a:ext>
            </a:extLst>
          </p:cNvPr>
          <p:cNvSpPr/>
          <p:nvPr/>
        </p:nvSpPr>
        <p:spPr>
          <a:xfrm>
            <a:off x="1300655" y="2782669"/>
            <a:ext cx="9203017" cy="892552"/>
          </a:xfrm>
          <a:prstGeom prst="rect">
            <a:avLst/>
          </a:prstGeom>
        </p:spPr>
        <p:txBody>
          <a:bodyPr wrap="square">
            <a:spAutoFit/>
          </a:bodyPr>
          <a:lstStyle/>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a:solidFill>
                  <a:srgbClr val="000080"/>
                </a:solidFill>
                <a:latin typeface="Lucida Console" panose="020B0609040504020204" pitchFamily="49" charset="0"/>
              </a:rPr>
              <a:t>contents</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=a.chd2018_a </a:t>
            </a:r>
            <a:r>
              <a:rPr lang="en-US" sz="2600" dirty="0">
                <a:solidFill>
                  <a:srgbClr val="0000FF"/>
                </a:solidFill>
                <a:latin typeface="Lucida Console" panose="020B0609040504020204" pitchFamily="49" charset="0"/>
              </a:rPr>
              <a:t>position</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151240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F2899DB-E3DD-4D8C-9CDA-EDE90511DF0B}"/>
              </a:ext>
            </a:extLst>
          </p:cNvPr>
          <p:cNvPicPr>
            <a:picLocks noChangeAspect="1"/>
          </p:cNvPicPr>
          <p:nvPr/>
        </p:nvPicPr>
        <p:blipFill>
          <a:blip r:embed="rId2"/>
          <a:stretch>
            <a:fillRect/>
          </a:stretch>
        </p:blipFill>
        <p:spPr>
          <a:xfrm>
            <a:off x="3478568" y="901284"/>
            <a:ext cx="4484600" cy="5303520"/>
          </a:xfrm>
          <a:prstGeom prst="rect">
            <a:avLst/>
          </a:prstGeom>
        </p:spPr>
      </p:pic>
    </p:spTree>
    <p:extLst>
      <p:ext uri="{BB962C8B-B14F-4D97-AF65-F5344CB8AC3E}">
        <p14:creationId xmlns:p14="http://schemas.microsoft.com/office/powerpoint/2010/main" val="2188190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C457FC-1554-43A0-B7BE-7EE482B325FD}"/>
              </a:ext>
            </a:extLst>
          </p:cNvPr>
          <p:cNvSpPr/>
          <p:nvPr/>
        </p:nvSpPr>
        <p:spPr>
          <a:xfrm>
            <a:off x="1478943" y="2582615"/>
            <a:ext cx="7665057" cy="1292662"/>
          </a:xfrm>
          <a:prstGeom prst="rect">
            <a:avLst/>
          </a:prstGeom>
        </p:spPr>
        <p:txBody>
          <a:bodyPr wrap="square">
            <a:spAutoFit/>
          </a:bodyPr>
          <a:lstStyle/>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err="1">
                <a:solidFill>
                  <a:srgbClr val="000080"/>
                </a:solidFill>
                <a:latin typeface="Lucida Console" panose="020B0609040504020204" pitchFamily="49" charset="0"/>
              </a:rPr>
              <a:t>freq</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=a.chd2018_a </a:t>
            </a:r>
            <a:r>
              <a:rPr lang="en-US" sz="2600" dirty="0" err="1">
                <a:solidFill>
                  <a:srgbClr val="0000FF"/>
                </a:solidFill>
                <a:latin typeface="Lucida Console" panose="020B0609040504020204" pitchFamily="49" charset="0"/>
              </a:rPr>
              <a:t>nlevels</a:t>
            </a:r>
            <a:r>
              <a:rPr lang="en-US" sz="2600" dirty="0">
                <a:solidFill>
                  <a:srgbClr val="000000"/>
                </a:solidFill>
                <a:latin typeface="Lucida Console" panose="020B0609040504020204" pitchFamily="49" charset="0"/>
              </a:rPr>
              <a:t>;</a:t>
            </a:r>
          </a:p>
          <a:p>
            <a:r>
              <a:rPr lang="en-US" sz="2600" dirty="0">
                <a:solidFill>
                  <a:srgbClr val="0000FF"/>
                </a:solidFill>
                <a:latin typeface="Lucida Console" panose="020B0609040504020204" pitchFamily="49" charset="0"/>
              </a:rPr>
              <a:t>tables</a:t>
            </a:r>
            <a:r>
              <a:rPr lang="en-US" sz="2600" dirty="0">
                <a:solidFill>
                  <a:srgbClr val="000000"/>
                </a:solidFill>
                <a:latin typeface="Lucida Console" panose="020B0609040504020204" pitchFamily="49" charset="0"/>
              </a:rPr>
              <a:t> age--</a:t>
            </a:r>
            <a:r>
              <a:rPr lang="en-US" sz="2600" dirty="0" err="1">
                <a:solidFill>
                  <a:srgbClr val="000000"/>
                </a:solidFill>
                <a:latin typeface="Lucida Console" panose="020B0609040504020204" pitchFamily="49" charset="0"/>
              </a:rPr>
              <a:t>currsmok</a:t>
            </a:r>
            <a:r>
              <a:rPr lang="en-US" sz="2600" dirty="0">
                <a:solidFill>
                  <a:srgbClr val="000000"/>
                </a:solidFill>
                <a:latin typeface="Lucida Console" panose="020B0609040504020204" pitchFamily="49" charset="0"/>
              </a:rPr>
              <a:t>/</a:t>
            </a:r>
            <a:r>
              <a:rPr lang="en-US" sz="2600" dirty="0" err="1">
                <a:solidFill>
                  <a:srgbClr val="0000FF"/>
                </a:solidFill>
                <a:latin typeface="Lucida Console" panose="020B0609040504020204" pitchFamily="49" charset="0"/>
              </a:rPr>
              <a:t>noprint</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2019855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5B20985-A0F6-48DE-9EBE-9AB220D1D9C8}"/>
              </a:ext>
            </a:extLst>
          </p:cNvPr>
          <p:cNvPicPr>
            <a:picLocks noChangeAspect="1"/>
          </p:cNvPicPr>
          <p:nvPr/>
        </p:nvPicPr>
        <p:blipFill>
          <a:blip r:embed="rId2"/>
          <a:stretch>
            <a:fillRect/>
          </a:stretch>
        </p:blipFill>
        <p:spPr>
          <a:xfrm>
            <a:off x="1061453" y="728003"/>
            <a:ext cx="4162965" cy="5577840"/>
          </a:xfrm>
          <a:prstGeom prst="rect">
            <a:avLst/>
          </a:prstGeom>
        </p:spPr>
      </p:pic>
      <p:sp>
        <p:nvSpPr>
          <p:cNvPr id="3" name="Rectangle 2">
            <a:extLst>
              <a:ext uri="{FF2B5EF4-FFF2-40B4-BE49-F238E27FC236}">
                <a16:creationId xmlns:a16="http://schemas.microsoft.com/office/drawing/2014/main" id="{DC25E451-ED7A-461E-9E54-14CFE24D8D8F}"/>
              </a:ext>
            </a:extLst>
          </p:cNvPr>
          <p:cNvSpPr/>
          <p:nvPr/>
        </p:nvSpPr>
        <p:spPr>
          <a:xfrm>
            <a:off x="1061453" y="1533652"/>
            <a:ext cx="1099293" cy="1384477"/>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D193B4A-C7AE-4B2B-B987-80A1D43EBD59}"/>
              </a:ext>
            </a:extLst>
          </p:cNvPr>
          <p:cNvSpPr/>
          <p:nvPr/>
        </p:nvSpPr>
        <p:spPr>
          <a:xfrm>
            <a:off x="880582" y="4150243"/>
            <a:ext cx="1237724" cy="958012"/>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02347C4-8699-4A29-8833-CB83EAC8F4F6}"/>
              </a:ext>
            </a:extLst>
          </p:cNvPr>
          <p:cNvSpPr/>
          <p:nvPr/>
        </p:nvSpPr>
        <p:spPr>
          <a:xfrm>
            <a:off x="954593" y="2950328"/>
            <a:ext cx="713433" cy="377730"/>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203D7F9-6508-477C-BADA-16ACC919F067}"/>
              </a:ext>
            </a:extLst>
          </p:cNvPr>
          <p:cNvSpPr/>
          <p:nvPr/>
        </p:nvSpPr>
        <p:spPr>
          <a:xfrm>
            <a:off x="954593" y="3366470"/>
            <a:ext cx="884255" cy="713162"/>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17CE4BD-983B-4F62-A306-8F6AB6B566DF}"/>
              </a:ext>
            </a:extLst>
          </p:cNvPr>
          <p:cNvSpPr/>
          <p:nvPr/>
        </p:nvSpPr>
        <p:spPr>
          <a:xfrm>
            <a:off x="954593" y="5124659"/>
            <a:ext cx="1025282" cy="1045029"/>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AFC0FE2-08ED-43E2-A805-67B098CDB0CB}"/>
              </a:ext>
            </a:extLst>
          </p:cNvPr>
          <p:cNvSpPr txBox="1"/>
          <p:nvPr/>
        </p:nvSpPr>
        <p:spPr>
          <a:xfrm>
            <a:off x="2118306" y="2926527"/>
            <a:ext cx="764697" cy="369332"/>
          </a:xfrm>
          <a:prstGeom prst="rect">
            <a:avLst/>
          </a:prstGeom>
          <a:noFill/>
        </p:spPr>
        <p:txBody>
          <a:bodyPr wrap="none" rtlCol="0">
            <a:spAutoFit/>
          </a:bodyPr>
          <a:lstStyle/>
          <a:p>
            <a:r>
              <a:rPr lang="en-US" dirty="0">
                <a:solidFill>
                  <a:srgbClr val="FF0000"/>
                </a:solidFill>
              </a:rPr>
              <a:t>Target</a:t>
            </a:r>
          </a:p>
        </p:txBody>
      </p:sp>
      <p:sp>
        <p:nvSpPr>
          <p:cNvPr id="9" name="TextBox 8">
            <a:extLst>
              <a:ext uri="{FF2B5EF4-FFF2-40B4-BE49-F238E27FC236}">
                <a16:creationId xmlns:a16="http://schemas.microsoft.com/office/drawing/2014/main" id="{E68EA591-88D8-4DBC-A75A-EBCA68B92586}"/>
              </a:ext>
            </a:extLst>
          </p:cNvPr>
          <p:cNvSpPr txBox="1"/>
          <p:nvPr/>
        </p:nvSpPr>
        <p:spPr>
          <a:xfrm>
            <a:off x="6641960" y="2080009"/>
            <a:ext cx="1256562" cy="369332"/>
          </a:xfrm>
          <a:prstGeom prst="rect">
            <a:avLst/>
          </a:prstGeom>
          <a:noFill/>
          <a:ln w="25400">
            <a:solidFill>
              <a:srgbClr val="00B050"/>
            </a:solidFill>
          </a:ln>
        </p:spPr>
        <p:txBody>
          <a:bodyPr wrap="none" rtlCol="0">
            <a:spAutoFit/>
          </a:bodyPr>
          <a:lstStyle/>
          <a:p>
            <a:r>
              <a:rPr lang="en-US" dirty="0">
                <a:solidFill>
                  <a:srgbClr val="00B050"/>
                </a:solidFill>
              </a:rPr>
              <a:t>Continuous</a:t>
            </a:r>
          </a:p>
        </p:txBody>
      </p:sp>
      <p:sp>
        <p:nvSpPr>
          <p:cNvPr id="10" name="TextBox 9">
            <a:extLst>
              <a:ext uri="{FF2B5EF4-FFF2-40B4-BE49-F238E27FC236}">
                <a16:creationId xmlns:a16="http://schemas.microsoft.com/office/drawing/2014/main" id="{DAA56AE4-3983-4A91-98C4-322CB4A51F9A}"/>
              </a:ext>
            </a:extLst>
          </p:cNvPr>
          <p:cNvSpPr txBox="1"/>
          <p:nvPr/>
        </p:nvSpPr>
        <p:spPr>
          <a:xfrm>
            <a:off x="6541477" y="3516923"/>
            <a:ext cx="1228093" cy="369332"/>
          </a:xfrm>
          <a:prstGeom prst="rect">
            <a:avLst/>
          </a:prstGeom>
          <a:noFill/>
          <a:ln w="25400">
            <a:solidFill>
              <a:srgbClr val="0070C0"/>
            </a:solidFill>
          </a:ln>
        </p:spPr>
        <p:txBody>
          <a:bodyPr wrap="none" rtlCol="0">
            <a:spAutoFit/>
          </a:bodyPr>
          <a:lstStyle/>
          <a:p>
            <a:r>
              <a:rPr lang="en-US" dirty="0">
                <a:solidFill>
                  <a:srgbClr val="0070C0"/>
                </a:solidFill>
              </a:rPr>
              <a:t>Categorical</a:t>
            </a:r>
          </a:p>
        </p:txBody>
      </p:sp>
      <p:sp>
        <p:nvSpPr>
          <p:cNvPr id="11" name="TextBox 10">
            <a:extLst>
              <a:ext uri="{FF2B5EF4-FFF2-40B4-BE49-F238E27FC236}">
                <a16:creationId xmlns:a16="http://schemas.microsoft.com/office/drawing/2014/main" id="{EBF5C970-2C51-4A70-ABCB-AC0DD810EF61}"/>
              </a:ext>
            </a:extLst>
          </p:cNvPr>
          <p:cNvSpPr txBox="1"/>
          <p:nvPr/>
        </p:nvSpPr>
        <p:spPr>
          <a:xfrm>
            <a:off x="6189785" y="4632290"/>
            <a:ext cx="4874540" cy="461665"/>
          </a:xfrm>
          <a:prstGeom prst="rect">
            <a:avLst/>
          </a:prstGeom>
          <a:noFill/>
        </p:spPr>
        <p:txBody>
          <a:bodyPr wrap="none" rtlCol="0">
            <a:spAutoFit/>
          </a:bodyPr>
          <a:lstStyle/>
          <a:p>
            <a:r>
              <a:rPr lang="en-US" sz="2400" dirty="0">
                <a:solidFill>
                  <a:srgbClr val="0070C0"/>
                </a:solidFill>
              </a:rPr>
              <a:t>All categorical variables are coded 0,1</a:t>
            </a:r>
          </a:p>
        </p:txBody>
      </p:sp>
    </p:spTree>
    <p:extLst>
      <p:ext uri="{BB962C8B-B14F-4D97-AF65-F5344CB8AC3E}">
        <p14:creationId xmlns:p14="http://schemas.microsoft.com/office/powerpoint/2010/main" val="3780369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C23631-3FFC-47ED-A57A-215AD0702094}"/>
              </a:ext>
            </a:extLst>
          </p:cNvPr>
          <p:cNvSpPr/>
          <p:nvPr/>
        </p:nvSpPr>
        <p:spPr>
          <a:xfrm>
            <a:off x="103368" y="1022422"/>
            <a:ext cx="12088632" cy="3785652"/>
          </a:xfrm>
          <a:prstGeom prst="rect">
            <a:avLst/>
          </a:prstGeom>
        </p:spPr>
        <p:txBody>
          <a:bodyPr wrap="square">
            <a:spAutoFit/>
          </a:bodyPr>
          <a:lstStyle/>
          <a:p>
            <a:r>
              <a:rPr lang="en-US" sz="2400" dirty="0">
                <a:solidFill>
                  <a:srgbClr val="008000"/>
                </a:solidFill>
                <a:latin typeface="Lucida Console" panose="020B0609040504020204" pitchFamily="49" charset="0"/>
              </a:rPr>
              <a:t>/*a quick screen  -- </a:t>
            </a:r>
            <a:r>
              <a:rPr lang="en-US" sz="2400" dirty="0" err="1">
                <a:solidFill>
                  <a:srgbClr val="008000"/>
                </a:solidFill>
                <a:latin typeface="Lucida Console" panose="020B0609040504020204" pitchFamily="49" charset="0"/>
              </a:rPr>
              <a:t>ttests</a:t>
            </a:r>
            <a:r>
              <a:rPr lang="en-US" sz="2400" dirty="0">
                <a:solidFill>
                  <a:srgbClr val="008000"/>
                </a:solidFill>
                <a:latin typeface="Lucida Console" panose="020B0609040504020204" pitchFamily="49" charset="0"/>
              </a:rPr>
              <a:t>*/</a:t>
            </a:r>
            <a:endParaRPr lang="en-US" sz="2400" dirty="0">
              <a:solidFill>
                <a:srgbClr val="000000"/>
              </a:solidFill>
              <a:latin typeface="Lucida Console" panose="020B0609040504020204" pitchFamily="49" charset="0"/>
            </a:endParaRPr>
          </a:p>
          <a:p>
            <a:r>
              <a:rPr lang="en-US" sz="2400" dirty="0">
                <a:solidFill>
                  <a:srgbClr val="0000FF"/>
                </a:solidFill>
                <a:latin typeface="Lucida Console" panose="020B0609040504020204" pitchFamily="49" charset="0"/>
              </a:rPr>
              <a:t>%let</a:t>
            </a:r>
            <a:r>
              <a:rPr lang="en-US" sz="2400" dirty="0">
                <a:solidFill>
                  <a:srgbClr val="000000"/>
                </a:solidFill>
                <a:latin typeface="Lucida Console" panose="020B0609040504020204" pitchFamily="49" charset="0"/>
              </a:rPr>
              <a:t> target=</a:t>
            </a:r>
            <a:r>
              <a:rPr lang="en-US" sz="2400" dirty="0" err="1">
                <a:solidFill>
                  <a:srgbClr val="000000"/>
                </a:solidFill>
                <a:latin typeface="Lucida Console" panose="020B0609040504020204" pitchFamily="49" charset="0"/>
              </a:rPr>
              <a:t>chd</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%let</a:t>
            </a:r>
            <a:r>
              <a:rPr lang="en-US" sz="2400" dirty="0">
                <a:solidFill>
                  <a:srgbClr val="000000"/>
                </a:solidFill>
                <a:latin typeface="Lucida Console" panose="020B0609040504020204" pitchFamily="49" charset="0"/>
              </a:rPr>
              <a:t> continuous=age pulse </a:t>
            </a:r>
            <a:r>
              <a:rPr lang="en-US" sz="2400" dirty="0" err="1">
                <a:solidFill>
                  <a:srgbClr val="000000"/>
                </a:solidFill>
                <a:latin typeface="Lucida Console" panose="020B0609040504020204" pitchFamily="49" charset="0"/>
              </a:rPr>
              <a:t>chol</a:t>
            </a:r>
            <a:r>
              <a:rPr lang="en-US" sz="2400" dirty="0">
                <a:solidFill>
                  <a:srgbClr val="000000"/>
                </a:solidFill>
                <a:latin typeface="Lucida Console" panose="020B0609040504020204" pitchFamily="49" charset="0"/>
              </a:rPr>
              <a:t> hematocrit </a:t>
            </a:r>
            <a:r>
              <a:rPr lang="en-US" sz="2400" dirty="0" err="1">
                <a:solidFill>
                  <a:srgbClr val="000000"/>
                </a:solidFill>
                <a:latin typeface="Lucida Console" panose="020B0609040504020204" pitchFamily="49" charset="0"/>
              </a:rPr>
              <a:t>fvcht</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sbp</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bmi</a:t>
            </a:r>
            <a:r>
              <a:rPr lang="en-US" sz="2400" dirty="0">
                <a:solidFill>
                  <a:srgbClr val="000000"/>
                </a:solidFill>
                <a:latin typeface="Lucida Console" panose="020B0609040504020204" pitchFamily="49" charset="0"/>
              </a:rPr>
              <a:t>;</a:t>
            </a:r>
          </a:p>
          <a:p>
            <a:r>
              <a:rPr lang="it-IT" sz="2400" dirty="0">
                <a:solidFill>
                  <a:srgbClr val="0000FF"/>
                </a:solidFill>
                <a:latin typeface="Lucida Console" panose="020B0609040504020204" pitchFamily="49" charset="0"/>
              </a:rPr>
              <a:t>%let</a:t>
            </a:r>
            <a:r>
              <a:rPr lang="it-IT" sz="2400" dirty="0">
                <a:solidFill>
                  <a:srgbClr val="000000"/>
                </a:solidFill>
                <a:latin typeface="Lucida Console" panose="020B0609040504020204" pitchFamily="49" charset="0"/>
              </a:rPr>
              <a:t> categorical=diab male mi_chol mi_hem currsmok;</a:t>
            </a:r>
            <a:endParaRPr lang="en-US" sz="2400" dirty="0">
              <a:solidFill>
                <a:srgbClr val="000000"/>
              </a:solidFill>
              <a:latin typeface="Lucida Console" panose="020B0609040504020204" pitchFamily="49" charset="0"/>
            </a:endParaRPr>
          </a:p>
          <a:p>
            <a:endParaRPr lang="en-US" sz="2400" dirty="0">
              <a:solidFill>
                <a:srgbClr val="0000FF"/>
              </a:solidFill>
              <a:latin typeface="Lucida Console" panose="020B0609040504020204" pitchFamily="49" charset="0"/>
            </a:endParaRPr>
          </a:p>
          <a:p>
            <a:r>
              <a:rPr lang="en-US" sz="2400" dirty="0" err="1">
                <a:solidFill>
                  <a:srgbClr val="0000FF"/>
                </a:solidFill>
                <a:latin typeface="Lucida Console" panose="020B0609040504020204" pitchFamily="49" charset="0"/>
              </a:rPr>
              <a:t>ods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select</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ttests</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ttest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=a.chd2018_a </a:t>
            </a:r>
            <a:r>
              <a:rPr lang="en-US" sz="2400" dirty="0" err="1">
                <a:solidFill>
                  <a:srgbClr val="000000"/>
                </a:solidFill>
                <a:latin typeface="Lucida Console" panose="020B0609040504020204" pitchFamily="49" charset="0"/>
              </a:rPr>
              <a:t>nobyvar</a:t>
            </a:r>
            <a:r>
              <a:rPr lang="en-US" sz="2400" dirty="0">
                <a:solidFill>
                  <a:srgbClr val="000000"/>
                </a:solidFill>
                <a:latin typeface="Lucida Console" panose="020B0609040504020204" pitchFamily="49" charset="0"/>
              </a:rPr>
              <a:t> plots=none;</a:t>
            </a:r>
          </a:p>
          <a:p>
            <a:r>
              <a:rPr lang="en-US" sz="2400" dirty="0">
                <a:solidFill>
                  <a:srgbClr val="0000FF"/>
                </a:solidFill>
                <a:latin typeface="Lucida Console" panose="020B0609040504020204" pitchFamily="49" charset="0"/>
              </a:rPr>
              <a:t>class</a:t>
            </a:r>
            <a:r>
              <a:rPr lang="en-US" sz="2400" dirty="0">
                <a:solidFill>
                  <a:srgbClr val="000000"/>
                </a:solidFill>
                <a:latin typeface="Lucida Console" panose="020B0609040504020204" pitchFamily="49" charset="0"/>
              </a:rPr>
              <a:t> &amp;target;</a:t>
            </a:r>
          </a:p>
          <a:p>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&amp;continuous &amp;categorical;</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
        <p:nvSpPr>
          <p:cNvPr id="4" name="Title 3">
            <a:extLst>
              <a:ext uri="{FF2B5EF4-FFF2-40B4-BE49-F238E27FC236}">
                <a16:creationId xmlns:a16="http://schemas.microsoft.com/office/drawing/2014/main" id="{432F3755-8013-40B4-AE58-B433DBCF3258}"/>
              </a:ext>
            </a:extLst>
          </p:cNvPr>
          <p:cNvSpPr>
            <a:spLocks noGrp="1"/>
          </p:cNvSpPr>
          <p:nvPr>
            <p:ph type="title"/>
          </p:nvPr>
        </p:nvSpPr>
        <p:spPr>
          <a:xfrm>
            <a:off x="3915355" y="0"/>
            <a:ext cx="1912951" cy="771912"/>
          </a:xfrm>
        </p:spPr>
        <p:txBody>
          <a:bodyPr/>
          <a:lstStyle/>
          <a:p>
            <a:r>
              <a:rPr lang="en-US" dirty="0"/>
              <a:t>t-tests</a:t>
            </a:r>
          </a:p>
        </p:txBody>
      </p:sp>
    </p:spTree>
    <p:extLst>
      <p:ext uri="{BB962C8B-B14F-4D97-AF65-F5344CB8AC3E}">
        <p14:creationId xmlns:p14="http://schemas.microsoft.com/office/powerpoint/2010/main" val="23711401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ECTIONNUMBER" val="0"/>
  <p:tag name="SHAPETITLE" val="Module Title"/>
  <p:tag name="SLIDETYPE" val="Organizer"/>
  <p:tag name="SECTIONCOUNT" val="5"/>
  <p:tag name="SHAPETABLE" val="Group 12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TotalTime>
  <Words>1191</Words>
  <Application>Microsoft Office PowerPoint</Application>
  <PresentationFormat>Widescreen</PresentationFormat>
  <Paragraphs>241</Paragraphs>
  <Slides>45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Arial Narrow</vt:lpstr>
      <vt:lpstr>Calibri</vt:lpstr>
      <vt:lpstr>Calibri Light</vt:lpstr>
      <vt:lpstr>Lucida Console</vt:lpstr>
      <vt:lpstr>Times New Roman</vt:lpstr>
      <vt:lpstr>Office Theme</vt:lpstr>
      <vt:lpstr>Model Development – Variable Screening</vt:lpstr>
      <vt:lpstr>Variable Screening – AKA Dimension Reduction</vt:lpstr>
      <vt:lpstr>Variable screening – Univariate examination of candidate main effects.</vt:lpstr>
      <vt:lpstr>A quick look at where we are – chd2018_a</vt:lpstr>
      <vt:lpstr>PowerPoint Presentation</vt:lpstr>
      <vt:lpstr>PowerPoint Presentation</vt:lpstr>
      <vt:lpstr>PowerPoint Presentation</vt:lpstr>
      <vt:lpstr>PowerPoint Presentation</vt:lpstr>
      <vt:lpstr>t-tests</vt:lpstr>
      <vt:lpstr>Correlation</vt:lpstr>
      <vt:lpstr>Pearson – detects linearity  </vt:lpstr>
      <vt:lpstr>Spearman – Pearson correlation of ranks. Less sensitive to nonlinearities and outliers than the Pearson  </vt:lpstr>
      <vt:lpstr>Hoeffding’s D detects a wide variety of associations between two variables.</vt:lpstr>
      <vt:lpstr>PowerPoint Presentation</vt:lpstr>
      <vt:lpstr>Univariate logistics</vt:lpstr>
      <vt:lpstr>PowerPoint Presentation</vt:lpstr>
      <vt:lpstr>PowerPoint Presentation</vt:lpstr>
      <vt:lpstr>PowerPoint Presentation</vt:lpstr>
      <vt:lpstr>Logit Plots(?)</vt:lpstr>
      <vt:lpstr>A simple macro</vt:lpstr>
      <vt:lpstr>PowerPoint Presentation</vt:lpstr>
      <vt:lpstr>A note on smoothers.</vt:lpstr>
      <vt:lpstr>PowerPoint Presentation</vt:lpstr>
      <vt:lpstr>PowerPoint Presentation</vt:lpstr>
      <vt:lpstr>PowerPoint Presentation</vt:lpstr>
      <vt:lpstr>PowerPoint Presentation</vt:lpstr>
      <vt:lpstr>An easier to modify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Variable Clustering</vt:lpstr>
      <vt:lpstr>PowerPoint Presentation</vt:lpstr>
      <vt:lpstr>The VARCLUS Procedure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We formed clusters.  What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McGee</dc:creator>
  <cp:lastModifiedBy>Dan McGee</cp:lastModifiedBy>
  <cp:revision>31</cp:revision>
  <dcterms:created xsi:type="dcterms:W3CDTF">2018-03-02T15:45:04Z</dcterms:created>
  <dcterms:modified xsi:type="dcterms:W3CDTF">2018-05-21T16:51:19Z</dcterms:modified>
</cp:coreProperties>
</file>