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400CE-1F43-4D8D-9CD1-7049B00ECC33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FD503-2896-4348-8E03-E4A78F92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78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  <a:latin typeface="Lucida Console"/>
              </a:rPr>
              <a:t>/*</a:t>
            </a:r>
          </a:p>
          <a:p>
            <a:r>
              <a:rPr lang="en-US" dirty="0">
                <a:solidFill>
                  <a:srgbClr val="008000"/>
                </a:solidFill>
                <a:latin typeface="Lucida Console"/>
              </a:rPr>
              <a:t>During World War II, researchers wanted to determine if bombs</a:t>
            </a:r>
          </a:p>
          <a:p>
            <a:r>
              <a:rPr lang="en-US" dirty="0">
                <a:solidFill>
                  <a:srgbClr val="008000"/>
                </a:solidFill>
                <a:latin typeface="Lucida Console"/>
              </a:rPr>
              <a:t>were falling randomly on the city of London.  They split the 144</a:t>
            </a:r>
          </a:p>
          <a:p>
            <a:r>
              <a:rPr lang="en-US" dirty="0">
                <a:solidFill>
                  <a:srgbClr val="008000"/>
                </a:solidFill>
                <a:latin typeface="Lucida Console"/>
              </a:rPr>
              <a:t>square kilometers into 576 squares, 1/2 km per side.</a:t>
            </a:r>
          </a:p>
          <a:p>
            <a:r>
              <a:rPr lang="en-US" dirty="0">
                <a:solidFill>
                  <a:srgbClr val="008000"/>
                </a:solidFill>
                <a:latin typeface="Lucida Console"/>
              </a:rPr>
              <a:t>They then counted the number of times a bomb hit the section.</a:t>
            </a:r>
          </a:p>
          <a:p>
            <a:endParaRPr lang="en-US" dirty="0">
              <a:solidFill>
                <a:srgbClr val="008000"/>
              </a:solidFill>
              <a:latin typeface="Lucida Console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/>
              </a:rPr>
              <a:t>Does this fit a Poisson Distribution?</a:t>
            </a:r>
          </a:p>
          <a:p>
            <a:r>
              <a:rPr lang="en-US" dirty="0">
                <a:solidFill>
                  <a:srgbClr val="008000"/>
                </a:solidFill>
                <a:latin typeface="Lucida Console"/>
              </a:rPr>
              <a:t>*/</a:t>
            </a:r>
            <a:endParaRPr lang="en-US" dirty="0">
              <a:solidFill>
                <a:srgbClr val="000000"/>
              </a:solidFill>
              <a:latin typeface="Lucida Console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FD503-2896-4348-8E03-E4A78F929E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9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6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3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9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6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7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3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0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2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7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8D00F-D96C-4260-9DAE-CB4FCE38606A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9517B-4BE2-4ACA-99BD-5DD1C574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6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000537"/>
              </p:ext>
            </p:extLst>
          </p:nvPr>
        </p:nvGraphicFramePr>
        <p:xfrm>
          <a:off x="2209800" y="609600"/>
          <a:ext cx="400050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1663700" imgH="228600" progId="Equation.DSMT4">
                  <p:embed/>
                </p:oleObj>
              </mc:Choice>
              <mc:Fallback>
                <p:oleObj name="Equation" r:id="rId3" imgW="16637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609600"/>
                        <a:ext cx="4000500" cy="548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Goodness of Fit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771" y="1225689"/>
            <a:ext cx="7848600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Divide data into g groups.</a:t>
            </a:r>
          </a:p>
          <a:p>
            <a:endParaRPr lang="en-US" sz="2400" dirty="0"/>
          </a:p>
          <a:p>
            <a:r>
              <a:rPr lang="en-US" sz="2400" dirty="0"/>
              <a:t>Estimate the k parameters of the distribution.</a:t>
            </a:r>
          </a:p>
          <a:p>
            <a:endParaRPr lang="en-US" sz="2400" dirty="0"/>
          </a:p>
          <a:p>
            <a:r>
              <a:rPr lang="en-US" sz="2400" dirty="0"/>
              <a:t>Use these parameter estimates to calculate the expected proportion in each group.</a:t>
            </a:r>
          </a:p>
          <a:p>
            <a:endParaRPr lang="en-US" sz="2400" dirty="0"/>
          </a:p>
          <a:p>
            <a:r>
              <a:rPr lang="en-US" sz="2400" dirty="0"/>
              <a:t>Use the expected proportion to calculate the expected number in each group      (=(total observations in all groups)*(expected proportion in group))</a:t>
            </a:r>
          </a:p>
          <a:p>
            <a:endParaRPr lang="en-US" sz="2400" dirty="0"/>
          </a:p>
          <a:p>
            <a:r>
              <a:rPr lang="en-US" sz="2400" dirty="0"/>
              <a:t>Let </a:t>
            </a:r>
            <a:r>
              <a:rPr lang="en-US" sz="2400" dirty="0" err="1"/>
              <a:t>O</a:t>
            </a:r>
            <a:r>
              <a:rPr lang="en-US" sz="2400" baseline="-25000" dirty="0" err="1"/>
              <a:t>i</a:t>
            </a:r>
            <a:r>
              <a:rPr lang="en-US" sz="2400" dirty="0"/>
              <a:t> be the observed number in each group. and </a:t>
            </a:r>
            <a:r>
              <a:rPr lang="en-US" sz="2400" dirty="0" err="1"/>
              <a:t>E</a:t>
            </a:r>
            <a:r>
              <a:rPr lang="en-US" sz="2400" baseline="-25000" dirty="0" err="1"/>
              <a:t>i</a:t>
            </a:r>
            <a:r>
              <a:rPr lang="en-US" sz="2400" dirty="0"/>
              <a:t> the expected number in each group.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11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E629A-C3BC-4BC9-91E9-056F95E0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our model, the question is how to form groups.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F918C4E-8331-4765-88A8-4E998ADFF34D}"/>
              </a:ext>
            </a:extLst>
          </p:cNvPr>
          <p:cNvSpPr>
            <a:spLocks noGrp="1"/>
          </p:cNvSpPr>
          <p:nvPr/>
        </p:nvSpPr>
        <p:spPr>
          <a:xfrm>
            <a:off x="2028444" y="2908525"/>
            <a:ext cx="5087112" cy="10409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/>
              <a:t>Covariate Patterns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Estimated Probabilities</a:t>
            </a:r>
          </a:p>
        </p:txBody>
      </p:sp>
    </p:spTree>
    <p:extLst>
      <p:ext uri="{BB962C8B-B14F-4D97-AF65-F5344CB8AC3E}">
        <p14:creationId xmlns:p14="http://schemas.microsoft.com/office/powerpoint/2010/main" val="236370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10706"/>
              </p:ext>
            </p:extLst>
          </p:nvPr>
        </p:nvGraphicFramePr>
        <p:xfrm>
          <a:off x="3200400" y="3810000"/>
          <a:ext cx="156527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736280" imgH="253890" progId="Equation.DSMT4">
                  <p:embed/>
                </p:oleObj>
              </mc:Choice>
              <mc:Fallback>
                <p:oleObj name="Equation" r:id="rId3" imgW="736280" imgH="25389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10000"/>
                        <a:ext cx="156527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262594"/>
              </p:ext>
            </p:extLst>
          </p:nvPr>
        </p:nvGraphicFramePr>
        <p:xfrm>
          <a:off x="2819400" y="762000"/>
          <a:ext cx="412115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2057400" imgH="1143000" progId="Equation.DSMT4">
                  <p:embed/>
                </p:oleObj>
              </mc:Choice>
              <mc:Fallback>
                <p:oleObj name="Equation" r:id="rId5" imgW="2057400" imgH="1143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762000"/>
                        <a:ext cx="412115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344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" y="533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/>
              </a:rPr>
              <a:t>bombhits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/>
              </a:rPr>
              <a:t>num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Lucida Console"/>
              </a:rPr>
              <a:t>numobs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;</a:t>
            </a:r>
            <a:r>
              <a:rPr lang="en-US" dirty="0">
                <a:solidFill>
                  <a:srgbClr val="008000"/>
                </a:solidFill>
                <a:latin typeface="Lucida Console"/>
              </a:rPr>
              <a:t>/*</a:t>
            </a:r>
            <a:r>
              <a:rPr lang="en-US" dirty="0" err="1">
                <a:solidFill>
                  <a:srgbClr val="008000"/>
                </a:solidFill>
                <a:latin typeface="Lucida Console"/>
              </a:rPr>
              <a:t>num</a:t>
            </a:r>
            <a:r>
              <a:rPr lang="en-US" dirty="0">
                <a:solidFill>
                  <a:srgbClr val="008000"/>
                </a:solidFill>
                <a:latin typeface="Lucida Console"/>
              </a:rPr>
              <a:t>=5=five or more*/</a:t>
            </a:r>
            <a:endParaRPr lang="en-US" dirty="0">
              <a:solidFill>
                <a:srgbClr val="000000"/>
              </a:solidFill>
              <a:latin typeface="Lucida Console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/>
              </a:rPr>
              <a:t>datalines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0   229    </a:t>
            </a: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1   211     </a:t>
            </a: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2    93 </a:t>
            </a: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3    35 </a:t>
            </a: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4     7 </a:t>
            </a: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5    1  </a:t>
            </a:r>
          </a:p>
          <a:p>
            <a:r>
              <a:rPr lang="en-US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/>
            </a:endParaRPr>
          </a:p>
          <a:p>
            <a:r>
              <a:rPr lang="en-US" b="1" dirty="0" err="1">
                <a:solidFill>
                  <a:srgbClr val="000080"/>
                </a:solidFill>
                <a:latin typeface="Lucida Console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/>
              </a:rPr>
              <a:t>bombhits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dirty="0">
                <a:solidFill>
                  <a:srgbClr val="008000"/>
                </a:solidFill>
                <a:latin typeface="Lucida Console"/>
              </a:rPr>
              <a:t>/*note there were 537 total hits*/</a:t>
            </a:r>
            <a:endParaRPr lang="en-US" dirty="0">
              <a:solidFill>
                <a:srgbClr val="000000"/>
              </a:solidFill>
              <a:latin typeface="Lucida Console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/>
              </a:rPr>
              <a:t>mnhits</a:t>
            </a:r>
            <a:r>
              <a:rPr lang="en-US" dirty="0">
                <a:solidFill>
                  <a:srgbClr val="000000"/>
                </a:solidFill>
                <a:latin typeface="Lucida Console"/>
              </a:rPr>
              <a:t>= 0.9322917;</a:t>
            </a:r>
            <a:r>
              <a:rPr lang="en-US" dirty="0">
                <a:solidFill>
                  <a:srgbClr val="008000"/>
                </a:solidFill>
                <a:latin typeface="Lucida Console"/>
              </a:rPr>
              <a:t>/*537/576*/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43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975" y="2219325"/>
            <a:ext cx="19240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714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384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Lucida Console"/>
              </a:rPr>
              <a:t>/*calculate expected percentage from a Poisson*/</a:t>
            </a:r>
            <a:endParaRPr lang="en-US" sz="2000" dirty="0">
              <a:solidFill>
                <a:srgbClr val="000000"/>
              </a:solidFill>
              <a:latin typeface="Lucida Console"/>
            </a:endParaRPr>
          </a:p>
          <a:p>
            <a:endParaRPr lang="en-US" sz="2000" dirty="0">
              <a:solidFill>
                <a:srgbClr val="000000"/>
              </a:solidFill>
              <a:latin typeface="Lucida Console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bombhits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/>
              </a:rPr>
              <a:t>set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bombhits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phat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pdf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Lucida Console"/>
              </a:rPr>
              <a:t>"Poisson"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,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num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,&amp;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mnhits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);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num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eq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000" b="1" dirty="0">
                <a:solidFill>
                  <a:srgbClr val="008080"/>
                </a:solidFill>
                <a:latin typeface="Lucida Console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 then 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phat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-cdf(</a:t>
            </a:r>
            <a:r>
              <a:rPr lang="en-US" sz="2000" dirty="0">
                <a:solidFill>
                  <a:srgbClr val="800080"/>
                </a:solidFill>
                <a:latin typeface="Lucida Console"/>
              </a:rPr>
              <a:t>"Poisson"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,num-</a:t>
            </a:r>
            <a:r>
              <a:rPr lang="en-US" sz="2000" b="1" dirty="0">
                <a:solidFill>
                  <a:srgbClr val="008080"/>
                </a:solidFill>
                <a:latin typeface="Lucida Console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,&amp;mnhits);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/>
            </a:endParaRPr>
          </a:p>
          <a:p>
            <a:r>
              <a:rPr lang="en-US" sz="2000" b="1" dirty="0" err="1">
                <a:solidFill>
                  <a:srgbClr val="000080"/>
                </a:solidFill>
                <a:latin typeface="Lucida Console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/>
              </a:rPr>
              <a:t>print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/>
              </a:rPr>
              <a:t>bombhits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/>
              </a:rPr>
              <a:t>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4102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2238375"/>
            <a:ext cx="26098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421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8744" y="5334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0080"/>
                </a:solidFill>
                <a:latin typeface="Lucida Console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/>
              </a:rPr>
              <a:t>bombhits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/>
              </a:rPr>
              <a:t>sum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/>
              </a:rPr>
              <a:t>phat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90788"/>
            <a:ext cx="21336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12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7483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0080"/>
                </a:solidFill>
                <a:latin typeface="Lucida Console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/>
              </a:rPr>
              <a:t>bombhits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pt-BR" sz="2400" dirty="0">
                <a:solidFill>
                  <a:srgbClr val="000000"/>
                </a:solidFill>
                <a:latin typeface="Lucida Console"/>
              </a:rPr>
              <a:t>  </a:t>
            </a:r>
            <a:r>
              <a:rPr lang="pt-BR" sz="2400" dirty="0">
                <a:solidFill>
                  <a:srgbClr val="0000FF"/>
                </a:solidFill>
                <a:latin typeface="Lucida Console"/>
              </a:rPr>
              <a:t>tables</a:t>
            </a:r>
            <a:r>
              <a:rPr lang="pt-BR" sz="2400" dirty="0">
                <a:solidFill>
                  <a:srgbClr val="000000"/>
                </a:solidFill>
                <a:latin typeface="Lucida Console"/>
              </a:rPr>
              <a:t> num/</a:t>
            </a:r>
            <a:r>
              <a:rPr lang="pt-BR" sz="2400" dirty="0">
                <a:solidFill>
                  <a:srgbClr val="0000FF"/>
                </a:solidFill>
                <a:latin typeface="Lucida Console"/>
              </a:rPr>
              <a:t>testp</a:t>
            </a:r>
            <a:r>
              <a:rPr lang="pt-BR" sz="2400" dirty="0">
                <a:solidFill>
                  <a:srgbClr val="000000"/>
                </a:solidFill>
                <a:latin typeface="Lucida Console"/>
              </a:rPr>
              <a:t>=(</a:t>
            </a:r>
            <a:r>
              <a:rPr lang="pt-BR" sz="2400" b="1" dirty="0">
                <a:solidFill>
                  <a:srgbClr val="008080"/>
                </a:solidFill>
                <a:latin typeface="Lucida Console"/>
              </a:rPr>
              <a:t>0.39365</a:t>
            </a:r>
            <a:r>
              <a:rPr lang="pt-BR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pt-BR" sz="2400" b="1" dirty="0">
                <a:solidFill>
                  <a:srgbClr val="008080"/>
                </a:solidFill>
                <a:latin typeface="Lucida Console"/>
              </a:rPr>
              <a:t>0.367</a:t>
            </a:r>
            <a:r>
              <a:rPr lang="pt-BR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pt-BR" sz="2400" b="1" dirty="0">
                <a:solidFill>
                  <a:srgbClr val="008080"/>
                </a:solidFill>
                <a:latin typeface="Lucida Console"/>
              </a:rPr>
              <a:t>0.17107</a:t>
            </a:r>
            <a:r>
              <a:rPr lang="pt-BR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pt-BR" sz="2400" b="1" dirty="0">
                <a:solidFill>
                  <a:srgbClr val="008080"/>
                </a:solidFill>
                <a:latin typeface="Lucida Console"/>
              </a:rPr>
              <a:t>0.05316</a:t>
            </a:r>
            <a:r>
              <a:rPr lang="pt-BR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pt-BR" sz="2400" b="1" dirty="0">
                <a:solidFill>
                  <a:srgbClr val="008080"/>
                </a:solidFill>
                <a:latin typeface="Lucida Console"/>
              </a:rPr>
              <a:t>0.01239</a:t>
            </a:r>
            <a:r>
              <a:rPr lang="pt-BR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pt-BR" sz="2400" b="1" dirty="0">
                <a:solidFill>
                  <a:srgbClr val="008080"/>
                </a:solidFill>
                <a:latin typeface="Lucida Console"/>
              </a:rPr>
              <a:t>0.00272</a:t>
            </a:r>
            <a:r>
              <a:rPr lang="pt-BR" sz="2400" dirty="0">
                <a:solidFill>
                  <a:srgbClr val="000000"/>
                </a:solidFill>
                <a:latin typeface="Lucida Console"/>
              </a:rPr>
              <a:t>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/>
              </a:rPr>
              <a:t>  </a:t>
            </a:r>
            <a:r>
              <a:rPr lang="en-US" sz="2400" dirty="0">
                <a:solidFill>
                  <a:srgbClr val="008000"/>
                </a:solidFill>
                <a:latin typeface="Lucida Console"/>
              </a:rPr>
              <a:t>/*can be separated with commas or blanks*/</a:t>
            </a:r>
            <a:endParaRPr lang="en-US" sz="2400" dirty="0">
              <a:solidFill>
                <a:srgbClr val="000000"/>
              </a:solidFill>
              <a:latin typeface="Lucida Console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Lucida Console"/>
              </a:rPr>
              <a:t>weight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/>
              </a:rPr>
              <a:t>numobs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/>
              </a:rPr>
              <a:t>  </a:t>
            </a:r>
            <a:r>
              <a:rPr lang="en-US" sz="2400" b="1" dirty="0">
                <a:solidFill>
                  <a:srgbClr val="000080"/>
                </a:solidFill>
                <a:latin typeface="Lucida Console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105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919163"/>
            <a:ext cx="541020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239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306</Words>
  <Application>Microsoft Office PowerPoint</Application>
  <PresentationFormat>On-screen Show (4:3)</PresentationFormat>
  <Paragraphs>58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Lucida Console</vt:lpstr>
      <vt:lpstr>Office Theme</vt:lpstr>
      <vt:lpstr>Equation</vt:lpstr>
      <vt:lpstr>Goodness of Fit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our model, the question is how to form groups.</vt:lpstr>
    </vt:vector>
  </TitlesOfParts>
  <Company>College of Medicine, 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Dan McGee</cp:lastModifiedBy>
  <cp:revision>12</cp:revision>
  <dcterms:created xsi:type="dcterms:W3CDTF">2012-03-23T18:48:43Z</dcterms:created>
  <dcterms:modified xsi:type="dcterms:W3CDTF">2018-05-29T13:37:31Z</dcterms:modified>
</cp:coreProperties>
</file>