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32-2EE6-465F-95FB-58B7BCE403D5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67C6-B283-469E-BD10-C6985D2C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3592" y="2392708"/>
            <a:ext cx="5276353" cy="1325563"/>
          </a:xfrm>
        </p:spPr>
        <p:txBody>
          <a:bodyPr>
            <a:normAutofit/>
          </a:bodyPr>
          <a:lstStyle/>
          <a:p>
            <a:r>
              <a:rPr lang="en-US" dirty="0"/>
              <a:t>Goodness of Fit</a:t>
            </a:r>
          </a:p>
        </p:txBody>
      </p:sp>
    </p:spTree>
    <p:extLst>
      <p:ext uri="{BB962C8B-B14F-4D97-AF65-F5344CB8AC3E}">
        <p14:creationId xmlns:p14="http://schemas.microsoft.com/office/powerpoint/2010/main" val="238222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90693-D138-40CA-A394-7F97ADC8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95" y="226548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Method 2 -- Form groups according to estimated probabilities.</a:t>
            </a:r>
          </a:p>
        </p:txBody>
      </p:sp>
    </p:spTree>
    <p:extLst>
      <p:ext uri="{BB962C8B-B14F-4D97-AF65-F5344CB8AC3E}">
        <p14:creationId xmlns:p14="http://schemas.microsoft.com/office/powerpoint/2010/main" val="383066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1152" y="0"/>
            <a:ext cx="7186159" cy="1325563"/>
          </a:xfrm>
        </p:spPr>
        <p:txBody>
          <a:bodyPr/>
          <a:lstStyle/>
          <a:p>
            <a:r>
              <a:rPr lang="en-US" dirty="0"/>
              <a:t>Deciles of Risk.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133578-C6B9-442B-A75D-DE3E9C10FEA8}"/>
              </a:ext>
            </a:extLst>
          </p:cNvPr>
          <p:cNvSpPr/>
          <p:nvPr/>
        </p:nvSpPr>
        <p:spPr>
          <a:xfrm>
            <a:off x="509752" y="1325563"/>
            <a:ext cx="10620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Another possibility is to form groups based on level of estimated probability. In 1962, Cornfield suggested the following procedure: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EAF61-6291-4521-9096-C6726A0BDC5D}"/>
              </a:ext>
            </a:extLst>
          </p:cNvPr>
          <p:cNvSpPr/>
          <p:nvPr/>
        </p:nvSpPr>
        <p:spPr>
          <a:xfrm>
            <a:off x="280456" y="2532061"/>
            <a:ext cx="7268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Calculate the estimated probability for each observation.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889C5E-BDE4-4BBB-A748-88BEEA435155}"/>
              </a:ext>
            </a:extLst>
          </p:cNvPr>
          <p:cNvSpPr/>
          <p:nvPr/>
        </p:nvSpPr>
        <p:spPr>
          <a:xfrm>
            <a:off x="248230" y="3229133"/>
            <a:ext cx="108782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Split the sample into 10 groups (deciles) according to the level of estimated risk. So the first group has the lowest 10% of estimated risk, the second group the next higher 10% of risk, and so on.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D270B6-CE9D-4877-8D38-B010B47E81A8}"/>
              </a:ext>
            </a:extLst>
          </p:cNvPr>
          <p:cNvSpPr/>
          <p:nvPr/>
        </p:nvSpPr>
        <p:spPr>
          <a:xfrm>
            <a:off x="280457" y="4721393"/>
            <a:ext cx="110792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In each group, calculated the observed and expected number of events (the expected number of events is just the sum of the estimated probabilities.)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800C7E-7FB1-48F9-ADC3-9E05E32A7798}"/>
              </a:ext>
            </a:extLst>
          </p:cNvPr>
          <p:cNvSpPr txBox="1"/>
          <p:nvPr/>
        </p:nvSpPr>
        <p:spPr>
          <a:xfrm>
            <a:off x="509752" y="53477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23C253-D5EB-4647-8D31-56D28A5A0470}"/>
              </a:ext>
            </a:extLst>
          </p:cNvPr>
          <p:cNvSpPr txBox="1"/>
          <p:nvPr/>
        </p:nvSpPr>
        <p:spPr>
          <a:xfrm>
            <a:off x="248230" y="5947935"/>
            <a:ext cx="2835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Calculate the statistic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AC2C042-564F-447B-B91F-047E210429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743726"/>
              </p:ext>
            </p:extLst>
          </p:nvPr>
        </p:nvGraphicFramePr>
        <p:xfrm>
          <a:off x="3790271" y="5661242"/>
          <a:ext cx="189706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838080" imgH="457200" progId="Equation.DSMT4">
                  <p:embed/>
                </p:oleObj>
              </mc:Choice>
              <mc:Fallback>
                <p:oleObj name="Equation" r:id="rId3" imgW="838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90271" y="5661242"/>
                        <a:ext cx="1897062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C3520D-3030-4816-A662-30815DBE3677}"/>
              </a:ext>
            </a:extLst>
          </p:cNvPr>
          <p:cNvSpPr/>
          <p:nvPr/>
        </p:nvSpPr>
        <p:spPr>
          <a:xfrm>
            <a:off x="375745" y="216669"/>
            <a:ext cx="1181625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1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ngrp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=10;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ngrp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=Ranks;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p_1;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group;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1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=ranks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sum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group;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p_1;</a:t>
            </a:r>
          </a:p>
          <a:p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sum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)=observed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sum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(p_1)=expected;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=group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=observed/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markers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=group 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=expected/</a:t>
            </a:r>
            <a:r>
              <a:rPr lang="en-US" sz="1400" dirty="0">
                <a:solidFill>
                  <a:srgbClr val="0000FF"/>
                </a:solidFill>
                <a:latin typeface="Lucida Console" panose="020B0609040504020204" pitchFamily="49" charset="0"/>
              </a:rPr>
              <a:t>markers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1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540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FF3AF37-6824-469D-8522-466B075AE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034" y="2271392"/>
            <a:ext cx="100347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Hosmer D, </a:t>
            </a:r>
            <a:r>
              <a:rPr kumimoji="0" lang="en-US" altLang="en-US" sz="2400" b="0" i="0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Lemeshow</a:t>
            </a:r>
            <a:r>
              <a:rPr kumimoji="0" lang="en-US" altLang="en-US" sz="24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S: A goodness-of-fit test for the multiple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logistic regression model. 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Communications in Statistics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24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A10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1043-1069, 1980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307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158577B-53A8-4364-A79E-789532D4F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84644"/>
              </p:ext>
            </p:extLst>
          </p:nvPr>
        </p:nvGraphicFramePr>
        <p:xfrm>
          <a:off x="2226553" y="121967"/>
          <a:ext cx="692717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35">
                  <a:extLst>
                    <a:ext uri="{9D8B030D-6E8A-4147-A177-3AD203B41FA5}">
                      <a16:colId xmlns:a16="http://schemas.microsoft.com/office/drawing/2014/main" val="3047911867"/>
                    </a:ext>
                  </a:extLst>
                </a:gridCol>
                <a:gridCol w="1385435">
                  <a:extLst>
                    <a:ext uri="{9D8B030D-6E8A-4147-A177-3AD203B41FA5}">
                      <a16:colId xmlns:a16="http://schemas.microsoft.com/office/drawing/2014/main" val="3962246721"/>
                    </a:ext>
                  </a:extLst>
                </a:gridCol>
                <a:gridCol w="1385435">
                  <a:extLst>
                    <a:ext uri="{9D8B030D-6E8A-4147-A177-3AD203B41FA5}">
                      <a16:colId xmlns:a16="http://schemas.microsoft.com/office/drawing/2014/main" val="2061214168"/>
                    </a:ext>
                  </a:extLst>
                </a:gridCol>
                <a:gridCol w="1390808">
                  <a:extLst>
                    <a:ext uri="{9D8B030D-6E8A-4147-A177-3AD203B41FA5}">
                      <a16:colId xmlns:a16="http://schemas.microsoft.com/office/drawing/2014/main" val="1447972540"/>
                    </a:ext>
                  </a:extLst>
                </a:gridCol>
                <a:gridCol w="1380061">
                  <a:extLst>
                    <a:ext uri="{9D8B030D-6E8A-4147-A177-3AD203B41FA5}">
                      <a16:colId xmlns:a16="http://schemas.microsoft.com/office/drawing/2014/main" val="4106827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Y=0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Y=1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25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Observed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Observed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01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</a:t>
                      </a:r>
                      <a:r>
                        <a:rPr lang="en-US" sz="2400" baseline="-25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</a:t>
                      </a:r>
                      <a:r>
                        <a:rPr lang="en-US" sz="2400" baseline="-25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</a:t>
                      </a:r>
                      <a:r>
                        <a:rPr lang="en-US" sz="2400" baseline="-25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</a:t>
                      </a:r>
                      <a:r>
                        <a:rPr lang="en-US" sz="2400" baseline="-250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89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</a:t>
                      </a:r>
                      <a:r>
                        <a:rPr lang="en-US" sz="2400" baseline="-250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</a:t>
                      </a:r>
                      <a:r>
                        <a:rPr lang="en-US" sz="2400" baseline="-250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</a:t>
                      </a:r>
                      <a:r>
                        <a:rPr lang="en-US" sz="2400" baseline="-250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</a:t>
                      </a:r>
                      <a:r>
                        <a:rPr lang="en-US" sz="2400" baseline="-250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442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54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</a:t>
                      </a:r>
                      <a:r>
                        <a:rPr lang="en-US" sz="2400" baseline="-25000" dirty="0"/>
                        <a:t>g0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</a:t>
                      </a:r>
                      <a:r>
                        <a:rPr lang="en-US" sz="2400" baseline="-25000" dirty="0"/>
                        <a:t>g0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</a:t>
                      </a:r>
                      <a:r>
                        <a:rPr lang="en-US" sz="2400" baseline="-25000" dirty="0"/>
                        <a:t>g1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</a:t>
                      </a:r>
                      <a:r>
                        <a:rPr lang="en-US" sz="2400" baseline="-25000" dirty="0"/>
                        <a:t>g1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921764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7E25963-4360-4B12-A5EC-4B8DFA0AF7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439262"/>
              </p:ext>
            </p:extLst>
          </p:nvPr>
        </p:nvGraphicFramePr>
        <p:xfrm>
          <a:off x="3579539" y="5024093"/>
          <a:ext cx="3628727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473120" imgH="482400" progId="Equation.DSMT4">
                  <p:embed/>
                </p:oleObj>
              </mc:Choice>
              <mc:Fallback>
                <p:oleObj name="Equation" r:id="rId3" imgW="1473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9539" y="5024093"/>
                        <a:ext cx="3628727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90DFED0-D2D8-4EB7-B00E-8CE74C9B1CFB}"/>
              </a:ext>
            </a:extLst>
          </p:cNvPr>
          <p:cNvSpPr txBox="1"/>
          <p:nvPr/>
        </p:nvSpPr>
        <p:spPr>
          <a:xfrm>
            <a:off x="1794082" y="6212813"/>
            <a:ext cx="6630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number of groups most often used is 10</a:t>
            </a:r>
          </a:p>
        </p:txBody>
      </p:sp>
    </p:spTree>
    <p:extLst>
      <p:ext uri="{BB962C8B-B14F-4D97-AF65-F5344CB8AC3E}">
        <p14:creationId xmlns:p14="http://schemas.microsoft.com/office/powerpoint/2010/main" val="1078452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B592B-63A8-474E-859D-CC382548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Lackfit</a:t>
            </a:r>
            <a:r>
              <a:rPr lang="en-US" dirty="0"/>
              <a:t> option in the model statement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A185DF-D728-491A-84C3-64EDCE2D3C13}"/>
              </a:ext>
            </a:extLst>
          </p:cNvPr>
          <p:cNvSpPr/>
          <p:nvPr/>
        </p:nvSpPr>
        <p:spPr>
          <a:xfrm>
            <a:off x="1056289" y="1843951"/>
            <a:ext cx="88208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&amp;categorical_1/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lackfit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2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5B192-B332-40BC-BB6D-580D28C9C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138" y="2532883"/>
            <a:ext cx="10515600" cy="1325563"/>
          </a:xfrm>
        </p:spPr>
        <p:txBody>
          <a:bodyPr/>
          <a:lstStyle/>
          <a:p>
            <a:r>
              <a:rPr lang="en-US" dirty="0"/>
              <a:t>The Hosmer </a:t>
            </a:r>
            <a:r>
              <a:rPr lang="en-US" dirty="0" err="1"/>
              <a:t>Lemeshow</a:t>
            </a:r>
            <a:r>
              <a:rPr lang="en-US" dirty="0"/>
              <a:t> test has been shown to have low power.</a:t>
            </a:r>
          </a:p>
        </p:txBody>
      </p:sp>
    </p:spTree>
    <p:extLst>
      <p:ext uri="{BB962C8B-B14F-4D97-AF65-F5344CB8AC3E}">
        <p14:creationId xmlns:p14="http://schemas.microsoft.com/office/powerpoint/2010/main" val="331710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421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 Console</vt:lpstr>
      <vt:lpstr>Office Theme</vt:lpstr>
      <vt:lpstr>Equation</vt:lpstr>
      <vt:lpstr>Goodness of Fit</vt:lpstr>
      <vt:lpstr> Method 2 -- Form groups according to estimated probabilities.</vt:lpstr>
      <vt:lpstr>Deciles of Risk.</vt:lpstr>
      <vt:lpstr>PowerPoint Presentation</vt:lpstr>
      <vt:lpstr>PowerPoint Presentation</vt:lpstr>
      <vt:lpstr>PowerPoint Presentation</vt:lpstr>
      <vt:lpstr>The Lackfit option in the model statement</vt:lpstr>
      <vt:lpstr>The Hosmer Lemeshow test has been shown to have low power.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19</cp:revision>
  <dcterms:created xsi:type="dcterms:W3CDTF">2018-03-02T15:45:04Z</dcterms:created>
  <dcterms:modified xsi:type="dcterms:W3CDTF">2018-05-29T13:25:38Z</dcterms:modified>
</cp:coreProperties>
</file>