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C08CA-1B03-4651-8077-E71179CB6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ED9D-CEE7-40DE-BCBA-34FFB3AE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7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E516C-1FF7-4BFD-8F06-4CB8E6BBD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56A9C-9415-4FAF-99A3-E252B98F3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53939-75B4-41B6-9A72-4727970B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02B90-9B86-4440-A019-C0938D86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112BF-DD68-4E7E-BF6A-48F32DC4F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3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AE366-AF2D-4D2C-8DCB-A262B4600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950CB-9471-4ADB-A600-2E79252C9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CE5D9-1B4F-48C9-A256-7D2E8E8A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75D48-65A4-4322-A5F3-65C166295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087B-295C-4708-AB61-6C219CB8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5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4548-40AF-4C61-B925-78C0F7B4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9A037-D116-46C3-A599-B19A28519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34CB2-F403-4419-B308-5E3720992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70C4E-1D0C-4AFD-AB69-6A08E435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3EB27-BBF5-43D2-BE96-543342F7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0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4878-7A5F-4BEF-B3DC-C3B7AFE2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D6294-6661-471A-866B-DA5B0CE73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4BAEC-D12A-49B3-842B-859A4CB0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6C190-3E17-4965-9153-57648101D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AAA04-6100-4FC0-A7BA-136486C2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8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4130-6A03-4CBE-8118-D3974846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36902-BA1D-4F46-B508-195A19195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096B63-1A3A-428F-86A7-BFC66FD59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F9805-FBE7-4488-A47D-34C5A257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6363D-3297-49DF-B32E-0306CE1F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D578B-0312-4E8E-8316-1587C287D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5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41CA-A7EA-4412-9938-2AE7CCD7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7B2CD-2796-4BC8-A4C1-4FAE74E45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BC4B6-23B0-4E0F-9293-A5B469F04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B995BB-B852-4547-ACFC-F0D13D2FF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48606-CCC5-4269-BC20-F9A72E1C6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08153-CB15-409C-9FD9-B386DD63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18AF49-3592-402F-AD5D-CC17DD55C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37E648-9733-45AC-A0F8-8C33E76F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7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F314F-F5F2-409E-8EB7-85959B1A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0BA683-8A9B-4910-BDD6-24191A98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6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950317-80AA-43BA-83FE-F016F59B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50EE62-5785-4089-8229-44748531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0C7F7-95D1-4C5B-AFEB-CC30455BA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302E-BFB6-4EAE-A82E-C0CF7A67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2D85E-1354-4322-8A22-14666CCA8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5AFB2-60AF-406C-A9D1-8A4E4ACC0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F73B6-377D-4BA4-84CA-73A7D41EA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15E33-F2F9-4953-8788-1215769B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2749F-0CE5-4E12-BA7B-C02EBBA6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D8FC-573F-4258-AA63-1EB11A255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00C5E7-5C60-44B6-990C-E31D6B22D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E3C72-BC5B-4CC3-A5A5-7C862EEB3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EDBF7-EF3B-4D60-891D-E536F40F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1E82-AE5C-4F20-8674-19DF290B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76138-8AFB-405C-9777-053F70D46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4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80F67F-F879-4057-B9B5-9C4AE67C5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E28C5-8D71-48E7-83CE-1FA8CFC7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7ABB4-0571-4C73-A12A-CCFFC8633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98C32-2EE6-465F-95FB-58B7BCE403D5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0F3BA-6883-4B89-8CBD-1349711C4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24904-C5A5-4DBB-A3FC-1C8DCEEDD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7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E67C6-B283-469E-BD10-C6985D2C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3592" y="2392708"/>
            <a:ext cx="5276353" cy="1325563"/>
          </a:xfrm>
        </p:spPr>
        <p:txBody>
          <a:bodyPr>
            <a:normAutofit/>
          </a:bodyPr>
          <a:lstStyle/>
          <a:p>
            <a:r>
              <a:rPr lang="en-US" dirty="0"/>
              <a:t>Goodness of Fit</a:t>
            </a:r>
          </a:p>
        </p:txBody>
      </p:sp>
    </p:spTree>
    <p:extLst>
      <p:ext uri="{BB962C8B-B14F-4D97-AF65-F5344CB8AC3E}">
        <p14:creationId xmlns:p14="http://schemas.microsoft.com/office/powerpoint/2010/main" val="238222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90693-D138-40CA-A394-7F97ADC80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395" y="2265487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Method 2 -- Form groups according to estimated probabilities.</a:t>
            </a:r>
          </a:p>
        </p:txBody>
      </p:sp>
    </p:spTree>
    <p:extLst>
      <p:ext uri="{BB962C8B-B14F-4D97-AF65-F5344CB8AC3E}">
        <p14:creationId xmlns:p14="http://schemas.microsoft.com/office/powerpoint/2010/main" val="383066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A0CF6F-60DC-4AFB-B220-DB560876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1152" y="0"/>
            <a:ext cx="7186159" cy="1325563"/>
          </a:xfrm>
        </p:spPr>
        <p:txBody>
          <a:bodyPr/>
          <a:lstStyle/>
          <a:p>
            <a:r>
              <a:rPr lang="en-US" dirty="0"/>
              <a:t>Deciles of Risk.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133578-C6B9-442B-A75D-DE3E9C10FEA8}"/>
              </a:ext>
            </a:extLst>
          </p:cNvPr>
          <p:cNvSpPr/>
          <p:nvPr/>
        </p:nvSpPr>
        <p:spPr>
          <a:xfrm>
            <a:off x="509752" y="1325563"/>
            <a:ext cx="106207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Another possibility is to form groups based on level of estimated probability. In 1962, Cornfield suggested the following procedure: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FEAF61-6291-4521-9096-C6726A0BDC5D}"/>
              </a:ext>
            </a:extLst>
          </p:cNvPr>
          <p:cNvSpPr/>
          <p:nvPr/>
        </p:nvSpPr>
        <p:spPr>
          <a:xfrm>
            <a:off x="280456" y="2532061"/>
            <a:ext cx="7268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Calculate the estimated probability for each observation.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889C5E-BDE4-4BBB-A748-88BEEA435155}"/>
              </a:ext>
            </a:extLst>
          </p:cNvPr>
          <p:cNvSpPr/>
          <p:nvPr/>
        </p:nvSpPr>
        <p:spPr>
          <a:xfrm>
            <a:off x="248230" y="3229133"/>
            <a:ext cx="108782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Split the sample into 10 groups (deciles) according to the level of estimated risk. So the first group has the lowest 10% of estimated risk, the second group the next higher 10% of risk, and so on.</a:t>
            </a:r>
            <a:endParaRPr 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D270B6-CE9D-4877-8D38-B010B47E81A8}"/>
              </a:ext>
            </a:extLst>
          </p:cNvPr>
          <p:cNvSpPr/>
          <p:nvPr/>
        </p:nvSpPr>
        <p:spPr>
          <a:xfrm>
            <a:off x="280457" y="4721393"/>
            <a:ext cx="110792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In each group, calculated the observed and expected number of events (the expected number of events is just the sum of the estimated probabilities.)</a:t>
            </a:r>
            <a:endParaRPr lang="en-US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800C7E-7FB1-48F9-ADC3-9E05E32A7798}"/>
              </a:ext>
            </a:extLst>
          </p:cNvPr>
          <p:cNvSpPr txBox="1"/>
          <p:nvPr/>
        </p:nvSpPr>
        <p:spPr>
          <a:xfrm>
            <a:off x="509752" y="53477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23C253-D5EB-4647-8D31-56D28A5A0470}"/>
              </a:ext>
            </a:extLst>
          </p:cNvPr>
          <p:cNvSpPr txBox="1"/>
          <p:nvPr/>
        </p:nvSpPr>
        <p:spPr>
          <a:xfrm>
            <a:off x="248230" y="5947935"/>
            <a:ext cx="2835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Calculate the statistic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6AC2C042-564F-447B-B91F-047E210429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743726"/>
              </p:ext>
            </p:extLst>
          </p:nvPr>
        </p:nvGraphicFramePr>
        <p:xfrm>
          <a:off x="3790271" y="5661242"/>
          <a:ext cx="1897062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838080" imgH="457200" progId="Equation.DSMT4">
                  <p:embed/>
                </p:oleObj>
              </mc:Choice>
              <mc:Fallback>
                <p:oleObj name="Equation" r:id="rId3" imgW="8380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90271" y="5661242"/>
                        <a:ext cx="1897062" cy="103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689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5C3520D-3030-4816-A662-30815DBE3677}"/>
              </a:ext>
            </a:extLst>
          </p:cNvPr>
          <p:cNvSpPr/>
          <p:nvPr/>
        </p:nvSpPr>
        <p:spPr>
          <a:xfrm>
            <a:off x="375745" y="216669"/>
            <a:ext cx="1181625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14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=&amp;continuous_1 &amp;categorical_1;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score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=scored;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</a:p>
          <a:p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ngrp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=10;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rank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=scored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groups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ngrp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=Ranks;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p_1;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ranks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group;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=ranks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sum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nway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group;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p_1;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toplot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sum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)=observed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sum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(p_1)=expected;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toplot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toplot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=group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=observed/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markers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=group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=expected/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markers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95400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FF3AF37-6824-469D-8522-466B075AE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034" y="2271392"/>
            <a:ext cx="1003475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Hosmer D, </a:t>
            </a:r>
            <a:r>
              <a:rPr kumimoji="0" lang="en-US" altLang="en-US" sz="2400" b="0" i="0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Lemeshow</a:t>
            </a:r>
            <a:r>
              <a:rPr kumimoji="0" lang="en-US" altLang="en-US" sz="2400" b="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S: A goodness-of-fit test for the multiple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logistic regression model.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Communications in Statistics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40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A10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1043-1069, 1980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23073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158577B-53A8-4364-A79E-789532D4F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84644"/>
              </p:ext>
            </p:extLst>
          </p:nvPr>
        </p:nvGraphicFramePr>
        <p:xfrm>
          <a:off x="2226553" y="121967"/>
          <a:ext cx="692717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435">
                  <a:extLst>
                    <a:ext uri="{9D8B030D-6E8A-4147-A177-3AD203B41FA5}">
                      <a16:colId xmlns:a16="http://schemas.microsoft.com/office/drawing/2014/main" val="3047911867"/>
                    </a:ext>
                  </a:extLst>
                </a:gridCol>
                <a:gridCol w="1385435">
                  <a:extLst>
                    <a:ext uri="{9D8B030D-6E8A-4147-A177-3AD203B41FA5}">
                      <a16:colId xmlns:a16="http://schemas.microsoft.com/office/drawing/2014/main" val="3962246721"/>
                    </a:ext>
                  </a:extLst>
                </a:gridCol>
                <a:gridCol w="1385435">
                  <a:extLst>
                    <a:ext uri="{9D8B030D-6E8A-4147-A177-3AD203B41FA5}">
                      <a16:colId xmlns:a16="http://schemas.microsoft.com/office/drawing/2014/main" val="2061214168"/>
                    </a:ext>
                  </a:extLst>
                </a:gridCol>
                <a:gridCol w="1390808">
                  <a:extLst>
                    <a:ext uri="{9D8B030D-6E8A-4147-A177-3AD203B41FA5}">
                      <a16:colId xmlns:a16="http://schemas.microsoft.com/office/drawing/2014/main" val="1447972540"/>
                    </a:ext>
                  </a:extLst>
                </a:gridCol>
                <a:gridCol w="1380061">
                  <a:extLst>
                    <a:ext uri="{9D8B030D-6E8A-4147-A177-3AD203B41FA5}">
                      <a16:colId xmlns:a16="http://schemas.microsoft.com/office/drawing/2014/main" val="41068275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Y=0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Y=1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125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Observed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Observed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Expected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012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</a:t>
                      </a:r>
                      <a:r>
                        <a:rPr lang="en-US" sz="2400" baseline="-25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</a:t>
                      </a:r>
                      <a:r>
                        <a:rPr lang="en-US" sz="2400" baseline="-25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</a:t>
                      </a:r>
                      <a:r>
                        <a:rPr lang="en-US" sz="2400" baseline="-25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</a:t>
                      </a:r>
                      <a:r>
                        <a:rPr lang="en-US" sz="2400" baseline="-250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896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</a:t>
                      </a:r>
                      <a:r>
                        <a:rPr lang="en-US" sz="2400" baseline="-250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</a:t>
                      </a:r>
                      <a:r>
                        <a:rPr lang="en-US" sz="2400" baseline="-250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</a:t>
                      </a:r>
                      <a:r>
                        <a:rPr lang="en-US" sz="2400" baseline="-250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</a:t>
                      </a:r>
                      <a:r>
                        <a:rPr lang="en-US" sz="2400" baseline="-25000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442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254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</a:t>
                      </a:r>
                      <a:r>
                        <a:rPr lang="en-US" sz="2400" baseline="-25000" dirty="0"/>
                        <a:t>g0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</a:t>
                      </a:r>
                      <a:r>
                        <a:rPr lang="en-US" sz="2400" baseline="-25000" dirty="0"/>
                        <a:t>g0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</a:t>
                      </a:r>
                      <a:r>
                        <a:rPr lang="en-US" sz="2400" baseline="-25000" dirty="0"/>
                        <a:t>g1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</a:t>
                      </a:r>
                      <a:r>
                        <a:rPr lang="en-US" sz="2400" baseline="-25000" dirty="0"/>
                        <a:t>g1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921764"/>
                  </a:ext>
                </a:extLst>
              </a:tr>
            </a:tbl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7E25963-4360-4B12-A5EC-4B8DFA0AF7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4439262"/>
              </p:ext>
            </p:extLst>
          </p:nvPr>
        </p:nvGraphicFramePr>
        <p:xfrm>
          <a:off x="3579539" y="5024093"/>
          <a:ext cx="3628727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3" imgW="1473120" imgH="482400" progId="Equation.DSMT4">
                  <p:embed/>
                </p:oleObj>
              </mc:Choice>
              <mc:Fallback>
                <p:oleObj name="Equation" r:id="rId3" imgW="14731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79539" y="5024093"/>
                        <a:ext cx="3628727" cy="1188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90DFED0-D2D8-4EB7-B00E-8CE74C9B1CFB}"/>
              </a:ext>
            </a:extLst>
          </p:cNvPr>
          <p:cNvSpPr txBox="1"/>
          <p:nvPr/>
        </p:nvSpPr>
        <p:spPr>
          <a:xfrm>
            <a:off x="1794082" y="6212813"/>
            <a:ext cx="6630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The number of groups most often used is 10</a:t>
            </a:r>
          </a:p>
        </p:txBody>
      </p:sp>
    </p:spTree>
    <p:extLst>
      <p:ext uri="{BB962C8B-B14F-4D97-AF65-F5344CB8AC3E}">
        <p14:creationId xmlns:p14="http://schemas.microsoft.com/office/powerpoint/2010/main" val="1078452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B592B-63A8-474E-859D-CC3825489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Lackfit</a:t>
            </a:r>
            <a:r>
              <a:rPr lang="en-US" dirty="0"/>
              <a:t> option in the model statement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A185DF-D728-491A-84C3-64EDCE2D3C13}"/>
              </a:ext>
            </a:extLst>
          </p:cNvPr>
          <p:cNvSpPr/>
          <p:nvPr/>
        </p:nvSpPr>
        <p:spPr>
          <a:xfrm>
            <a:off x="1056289" y="1843951"/>
            <a:ext cx="882080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=&amp;continuous_1 &amp;categorical_1/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lackfit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623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5B192-B332-40BC-BB6D-580D28C9C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138" y="2532883"/>
            <a:ext cx="10515600" cy="1325563"/>
          </a:xfrm>
        </p:spPr>
        <p:txBody>
          <a:bodyPr/>
          <a:lstStyle/>
          <a:p>
            <a:r>
              <a:rPr lang="en-US" dirty="0"/>
              <a:t>The Hosmer </a:t>
            </a:r>
            <a:r>
              <a:rPr lang="en-US" dirty="0" err="1"/>
              <a:t>Lemeshow</a:t>
            </a:r>
            <a:r>
              <a:rPr lang="en-US" dirty="0"/>
              <a:t> test has been shown to have low power.</a:t>
            </a:r>
          </a:p>
        </p:txBody>
      </p:sp>
    </p:spTree>
    <p:extLst>
      <p:ext uri="{BB962C8B-B14F-4D97-AF65-F5344CB8AC3E}">
        <p14:creationId xmlns:p14="http://schemas.microsoft.com/office/powerpoint/2010/main" val="331710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421</Words>
  <Application>Microsoft Office PowerPoint</Application>
  <PresentationFormat>Widescreen</PresentationFormat>
  <Paragraphs>71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Lucida Console</vt:lpstr>
      <vt:lpstr>Office Theme</vt:lpstr>
      <vt:lpstr>Equation</vt:lpstr>
      <vt:lpstr>Goodness of Fit</vt:lpstr>
      <vt:lpstr> Method 2 -- Form groups according to estimated probabilities.</vt:lpstr>
      <vt:lpstr>Deciles of Risk.</vt:lpstr>
      <vt:lpstr>PowerPoint Presentation</vt:lpstr>
      <vt:lpstr>PowerPoint Presentation</vt:lpstr>
      <vt:lpstr>PowerPoint Presentation</vt:lpstr>
      <vt:lpstr>The Lackfit option in the model statement</vt:lpstr>
      <vt:lpstr>The Hosmer Lemeshow test has been shown to have low power.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19</cp:revision>
  <dcterms:created xsi:type="dcterms:W3CDTF">2018-03-02T15:45:04Z</dcterms:created>
  <dcterms:modified xsi:type="dcterms:W3CDTF">2018-05-29T13:25:38Z</dcterms:modified>
</cp:coreProperties>
</file>