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5" r:id="rId3"/>
    <p:sldId id="276" r:id="rId4"/>
    <p:sldId id="257" r:id="rId5"/>
    <p:sldId id="260" r:id="rId6"/>
    <p:sldId id="261" r:id="rId7"/>
    <p:sldId id="262" r:id="rId8"/>
    <p:sldId id="259" r:id="rId9"/>
    <p:sldId id="265" r:id="rId10"/>
    <p:sldId id="266" r:id="rId11"/>
    <p:sldId id="267" r:id="rId12"/>
    <p:sldId id="268" r:id="rId13"/>
    <p:sldId id="263" r:id="rId14"/>
    <p:sldId id="269" r:id="rId15"/>
    <p:sldId id="264" r:id="rId16"/>
    <p:sldId id="258" r:id="rId17"/>
    <p:sldId id="270" r:id="rId18"/>
    <p:sldId id="271" r:id="rId19"/>
    <p:sldId id="273" r:id="rId20"/>
    <p:sldId id="272" r:id="rId21"/>
    <p:sldId id="27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B10E5-659A-4D5E-AD2E-A7529F2826CD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47B70-267F-4BE9-A55E-4926CDCD0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85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C88CB-24EC-4098-BD67-29A7464B6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94402-1155-48AD-A71C-FBBC0E2F8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E3B3A2-1F3A-4290-A73B-E86697EFA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D6FB-13AE-4D8C-BA54-A43F39BE8A1A}" type="datetime1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73B2F-D3F0-418A-A6EF-27BF4FFE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27AF7-C21C-40F8-92DF-5CBD3AC4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1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8E1B0-8DA7-418C-A76E-92AD4192A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3DD206-05A1-476B-BEED-0484A55F11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313EE-683C-4116-BAD7-9F06C22E6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18BE-0D16-4B05-9034-F3A7719BDF13}" type="datetime1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CDD5F-B196-4940-A4F7-B4AD4582A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ADAB4-B4F6-4D72-BA90-4D642EF35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2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DDEA3B-36C0-4A07-B307-230E9F68FB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D4C14E-F75D-4B7B-8DE1-E7990A391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75D1F-7227-4CE0-869B-BEC12AA45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DA8E0-9F51-4031-8A7A-E721682AF2CC}" type="datetime1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1ECAA-9AAC-40B1-9F78-4887FF9FB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7681E-D78C-47AB-9003-104FA2259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4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1D828-868C-470A-B1B5-E3BCB2F18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C99C-E593-4B4F-9E46-6C0AA9332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5E9AF-55F8-4FFA-B380-3F5B6918D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151D-B8D8-4B44-9D71-CDE0FE6FD728}" type="datetime1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1C618-52AB-401D-A779-07EDFB0F4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CE09B-EC48-42A0-BBA8-C1F450A57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1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B98CD-B8D2-4264-B5CE-CC9E0952B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BCE9A4-7B0D-4C21-8443-694C42051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38ACB-2CF9-49BE-A479-A7B69F008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DAEC-AA7C-4CBE-A838-DC497F5AAF3D}" type="datetime1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3F391-DF43-410C-9167-DCD9D97E6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EB280-377C-4A35-9F8B-0BEC70EEF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43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7D8A4-BAA1-40D3-8E7C-9AA671B8D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047C2-94BB-485A-9523-9940E9F4F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D93CCE-7119-4647-A6CD-0A237ADFF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9CCED-7813-4C40-BAAA-9B06D2A6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6C2D-611C-4D52-9003-B366C414A974}" type="datetime1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12F29-2406-4759-A9B0-9B92C4866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45F008-4D54-4F63-B9A3-B6D982B64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1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77ACF-C1A2-48D8-891A-B5BC469BB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079F6-8538-432D-B173-B71CD6B86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442E02-451D-41EB-BF3E-8E0371E20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2AF2DA-C629-4518-B766-903A1E04E3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CB6F9F-8D5C-4DD5-9B01-E5E1C9ACC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FB0B1E-4011-46CA-B729-9E9B1EA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D7059-9B20-4824-94A1-4EFAA56560E6}" type="datetime1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A4A384-4751-4A32-9E5A-0D9C70EA5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6BBB76-BA67-4EB2-9DD4-21C1B64FF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1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1FCC8-AA15-4F8E-A28A-ADE271DD8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FE9B0E-62F8-4DC5-8295-CB1D2E16B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A123E-DD23-450E-8039-D60CB7DEE969}" type="datetime1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0BBE24-35F2-41AE-84D3-301F392E8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12FABF-3041-4323-A03B-11B75DDE1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70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D3A5BA-25A4-4EE2-B4F8-BF371AE9D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121C-D18E-4E6B-9139-5D8EF414B762}" type="datetime1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3DB0AC-04C7-4A1F-A26D-114C65E97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51469-889C-45A5-A494-90E015852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2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A9BD8-1654-411C-A6AB-8BE1F93C1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B750B-860B-4157-BB93-14C10684E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A79EF-C7D4-4676-880D-4809582F70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1BB4F-F3CB-49A0-852A-808B700B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66AB9-43F1-4644-BB25-6CB4338A2549}" type="datetime1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B9281-3EE7-495B-8D56-E11ED3E6B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4F324-D944-42AC-9407-E82BFE941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97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BDF3A-0AB5-47F5-A122-47F9AF5F0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CB2B3F-2FFB-4E85-9E0F-FB9963B452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F10F87-9CB4-4175-A2AA-2F873D45C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F6CECC-14B2-4269-B91B-CA060C9BA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50EA-6E21-464B-9645-66739D3E2B06}" type="datetime1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DA604-E8ED-4D70-B781-EFDC0B614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07DD23-D592-4AFC-87FE-59779740C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8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39F419-2412-496F-B749-96956CF27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EAF48-0947-4C60-AE41-A2E0EC466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0ECEC-00A1-4CC8-98B7-CEBA9A557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DF161-3925-4959-BE84-8C7898B84A40}" type="datetime1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1954-B70B-49E1-AF66-19FEAF0DF7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5484E-D856-40BF-BE46-7913A198D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542C0-2D52-47AD-B3D7-E67460638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1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70599-40DA-450A-855B-725948F49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8641" y="2868999"/>
            <a:ext cx="4748684" cy="1325563"/>
          </a:xfrm>
        </p:spPr>
        <p:txBody>
          <a:bodyPr/>
          <a:lstStyle/>
          <a:p>
            <a:r>
              <a:rPr lang="en-US" dirty="0"/>
              <a:t>Calibration plots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88D4C2-3AF4-42E7-88CF-E8BCEB0E2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49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ED543-42F6-4F78-978C-27BC5B25E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063" y="0"/>
            <a:ext cx="10515600" cy="1325563"/>
          </a:xfrm>
        </p:spPr>
        <p:txBody>
          <a:bodyPr/>
          <a:lstStyle/>
          <a:p>
            <a:r>
              <a:rPr lang="en-US" dirty="0"/>
              <a:t>A reasonable(?) threshold model.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93A3A1-BFAE-4B96-AD47-00D6A32D1AFE}"/>
              </a:ext>
            </a:extLst>
          </p:cNvPr>
          <p:cNvSpPr/>
          <p:nvPr/>
        </p:nvSpPr>
        <p:spPr>
          <a:xfrm>
            <a:off x="425117" y="1112797"/>
            <a:ext cx="1187917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14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toscore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age=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15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90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age|age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score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toscore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=scored;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scored;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scored;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age &gt; 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73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then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p_1=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.28515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/*p_1 for age=73*/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=scored;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=p_1;</a:t>
            </a:r>
          </a:p>
          <a:p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/*maximum prob at 73*/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refline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73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/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axis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=x;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=scored;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1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80A4DF-4409-454C-A46D-7AFA7BAC1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49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51A8A6-E864-4EB5-8A5B-025A33C740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364" y="1688113"/>
            <a:ext cx="6096851" cy="4572638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86DDF2D-908E-4B36-B546-773D1C8A9C9F}"/>
              </a:ext>
            </a:extLst>
          </p:cNvPr>
          <p:cNvSpPr txBox="1">
            <a:spLocks/>
          </p:cNvSpPr>
          <p:nvPr/>
        </p:nvSpPr>
        <p:spPr>
          <a:xfrm>
            <a:off x="1167063" y="0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 reasonable(?) threshold model.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8B5B55-0959-4E27-9A9F-2CD5072B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75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9B0CB-5D41-4E73-AC25-B90E0A330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884" y="2025483"/>
            <a:ext cx="10515600" cy="1325563"/>
          </a:xfrm>
        </p:spPr>
        <p:txBody>
          <a:bodyPr/>
          <a:lstStyle/>
          <a:p>
            <a:r>
              <a:rPr lang="en-US" dirty="0"/>
              <a:t>The Candidate Main Effects Model.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FF35E5-D394-4E44-A0AC-EC2EB6EB9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6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6EFA2A-CD4F-46F7-890E-3BEB60ADC209}"/>
              </a:ext>
            </a:extLst>
          </p:cNvPr>
          <p:cNvSpPr/>
          <p:nvPr/>
        </p:nvSpPr>
        <p:spPr>
          <a:xfrm>
            <a:off x="449177" y="465160"/>
            <a:ext cx="1167063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PredMain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predicted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=P;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sort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PredMain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p; 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"Calibration Plot, Main Effects Model"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graphics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LOESSMAXOBS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25000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r>
              <a:rPr lang="en-US" sz="2000" dirty="0">
                <a:solidFill>
                  <a:srgbClr val="008000"/>
                </a:solidFill>
                <a:latin typeface="Lucida Console" panose="020B0609040504020204" pitchFamily="49" charset="0"/>
              </a:rPr>
              <a:t>/*default max is 5000*/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PredMain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loess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=P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/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interpolation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=cubic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nomarkers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smooth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.75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lineparm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slope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/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lineattrs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color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=grey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pattern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=dash);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yaxis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grid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xaxis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grid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637255-3949-48CB-A1A2-87945AD5A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58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064841-E414-4D72-9144-796975E6F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574" y="1142681"/>
            <a:ext cx="6096851" cy="457263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AE7AC1-B737-4881-9C60-9C1428B2F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23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237B6C9-EAD6-4D6B-8477-9EB61883B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6895" y="2766218"/>
            <a:ext cx="5819274" cy="1325563"/>
          </a:xfrm>
        </p:spPr>
        <p:txBody>
          <a:bodyPr/>
          <a:lstStyle/>
          <a:p>
            <a:r>
              <a:rPr lang="en-US" dirty="0"/>
              <a:t>Decile Calibration Plots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ED01B3-03ED-4D57-A58A-AAFFA30A2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11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251C1-35A7-4DA0-9FFF-7ABDEB42B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362" y="-3976"/>
            <a:ext cx="6099976" cy="771277"/>
          </a:xfrm>
        </p:spPr>
        <p:txBody>
          <a:bodyPr/>
          <a:lstStyle/>
          <a:p>
            <a:r>
              <a:rPr lang="en-US" dirty="0"/>
              <a:t>Decile Calibration plots.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6C2988-3CF0-421B-BF9A-A3FCA63DAC8B}"/>
              </a:ext>
            </a:extLst>
          </p:cNvPr>
          <p:cNvSpPr/>
          <p:nvPr/>
        </p:nvSpPr>
        <p:spPr>
          <a:xfrm>
            <a:off x="182880" y="767301"/>
            <a:ext cx="120091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14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=age;</a:t>
            </a:r>
          </a:p>
          <a:p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= &amp;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Out&amp;var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predicted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Prob&amp;var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/* save predicted probabilities in data set */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rank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Out&amp;var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Decile&amp;var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groups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Prob&amp;var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ranks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Decile;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Decile&amp;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nway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Decile;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prob&amp;var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DecileOut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mean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ChdMean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Prob&amp;var.Mean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lclm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yLower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uclm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yUpper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DecileOut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lineparm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slope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lineattrs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color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=grey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pattern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=dash);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loess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Prob&amp;var.Mean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chdMean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  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/* if you want a smoother based on deciles */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Prob&amp;var.Mean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chdMean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  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/* if you to connect the deciles */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scatter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Prob&amp;var.Mean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chdMean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yerrorlower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yLower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yerrorupper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yUpper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yaxis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srgbClr val="800080"/>
                </a:solidFill>
                <a:latin typeface="Lucida Console" panose="020B0609040504020204" pitchFamily="49" charset="0"/>
              </a:rPr>
              <a:t>"Observed Probability of Outcome"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xaxis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srgbClr val="800080"/>
                </a:solidFill>
                <a:latin typeface="Lucida Console" panose="020B0609040504020204" pitchFamily="49" charset="0"/>
              </a:rPr>
              <a:t>"Predicted Probability of Outcome"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6F39D3-DE9A-4A07-806E-3F9F7ACF7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88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7C67F3-75F8-46CD-88DA-16E10697C634}"/>
              </a:ext>
            </a:extLst>
          </p:cNvPr>
          <p:cNvSpPr/>
          <p:nvPr/>
        </p:nvSpPr>
        <p:spPr>
          <a:xfrm>
            <a:off x="465221" y="427970"/>
            <a:ext cx="1195939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= &amp;continuous_1 &amp;categorical_1;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=Out1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predicted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=Prob; 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/* save predicted probabilities in data set */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rank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=Out1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=Deciles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groups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10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Prob;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ranks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Decile;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=Deciles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nway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Decile;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prob;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DecileOut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mean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ChdMn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ProbMn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lclm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yLower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uclm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yUpper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DecileOut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lineparm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slope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lineattrs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color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=grey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pattern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=dash);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loess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ProbMn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chdMn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  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/* if you want a smoother based on deciles */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ProbMn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chdMn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  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/* if you to connect the deciles */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scatter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ProbMn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chdMn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yerrorlower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yLower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yerrorupper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yUpper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yaxis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srgbClr val="800080"/>
                </a:solidFill>
                <a:latin typeface="Lucida Console" panose="020B0609040504020204" pitchFamily="49" charset="0"/>
              </a:rPr>
              <a:t>"Observed Probability of Outcome"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xaxis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srgbClr val="800080"/>
                </a:solidFill>
                <a:latin typeface="Lucida Console" panose="020B0609040504020204" pitchFamily="49" charset="0"/>
              </a:rPr>
              <a:t>"Predicted Probability of Outcome"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7EC49B-BC55-40B8-9288-E51143BB6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6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D286346-6360-45D2-8A8A-2795AAD8C1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574" y="1142681"/>
            <a:ext cx="6096851" cy="457263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23AC62-3CE1-4496-8B7D-8B9752AF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52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76B5A-5AF5-470B-8AD7-FE199A9BC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947" y="0"/>
            <a:ext cx="6525126" cy="1325563"/>
          </a:xfrm>
        </p:spPr>
        <p:txBody>
          <a:bodyPr/>
          <a:lstStyle/>
          <a:p>
            <a:r>
              <a:rPr lang="en-US" dirty="0"/>
              <a:t>How about 20 groups?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82D16C-DD5C-4669-A837-D659C4402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25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EB9D2FD-99A3-41A6-9274-2148EB8EF400}"/>
              </a:ext>
            </a:extLst>
          </p:cNvPr>
          <p:cNvSpPr txBox="1"/>
          <p:nvPr/>
        </p:nvSpPr>
        <p:spPr>
          <a:xfrm>
            <a:off x="1235242" y="2662989"/>
            <a:ext cx="81378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The programs in this topic are adapted from programs </a:t>
            </a:r>
          </a:p>
          <a:p>
            <a:r>
              <a:rPr lang="en-US" sz="2800" dirty="0"/>
              <a:t>that appeared in the DO LOOP, SAS Blog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ACC7AF-DE5F-4896-9521-F7641FFCE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61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D048B37-BD0D-4939-AECD-551905238187}"/>
              </a:ext>
            </a:extLst>
          </p:cNvPr>
          <p:cNvSpPr/>
          <p:nvPr/>
        </p:nvSpPr>
        <p:spPr>
          <a:xfrm>
            <a:off x="344905" y="238754"/>
            <a:ext cx="1177490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sz="1400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= &amp;continuous_1 &amp;categorical_1;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=Out1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predicted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=Prob; 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/* save predicted probabilities in data set */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rank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=Out1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=Deciles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groups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20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Prob;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ranks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Decile;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=Deciles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nway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Decile;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prob;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DecileOut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mean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ChdMn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ProbMn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lclm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yLower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uclm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yUpper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DecileOut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lineparm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slope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lineattrs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color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=grey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pattern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=dash);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loess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ProbMn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chdMn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  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/* if you want a smoother based on deciles */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*series x=</a:t>
            </a:r>
            <a:r>
              <a:rPr lang="en-US" sz="14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ProbMn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 y=</a:t>
            </a:r>
            <a:r>
              <a:rPr lang="en-US" sz="14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chdMn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;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/* if you to connect the deciles */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*scatter x=</a:t>
            </a:r>
            <a:r>
              <a:rPr lang="en-US" sz="14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ProbMn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 y=</a:t>
            </a:r>
            <a:r>
              <a:rPr lang="en-US" sz="14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chdMn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 / </a:t>
            </a:r>
            <a:r>
              <a:rPr lang="en-US" sz="14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yerrorlower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yLower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yerrorupper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yUpper</a:t>
            </a:r>
            <a:r>
              <a:rPr lang="en-US" sz="1400" dirty="0">
                <a:solidFill>
                  <a:srgbClr val="008000"/>
                </a:solidFill>
                <a:latin typeface="Lucida Console" panose="020B0609040504020204" pitchFamily="49" charset="0"/>
              </a:rPr>
              <a:t>;</a:t>
            </a:r>
            <a:endParaRPr lang="en-US" sz="1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yaxis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srgbClr val="800080"/>
                </a:solidFill>
                <a:latin typeface="Lucida Console" panose="020B0609040504020204" pitchFamily="49" charset="0"/>
              </a:rPr>
              <a:t>"Observed Probability of Outcome"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xaxis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srgbClr val="800080"/>
                </a:solidFill>
                <a:latin typeface="Lucida Console" panose="020B0609040504020204" pitchFamily="49" charset="0"/>
              </a:rPr>
              <a:t>"Predicted Probability of Outcome"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C7EC04E-BB49-447D-9133-562B7AE08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057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34083D2-A039-4CB7-A3FB-181F490B9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111" y="1840513"/>
            <a:ext cx="6096851" cy="457263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2EECDB-95D5-4F1C-B8B6-F16A91417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04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BC7D03-A33E-41FA-8EF3-24832C87F26A}"/>
              </a:ext>
            </a:extLst>
          </p:cNvPr>
          <p:cNvSpPr txBox="1"/>
          <p:nvPr/>
        </p:nvSpPr>
        <p:spPr>
          <a:xfrm>
            <a:off x="1042738" y="2302042"/>
            <a:ext cx="9665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Do a loess smooth to display the relationship between probabilities estimated by the model and the observed outcomes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8E136E-C22E-4B4E-9556-A040DEEBC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2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ED0A272-A38E-472E-B35E-71C494795071}"/>
              </a:ext>
            </a:extLst>
          </p:cNvPr>
          <p:cNvSpPr/>
          <p:nvPr/>
        </p:nvSpPr>
        <p:spPr>
          <a:xfrm>
            <a:off x="604299" y="612845"/>
            <a:ext cx="1024923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=age;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=&amp;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Pred&amp;var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predicted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Prob&amp;var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sort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Pred&amp;var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Prob&amp;var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 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"Calibration Plot, &amp;</a:t>
            </a:r>
            <a:r>
              <a:rPr lang="en-US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var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graphics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LOESSMAXOBS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25000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;/*default max is 5000*/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Pred&amp;var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loess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Prob&amp;var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/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interpolation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=cubic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nomarkers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smooth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.75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lineparm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slope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/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lineattrs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=grey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pattern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=dash);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yaxis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grid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xaxis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grid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C10E30-8A4C-4EFF-8458-95393B3DA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1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01D6385-75ED-4B31-88BC-6CCD133302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574" y="1142681"/>
            <a:ext cx="6096851" cy="457263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71AE96F-9C47-41FC-B8D4-0BBEDD370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15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242846B-65AB-45B7-8926-03542864CD0B}"/>
              </a:ext>
            </a:extLst>
          </p:cNvPr>
          <p:cNvSpPr/>
          <p:nvPr/>
        </p:nvSpPr>
        <p:spPr>
          <a:xfrm>
            <a:off x="745958" y="1547025"/>
            <a:ext cx="1038726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%</a:t>
            </a:r>
            <a:r>
              <a:rPr lang="en-US" b="1" i="1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clearall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var=age;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=&amp;var|&amp;var;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Pred&amp;var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predicted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Prob&amp;var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sort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Pred&amp;var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Prob&amp;var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 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800080"/>
                </a:solidFill>
                <a:latin typeface="Lucida Console" panose="020B0609040504020204" pitchFamily="49" charset="0"/>
              </a:rPr>
              <a:t>"Calibration Plot, &amp;var"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graphics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LOESSMAXOBS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25000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/*default max is 5000*/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Pred&amp;var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loess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Prob&amp;var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/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interpolation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=cubic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nomarkers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smooth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.75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lineparm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slope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/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lineattrs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=grey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pattern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=dash);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yaxis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grid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xaxis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grid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D9F5EC7-F6E3-4771-98F7-4A332A404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388"/>
            <a:ext cx="10515600" cy="1325563"/>
          </a:xfrm>
        </p:spPr>
        <p:txBody>
          <a:bodyPr/>
          <a:lstStyle/>
          <a:p>
            <a:r>
              <a:rPr lang="en-US" dirty="0"/>
              <a:t>Model quadratic in age.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EFB0C1-E98F-45EC-BFD5-BCA259634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8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E69543A-F84A-4BC6-A634-58FF341DBB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574" y="1142681"/>
            <a:ext cx="6096851" cy="457263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956588-626B-414E-A146-67161E47E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03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D181398-D573-40E3-82D7-E005B42AA311}"/>
              </a:ext>
            </a:extLst>
          </p:cNvPr>
          <p:cNvSpPr/>
          <p:nvPr/>
        </p:nvSpPr>
        <p:spPr>
          <a:xfrm>
            <a:off x="877027" y="2217600"/>
            <a:ext cx="1084217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toscore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age=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15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90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age|age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score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toscore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=scored;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=scored;</a:t>
            </a:r>
          </a:p>
          <a:p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=age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=p_1;</a:t>
            </a:r>
          </a:p>
          <a:p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/*maximum </a:t>
            </a:r>
            <a:r>
              <a:rPr lang="en-US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prob</a:t>
            </a:r>
            <a:r>
              <a:rPr lang="en-US" dirty="0">
                <a:solidFill>
                  <a:srgbClr val="008000"/>
                </a:solidFill>
                <a:latin typeface="Lucida Console" panose="020B0609040504020204" pitchFamily="49" charset="0"/>
              </a:rPr>
              <a:t> at 73.5*/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refline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>
                <a:solidFill>
                  <a:srgbClr val="008080"/>
                </a:solidFill>
                <a:latin typeface="Lucida Console" panose="020B0609040504020204" pitchFamily="49" charset="0"/>
              </a:rPr>
              <a:t>73.5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/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axis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=x;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12D1F8-BB76-446F-9154-C260234D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873" y="204704"/>
            <a:ext cx="10515600" cy="1325563"/>
          </a:xfrm>
        </p:spPr>
        <p:txBody>
          <a:bodyPr/>
          <a:lstStyle/>
          <a:p>
            <a:r>
              <a:rPr lang="en-US" dirty="0"/>
              <a:t>Does the quadratic in age make sense?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748BDB-30CB-4B02-8E9B-0FC5595A9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79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BB3F820-E79C-410E-975B-F4F2AB034F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879" y="1744260"/>
            <a:ext cx="6096851" cy="457263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ACF873-3818-4320-BDB3-F3B141DED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542C0-2D52-47AD-B3D7-E6746063855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176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1232</Words>
  <Application>Microsoft Office PowerPoint</Application>
  <PresentationFormat>Widescreen</PresentationFormat>
  <Paragraphs>214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Lucida Console</vt:lpstr>
      <vt:lpstr>Office Theme</vt:lpstr>
      <vt:lpstr>Calibration plots</vt:lpstr>
      <vt:lpstr>PowerPoint Presentation</vt:lpstr>
      <vt:lpstr>PowerPoint Presentation</vt:lpstr>
      <vt:lpstr>PowerPoint Presentation</vt:lpstr>
      <vt:lpstr>PowerPoint Presentation</vt:lpstr>
      <vt:lpstr>Model quadratic in age.</vt:lpstr>
      <vt:lpstr>PowerPoint Presentation</vt:lpstr>
      <vt:lpstr>Does the quadratic in age make sense?</vt:lpstr>
      <vt:lpstr>PowerPoint Presentation</vt:lpstr>
      <vt:lpstr>A reasonable(?) threshold model.</vt:lpstr>
      <vt:lpstr>PowerPoint Presentation</vt:lpstr>
      <vt:lpstr>The Candidate Main Effects Model.</vt:lpstr>
      <vt:lpstr>PowerPoint Presentation</vt:lpstr>
      <vt:lpstr>PowerPoint Presentation</vt:lpstr>
      <vt:lpstr>Decile Calibration Plots</vt:lpstr>
      <vt:lpstr>Decile Calibration plots.</vt:lpstr>
      <vt:lpstr>PowerPoint Presentation</vt:lpstr>
      <vt:lpstr>PowerPoint Presentation</vt:lpstr>
      <vt:lpstr>How about 20 groups?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Calibration plots</dc:title>
  <dc:creator>Dan McGee</dc:creator>
  <cp:lastModifiedBy>Dan McGee</cp:lastModifiedBy>
  <cp:revision>10</cp:revision>
  <dcterms:created xsi:type="dcterms:W3CDTF">2018-05-21T20:42:01Z</dcterms:created>
  <dcterms:modified xsi:type="dcterms:W3CDTF">2018-05-29T14:06:32Z</dcterms:modified>
</cp:coreProperties>
</file>