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7" r:id="rId7"/>
    <p:sldId id="264" r:id="rId8"/>
    <p:sldId id="263" r:id="rId9"/>
    <p:sldId id="285" r:id="rId10"/>
    <p:sldId id="268" r:id="rId11"/>
    <p:sldId id="286" r:id="rId12"/>
    <p:sldId id="288" r:id="rId13"/>
    <p:sldId id="287" r:id="rId14"/>
    <p:sldId id="289" r:id="rId15"/>
    <p:sldId id="270" r:id="rId16"/>
    <p:sldId id="290" r:id="rId17"/>
    <p:sldId id="271" r:id="rId18"/>
    <p:sldId id="272" r:id="rId19"/>
    <p:sldId id="273" r:id="rId20"/>
    <p:sldId id="29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25" autoAdjust="0"/>
  </p:normalViewPr>
  <p:slideViewPr>
    <p:cSldViewPr snapToGrid="0">
      <p:cViewPr varScale="1">
        <p:scale>
          <a:sx n="118" d="100"/>
          <a:sy n="118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BD32D-A5CC-41C5-9514-6FD512212AEB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CE7E0-1E81-4A77-827C-FEB415870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6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FD373-C7A2-4264-AA86-B40FAC25079F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5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9028-2B80-4D07-BC83-C7E7FCA3F35B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8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F556-A77F-4E92-8699-A61E890672D1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8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BB36-4FBA-40C6-BC4F-9BDF4D653508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9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E3C2E-780E-42FC-922F-42CC3B19608D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6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5FBD-556E-40B1-9E25-835C6750C3A6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5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CBFB-EF4C-4380-A822-9A04721D1E39}" type="datetime1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0E41-AC9F-4933-BCBA-BEB1671C2814}" type="datetime1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6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3C6CF-D0BE-4CE8-81F2-4CE9824CB92F}" type="datetime1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2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7D0A-E376-42BA-8218-57DED7E8E873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0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447DA-3D15-4C6E-B301-F766E8C59B19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26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3D94-E9D6-4492-8D5B-7600E08FC027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DBAD-8E57-4BEA-B30D-852880BB7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77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6422" y="220436"/>
            <a:ext cx="7015843" cy="644979"/>
          </a:xfrm>
        </p:spPr>
        <p:txBody>
          <a:bodyPr>
            <a:normAutofit fontScale="90000"/>
          </a:bodyPr>
          <a:lstStyle/>
          <a:p>
            <a:r>
              <a:rPr lang="en-US" dirty="0"/>
              <a:t>Bootstrap Sampling Distribution</a:t>
            </a:r>
            <a:br>
              <a:rPr lang="en-US" dirty="0"/>
            </a:br>
            <a:r>
              <a:rPr lang="en-US" dirty="0"/>
              <a:t>	A simple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8071" y="1894114"/>
            <a:ext cx="4740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Consider the population {1,2,3}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623644"/>
              </p:ext>
            </p:extLst>
          </p:nvPr>
        </p:nvGraphicFramePr>
        <p:xfrm>
          <a:off x="976313" y="2898775"/>
          <a:ext cx="8780462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4241520" imgH="1015920" progId="Equation.DSMT4">
                  <p:embed/>
                </p:oleObj>
              </mc:Choice>
              <mc:Fallback>
                <p:oleObj name="Equation" r:id="rId3" imgW="424152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6313" y="2898775"/>
                        <a:ext cx="8780462" cy="210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90B0FA-39F6-4618-856C-723D7553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09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F06CA4-F71B-45B6-A04C-6C6AA53D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6626"/>
            <a:ext cx="10515600" cy="1325563"/>
          </a:xfrm>
        </p:spPr>
        <p:txBody>
          <a:bodyPr/>
          <a:lstStyle/>
          <a:p>
            <a:r>
              <a:rPr lang="en-US" dirty="0"/>
              <a:t>Drawing bootstrap samples is easy with </a:t>
            </a:r>
            <a:br>
              <a:rPr lang="en-US" dirty="0"/>
            </a:br>
            <a:r>
              <a:rPr lang="en-US" dirty="0"/>
              <a:t>PROC </a:t>
            </a:r>
            <a:r>
              <a:rPr lang="en-US"/>
              <a:t>SURVEY select.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75596-BC71-47A5-9455-C05BB0873C7E}"/>
              </a:ext>
            </a:extLst>
          </p:cNvPr>
          <p:cNvSpPr/>
          <p:nvPr/>
        </p:nvSpPr>
        <p:spPr>
          <a:xfrm>
            <a:off x="889847" y="1869576"/>
            <a:ext cx="100160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reps=2;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seed=39573293;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surveyselect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reps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=&amp;reps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samprate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urs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seed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=&amp;seed;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4D30BE-1425-444C-9053-5336F3D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0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9AC53-2CE6-4265-AA58-930BC798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067" y="0"/>
            <a:ext cx="4792133" cy="1325563"/>
          </a:xfrm>
        </p:spPr>
        <p:txBody>
          <a:bodyPr/>
          <a:lstStyle/>
          <a:p>
            <a:r>
              <a:rPr lang="en-US" dirty="0"/>
              <a:t>The outhits option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BEB4BC-11E9-4E84-B6EC-6665F8728F81}"/>
              </a:ext>
            </a:extLst>
          </p:cNvPr>
          <p:cNvSpPr/>
          <p:nvPr/>
        </p:nvSpPr>
        <p:spPr>
          <a:xfrm>
            <a:off x="1430867" y="1028343"/>
            <a:ext cx="771313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pl-PL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reps=2;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seed=39573293;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surveyselect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outhits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reps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=&amp;reps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samprate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urs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(drop=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NumberHits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seed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=&amp;seed;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9CCE0-E492-4374-809F-879539AE9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0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6EB40B-A308-40DB-9070-578A00F6D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5" y="1976437"/>
            <a:ext cx="1238250" cy="290512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444508-3999-43F8-9CD9-C01DFC85F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56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F97A9-F93B-4F06-AE59-C8829612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467" y="0"/>
            <a:ext cx="2514600" cy="1325563"/>
          </a:xfrm>
        </p:spPr>
        <p:txBody>
          <a:bodyPr/>
          <a:lstStyle/>
          <a:p>
            <a:r>
              <a:rPr lang="en-US" dirty="0"/>
              <a:t>A macro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741150-4814-495E-9314-479BFE1C6841}"/>
              </a:ext>
            </a:extLst>
          </p:cNvPr>
          <p:cNvSpPr/>
          <p:nvPr/>
        </p:nvSpPr>
        <p:spPr>
          <a:xfrm>
            <a:off x="999067" y="1636173"/>
            <a:ext cx="8788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%macro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=,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outboot,reps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,seed=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3759543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proc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surveyselect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data=&amp;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outhits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reps=&amp;reps</a:t>
            </a:r>
          </a:p>
          <a:p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samprate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method=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urs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out=&amp;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(drop=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numberhits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seed=&amp;seed;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run;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%mend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DF23E-CF38-4B3F-8FCB-0A2EC998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9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CADCD-A11A-4579-AF6C-F6DEB245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6" y="2414059"/>
            <a:ext cx="10515600" cy="1325563"/>
          </a:xfrm>
        </p:spPr>
        <p:txBody>
          <a:bodyPr/>
          <a:lstStyle/>
          <a:p>
            <a:r>
              <a:rPr lang="en-US" dirty="0"/>
              <a:t>A simple example – </a:t>
            </a:r>
            <a:r>
              <a:rPr lang="en-US" dirty="0" err="1"/>
              <a:t>s.e.</a:t>
            </a:r>
            <a:r>
              <a:rPr lang="en-US" dirty="0"/>
              <a:t>(mean) &amp; 95% C.I.</a:t>
            </a:r>
            <a:br>
              <a:rPr lang="en-US" dirty="0"/>
            </a:br>
            <a:r>
              <a:rPr lang="en-US" dirty="0" err="1"/>
              <a:t>chol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B07C2B-6FE7-4709-84C8-E4AC2021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71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0432" y="1463040"/>
            <a:ext cx="5299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Draw 1000 Bootstrap Samples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90084A-B2B0-47CE-8EEB-E82B02D47E55}"/>
              </a:ext>
            </a:extLst>
          </p:cNvPr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keep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bootsamp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indat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reps=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seed=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3759543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)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F0210C-F3E7-4269-B64D-64573B43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41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495AAA9-E8FB-4E4D-AD35-E2DC93A60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462" y="1700212"/>
            <a:ext cx="3267075" cy="345757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C479E4-2209-46A8-A880-74421F682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9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4832" y="411480"/>
            <a:ext cx="6869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Calculate the mean of each bootstrap sample.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70C644-8247-4722-8B56-8CEB666D4443}"/>
              </a:ext>
            </a:extLst>
          </p:cNvPr>
          <p:cNvSpPr/>
          <p:nvPr/>
        </p:nvSpPr>
        <p:spPr>
          <a:xfrm>
            <a:off x="1100667" y="1583310"/>
            <a:ext cx="999913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outboot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replicate;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outall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mnchol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outall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9ED107-FEA2-4D9D-8391-936F4E5E4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6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BE41EEC-8489-44B5-AD31-39FFB3E28A1E}"/>
              </a:ext>
            </a:extLst>
          </p:cNvPr>
          <p:cNvSpPr/>
          <p:nvPr/>
        </p:nvSpPr>
        <p:spPr>
          <a:xfrm>
            <a:off x="880533" y="1720840"/>
            <a:ext cx="99991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outall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pctls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pctlpts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2.5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97.5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pctlpre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pctl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pctls;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EFC053-FDF2-40EB-A162-1808A59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4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95528" y="2690336"/>
            <a:ext cx="104515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pctls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77824" y="868680"/>
            <a:ext cx="8575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Print bootstrap and normal assumption confidence limits.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497D4E-A138-4668-9722-6954C45E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3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674834"/>
              </p:ext>
            </p:extLst>
          </p:nvPr>
        </p:nvGraphicFramePr>
        <p:xfrm>
          <a:off x="876300" y="495300"/>
          <a:ext cx="10971213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4991040" imgH="1447560" progId="Equation.DSMT4">
                  <p:embed/>
                </p:oleObj>
              </mc:Choice>
              <mc:Fallback>
                <p:oleObj name="Equation" r:id="rId3" imgW="499104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495300"/>
                        <a:ext cx="10971213" cy="318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54C907-C429-4343-A604-E6C4A234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0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A254-8772-49C1-A5DC-3DD6A67A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7933" y="0"/>
            <a:ext cx="3327400" cy="1325563"/>
          </a:xfrm>
        </p:spPr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DA6179-A50F-4CDE-81DC-90411A217030}"/>
              </a:ext>
            </a:extLst>
          </p:cNvPr>
          <p:cNvSpPr txBox="1"/>
          <p:nvPr/>
        </p:nvSpPr>
        <p:spPr>
          <a:xfrm>
            <a:off x="3547533" y="1564066"/>
            <a:ext cx="3836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Select bootstrap samples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A35C6F-F0F8-4C28-AB80-3AE65029A39B}"/>
              </a:ext>
            </a:extLst>
          </p:cNvPr>
          <p:cNvSpPr txBox="1"/>
          <p:nvPr/>
        </p:nvSpPr>
        <p:spPr>
          <a:xfrm>
            <a:off x="2387600" y="2726267"/>
            <a:ext cx="6795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Summarize each bootstrap sample separately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FA4DD2-6B0B-4DD3-8900-B8DFD2CC277F}"/>
              </a:ext>
            </a:extLst>
          </p:cNvPr>
          <p:cNvSpPr txBox="1"/>
          <p:nvPr/>
        </p:nvSpPr>
        <p:spPr>
          <a:xfrm>
            <a:off x="1409159" y="3996267"/>
            <a:ext cx="9629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Draw inferences based on the distribution of the summarizations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30006-EB72-4A5C-8718-E8C42372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6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" y="0"/>
            <a:ext cx="11423374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The complete sampling distribution for the mean of three items selected randomly with replacement.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7382" y="1225689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b="0" i="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i="0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replacement;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x1=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x2=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x3=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i="0" dirty="0">
                <a:solidFill>
                  <a:srgbClr val="008080"/>
                </a:solidFill>
                <a:latin typeface="Lucida Console" panose="020B0609040504020204" pitchFamily="49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=mean(x1,x2,x3);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i="0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i="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i="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*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replacement;</a:t>
            </a:r>
          </a:p>
          <a:p>
            <a:r>
              <a:rPr lang="en-US" sz="2000" b="1" i="0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i="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i="0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=replacement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vardef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0" i="0" dirty="0">
                <a:solidFill>
                  <a:srgbClr val="0000FF"/>
                </a:solidFill>
                <a:latin typeface="Lucida Console" panose="020B0609040504020204" pitchFamily="49" charset="0"/>
              </a:rPr>
              <a:t>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i="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i="0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b="0" i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D2FA3-8B5C-4BDC-823F-A8BE06A6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0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3855" y="144828"/>
            <a:ext cx="5426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Consider drawing a random sample: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877084"/>
              </p:ext>
            </p:extLst>
          </p:nvPr>
        </p:nvGraphicFramePr>
        <p:xfrm>
          <a:off x="6044994" y="85763"/>
          <a:ext cx="35544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3" imgW="1269720" imgH="228600" progId="Equation.DSMT4">
                  <p:embed/>
                </p:oleObj>
              </mc:Choice>
              <mc:Fallback>
                <p:oleObj name="Equation" r:id="rId3" imgW="1269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44994" y="85763"/>
                        <a:ext cx="3554412" cy="64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563061"/>
              </p:ext>
            </p:extLst>
          </p:nvPr>
        </p:nvGraphicFramePr>
        <p:xfrm>
          <a:off x="413855" y="2083341"/>
          <a:ext cx="542740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5" imgW="2336760" imgH="393480" progId="Equation.DSMT4">
                  <p:embed/>
                </p:oleObj>
              </mc:Choice>
              <mc:Fallback>
                <p:oleObj name="Equation" r:id="rId5" imgW="2336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3855" y="2083341"/>
                        <a:ext cx="5427408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035270"/>
              </p:ext>
            </p:extLst>
          </p:nvPr>
        </p:nvGraphicFramePr>
        <p:xfrm>
          <a:off x="413855" y="3141394"/>
          <a:ext cx="9522826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7" imgW="4114800" imgH="711000" progId="Equation.DSMT4">
                  <p:embed/>
                </p:oleObj>
              </mc:Choice>
              <mc:Fallback>
                <p:oleObj name="Equation" r:id="rId7" imgW="41148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3855" y="3141394"/>
                        <a:ext cx="9522826" cy="164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336392"/>
              </p:ext>
            </p:extLst>
          </p:nvPr>
        </p:nvGraphicFramePr>
        <p:xfrm>
          <a:off x="413855" y="950072"/>
          <a:ext cx="716280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9" imgW="2984400" imgH="457200" progId="Equation.DSMT4">
                  <p:embed/>
                </p:oleObj>
              </mc:Choice>
              <mc:Fallback>
                <p:oleObj name="Equation" r:id="rId9" imgW="2984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3855" y="950072"/>
                        <a:ext cx="716280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6835" y="5327374"/>
            <a:ext cx="8950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We base inferences on the bootstrap sampling distribution.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C39CBF-A047-43F8-BA60-46AB33E2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4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835" y="487018"/>
            <a:ext cx="113828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the simple example we examined previously, we could enumerate the entire bootstrap sampling distribution.  However as the sample size increases this becomes difficult (rapidly – impossible).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1E43C24-CD15-4096-9A89-340A08A479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5515018"/>
              </p:ext>
            </p:extLst>
          </p:nvPr>
        </p:nvGraphicFramePr>
        <p:xfrm>
          <a:off x="1111250" y="3182938"/>
          <a:ext cx="8297863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3" imgW="4063680" imgH="888840" progId="Equation.DSMT4">
                  <p:embed/>
                </p:oleObj>
              </mc:Choice>
              <mc:Fallback>
                <p:oleObj name="Equation" r:id="rId3" imgW="406368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1250" y="3182938"/>
                        <a:ext cx="8297863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C6F94C-B41E-4BB7-922C-C1BEA0B4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5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81B121-6F27-4A7A-B510-E81E4F1CD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910" y="1399954"/>
            <a:ext cx="9980017" cy="241422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01A4E1-59DD-4858-A831-55DE59BC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2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818868"/>
              </p:ext>
            </p:extLst>
          </p:nvPr>
        </p:nvGraphicFramePr>
        <p:xfrm>
          <a:off x="980522" y="3048356"/>
          <a:ext cx="8818562" cy="286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3" imgW="4533840" imgH="1473120" progId="Equation.DSMT4">
                  <p:embed/>
                </p:oleObj>
              </mc:Choice>
              <mc:Fallback>
                <p:oleObj name="Equation" r:id="rId3" imgW="453384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0522" y="3048356"/>
                        <a:ext cx="8818562" cy="286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C69407C-EA86-44CC-90D0-619A982B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major use of the Bootstrap is estimating standard errors and obtaining confidence intervals.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AD284E-D9BF-4597-BBDD-CF73269C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7987" y="0"/>
            <a:ext cx="951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 many statistics we don’t have a good analytic approximation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703532"/>
              </p:ext>
            </p:extLst>
          </p:nvPr>
        </p:nvGraphicFramePr>
        <p:xfrm>
          <a:off x="1227138" y="1711325"/>
          <a:ext cx="78327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3035160" imgH="482400" progId="Equation.DSMT4">
                  <p:embed/>
                </p:oleObj>
              </mc:Choice>
              <mc:Fallback>
                <p:oleObj name="Equation" r:id="rId3" imgW="3035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7138" y="1711325"/>
                        <a:ext cx="7832725" cy="124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5A85C2-74BE-4819-B812-06E6EA85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4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BF1AB-3E26-48A6-816B-CBE41F44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00" y="2312458"/>
            <a:ext cx="4453467" cy="1325563"/>
          </a:xfrm>
        </p:spPr>
        <p:txBody>
          <a:bodyPr/>
          <a:lstStyle/>
          <a:p>
            <a:r>
              <a:rPr lang="en-US" dirty="0"/>
              <a:t>Bootstrap in SAS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8EB32D-2DDB-424B-BF4F-9FE80853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DBAD-8E57-4BEA-B30D-852880BB72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03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505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Lucida Console</vt:lpstr>
      <vt:lpstr>Office Theme</vt:lpstr>
      <vt:lpstr>MathType 6.0 Equation</vt:lpstr>
      <vt:lpstr>Equation</vt:lpstr>
      <vt:lpstr>Bootstrap Sampling Distribution  A simple example</vt:lpstr>
      <vt:lpstr>PowerPoint Presentation</vt:lpstr>
      <vt:lpstr>The complete sampling distribution for the mean of three items selected randomly with replacement.</vt:lpstr>
      <vt:lpstr>PowerPoint Presentation</vt:lpstr>
      <vt:lpstr>PowerPoint Presentation</vt:lpstr>
      <vt:lpstr>PowerPoint Presentation</vt:lpstr>
      <vt:lpstr>A major use of the Bootstrap is estimating standard errors and obtaining confidence intervals.</vt:lpstr>
      <vt:lpstr>PowerPoint Presentation</vt:lpstr>
      <vt:lpstr>Bootstrap in SAS</vt:lpstr>
      <vt:lpstr>Drawing bootstrap samples is easy with  PROC SURVEY select.</vt:lpstr>
      <vt:lpstr>The outhits option</vt:lpstr>
      <vt:lpstr>PowerPoint Presentation</vt:lpstr>
      <vt:lpstr>A macro</vt:lpstr>
      <vt:lpstr>A simple example – s.e.(mean) &amp; 95% C.I. chol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Process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with replacement  A simple example</dc:title>
  <dc:creator>Dan McGee</dc:creator>
  <cp:lastModifiedBy>Dan McGee</cp:lastModifiedBy>
  <cp:revision>41</cp:revision>
  <dcterms:created xsi:type="dcterms:W3CDTF">2015-06-06T15:59:48Z</dcterms:created>
  <dcterms:modified xsi:type="dcterms:W3CDTF">2018-05-29T16:48:29Z</dcterms:modified>
</cp:coreProperties>
</file>