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67" r:id="rId3"/>
    <p:sldId id="268" r:id="rId4"/>
    <p:sldId id="269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302" r:id="rId14"/>
    <p:sldId id="274" r:id="rId15"/>
    <p:sldId id="275" r:id="rId16"/>
    <p:sldId id="277" r:id="rId17"/>
    <p:sldId id="278" r:id="rId18"/>
    <p:sldId id="304" r:id="rId19"/>
    <p:sldId id="30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F735E-C6CD-4E44-80D3-C1163B0C3EA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6E735-EA9F-46E6-8603-12D1F809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90020-4F8C-4210-B59F-AC5BCE86A2CA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3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D50-F6EF-4455-8236-0F01EE9C63B1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6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C100-4B40-4B1A-8911-D1B773D1E743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0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0764-9B27-43FA-AF9D-827B4D6C1BFC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98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3E0A-81F2-4EC9-A98F-03A959B5BFEB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09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CC20-E3E8-4FD0-880B-B98E28BDE40D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36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F625-4FEE-4DEB-9149-AE6794EA4FCE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6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ADFE-D4F7-4931-990F-14ECEE417E59}" type="datetime1">
              <a:rPr lang="en-US" smtClean="0"/>
              <a:t>5/30/2018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580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4617-CC89-4D63-9D46-9EA2E503C468}" type="datetime1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82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7DAA-FB47-4826-9922-3D5DAE2FF21C}" type="datetime1">
              <a:rPr lang="en-US" smtClean="0"/>
              <a:t>5/30/2018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2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1A7E-EDC7-4FA5-8923-6EA5EC754070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4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E16F-32C9-40FC-979C-B50425CDBD1F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30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D7EA-084E-4109-9BA9-3966E9AD54B7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4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0FA00-D65D-4F25-87A3-DE7B0E248A82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76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32A-067C-408D-A381-9176DC5B3B33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10F-8421-4046-8D2E-0FAE02C9B241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5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D9A2-CB2C-4432-BADF-FAAA893B6B7F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6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441E8-6E3B-48CE-BE77-09E731F77C6F}" type="datetime1">
              <a:rPr lang="en-US" smtClean="0"/>
              <a:t>5/30/2018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9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A274-2505-4437-B643-83C5B94B2D9C}" type="datetime1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4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44D1-0E28-4829-89BB-79C8A2262291}" type="datetime1">
              <a:rPr lang="en-US" smtClean="0"/>
              <a:t>5/30/2018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9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3130-516E-48EB-8BCF-4D006800E37B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8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2E92-7CB5-4121-B429-975DED4596DF}" type="datetime1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5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D85B7-A7D4-4582-AF17-3C62230CFFB7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58BED-E113-40AE-9475-B1DB9D15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3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6F51-4482-4CFD-9FCA-2426647C7F20}" type="datetime1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D2F2B-E868-40F3-886A-B23B7DE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4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Predictive and Explanatory Analysis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5232A1-8DFE-4FFD-814C-FFCB3B98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85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38950" y="495608"/>
            <a:ext cx="70968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32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calcagree</a:t>
            </a:r>
            <a:r>
              <a:rPr lang="en-US" sz="32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3200" b="0" i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scored,chd,yhat</a:t>
            </a:r>
            <a:r>
              <a:rPr lang="en-US" sz="32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8EA7AA-6398-4462-BE4F-7A0668056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388" y="1958110"/>
            <a:ext cx="4520565" cy="192024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384321-8048-434D-8A5B-1EE76D64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8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0"/>
            <a:ext cx="6649720" cy="1325563"/>
          </a:xfrm>
        </p:spPr>
        <p:txBody>
          <a:bodyPr/>
          <a:lstStyle/>
          <a:p>
            <a:r>
              <a:rPr lang="en-US" dirty="0"/>
              <a:t>The problem with percent agreement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C3F221-40AB-48E1-BA0D-04A6BB163D24}"/>
              </a:ext>
            </a:extLst>
          </p:cNvPr>
          <p:cNvSpPr/>
          <p:nvPr/>
        </p:nvSpPr>
        <p:spPr>
          <a:xfrm>
            <a:off x="616085" y="2005813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example;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yhat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calcagree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example,chd,yhat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6699A1-DC41-43C7-8250-1F13456B1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779" y="2952648"/>
            <a:ext cx="3200400" cy="140017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49F93-F9EA-4EBA-89C6-28306CF6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22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D4947-0587-4D10-96F1-31CFF8C70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19" y="1931532"/>
            <a:ext cx="4457369" cy="1654506"/>
          </a:xfrm>
        </p:spPr>
        <p:txBody>
          <a:bodyPr/>
          <a:lstStyle/>
          <a:p>
            <a:r>
              <a:rPr lang="en-US" dirty="0"/>
              <a:t>What threshold?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F24C9F-C73E-404A-A7E9-6525CCF7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92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75BCE3-DBDE-48A4-9ED4-421537114076}"/>
              </a:ext>
            </a:extLst>
          </p:cNvPr>
          <p:cNvSpPr/>
          <p:nvPr/>
        </p:nvSpPr>
        <p:spPr>
          <a:xfrm>
            <a:off x="599562" y="1869885"/>
            <a:ext cx="85603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univariate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p_1;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histogram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p_1;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359306-7506-457A-841F-D1F3123D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of estimated probabilities.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47259-76E8-469E-99A6-46E87D3E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68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8280" y="0"/>
            <a:ext cx="9144000" cy="935037"/>
          </a:xfrm>
        </p:spPr>
        <p:txBody>
          <a:bodyPr/>
          <a:lstStyle/>
          <a:p>
            <a:r>
              <a:rPr lang="en-US" dirty="0"/>
              <a:t>Threshold=.5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DF11E8-83F4-49DC-9897-8258CE7740F0}"/>
              </a:ext>
            </a:extLst>
          </p:cNvPr>
          <p:cNvSpPr/>
          <p:nvPr/>
        </p:nvSpPr>
        <p:spPr>
          <a:xfrm>
            <a:off x="471114" y="1072914"/>
            <a:ext cx="1196671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threshold;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scored;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yhat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=p_1&gt;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.5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=threshold;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yhat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723FDC-276D-4EE0-BC15-4DAD3357A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982" y="2243006"/>
            <a:ext cx="4359018" cy="32921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56C01-C3A2-4EE8-9677-61806B7B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330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480" y="0"/>
            <a:ext cx="3987800" cy="1325563"/>
          </a:xfrm>
        </p:spPr>
        <p:txBody>
          <a:bodyPr/>
          <a:lstStyle/>
          <a:p>
            <a:r>
              <a:rPr lang="en-US" dirty="0"/>
              <a:t>Threshold=.75</a:t>
            </a:r>
          </a:p>
        </p:txBody>
      </p:sp>
      <p:sp>
        <p:nvSpPr>
          <p:cNvPr id="3" name="Rectangle 2"/>
          <p:cNvSpPr/>
          <p:nvPr/>
        </p:nvSpPr>
        <p:spPr>
          <a:xfrm>
            <a:off x="231140" y="49415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threshold;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scored;</a:t>
            </a: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yhat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=p_1&gt;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.75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=threshold;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yhat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1F4488-CA4E-42F9-BB9E-1880985F0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774" y="1925320"/>
            <a:ext cx="3663103" cy="338328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FF171-BED8-4EAB-BC60-4640B2FC3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70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880" y="0"/>
            <a:ext cx="4414520" cy="1325563"/>
          </a:xfrm>
        </p:spPr>
        <p:txBody>
          <a:bodyPr/>
          <a:lstStyle/>
          <a:p>
            <a:r>
              <a:rPr lang="en-US" dirty="0"/>
              <a:t>Threshold=.25</a:t>
            </a:r>
          </a:p>
        </p:txBody>
      </p:sp>
      <p:sp>
        <p:nvSpPr>
          <p:cNvPr id="3" name="Rectangle 2"/>
          <p:cNvSpPr/>
          <p:nvPr/>
        </p:nvSpPr>
        <p:spPr>
          <a:xfrm>
            <a:off x="111760" y="496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threshold;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scored;</a:t>
            </a: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yhat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=p_1&gt;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.25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=threshold;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yhat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nopercent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B70B70-62D4-47BE-B6A3-E4F26B232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7259" y="1650999"/>
            <a:ext cx="3959574" cy="301752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0C16F-9EDA-4A4B-94B5-2B668B47A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37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A5A17-5527-4AAC-9E55-81EA529CF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297" y="239270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We need some index of overall predictive accuracy.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There are numerous.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 will focus on AUROC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8D97AF-922E-4828-93D7-B2176C03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D2F2B-E868-40F3-886A-B23B7DE7DD9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34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8E96-8CF5-45F5-BC50-7E830700C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Concordant and Discordant Pairs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45D3B5-8694-420A-A128-E1B7B9FF26CC}"/>
              </a:ext>
            </a:extLst>
          </p:cNvPr>
          <p:cNvSpPr txBox="1">
            <a:spLocks/>
          </p:cNvSpPr>
          <p:nvPr/>
        </p:nvSpPr>
        <p:spPr>
          <a:xfrm>
            <a:off x="895184" y="16906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Sensitivity and Specificity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3DBA8C1-B469-45D4-8D2C-CA2572497DEA}"/>
              </a:ext>
            </a:extLst>
          </p:cNvPr>
          <p:cNvSpPr txBox="1">
            <a:spLocks/>
          </p:cNvSpPr>
          <p:nvPr/>
        </p:nvSpPr>
        <p:spPr>
          <a:xfrm>
            <a:off x="895184" y="308349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Receiver Operating Characteristic Curve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D8A695-E3DF-4483-BDA3-E83F389AB0FC}"/>
              </a:ext>
            </a:extLst>
          </p:cNvPr>
          <p:cNvSpPr txBox="1">
            <a:spLocks/>
          </p:cNvSpPr>
          <p:nvPr/>
        </p:nvSpPr>
        <p:spPr>
          <a:xfrm>
            <a:off x="838200" y="43418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Area Under the Receiver Operating Characteristic Curve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F4C40-3833-48C1-92C0-0195072AD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6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295978"/>
              </p:ext>
            </p:extLst>
          </p:nvPr>
        </p:nvGraphicFramePr>
        <p:xfrm>
          <a:off x="2108394" y="5398461"/>
          <a:ext cx="708660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3" imgW="2361960" imgH="444240" progId="Equation.DSMT4">
                  <p:embed/>
                </p:oleObj>
              </mc:Choice>
              <mc:Fallback>
                <p:oleObj name="Equation" r:id="rId3" imgW="2361960" imgH="444240" progId="Equation.DSMT4">
                  <p:embed/>
                  <p:pic>
                    <p:nvPicPr>
                      <p:cNvPr id="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394" y="5398461"/>
                        <a:ext cx="708660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86644" y="5002877"/>
            <a:ext cx="5617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Focus of Analytical or Explanatory Analysis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/>
          </p:nvPr>
        </p:nvGraphicFramePr>
        <p:xfrm>
          <a:off x="3291493" y="3555076"/>
          <a:ext cx="49530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5" imgW="1625400" imgH="253800" progId="Equation.3">
                  <p:embed/>
                </p:oleObj>
              </mc:Choice>
              <mc:Fallback>
                <p:oleObj name="Equation" r:id="rId5" imgW="1625400" imgH="253800" progId="Equation.3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493" y="3555076"/>
                        <a:ext cx="49530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39043" y="2793077"/>
            <a:ext cx="2679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Focus of Prediction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77193" y="3478876"/>
            <a:ext cx="609600" cy="83820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5000" y="5976705"/>
            <a:ext cx="381000" cy="76200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94929" y="5872774"/>
            <a:ext cx="609600" cy="90993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F63AD-13BC-44A2-B1AB-216F3957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30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>
            <p:extLst/>
          </p:nvPr>
        </p:nvGraphicFramePr>
        <p:xfrm>
          <a:off x="2628207" y="5334346"/>
          <a:ext cx="61341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3" imgW="2044440" imgH="266400" progId="Equation.DSMT4">
                  <p:embed/>
                </p:oleObj>
              </mc:Choice>
              <mc:Fallback>
                <p:oleObj name="Equation" r:id="rId3" imgW="2044440" imgH="266400" progId="Equation.DSMT4">
                  <p:embed/>
                  <p:pic>
                    <p:nvPicPr>
                      <p:cNvPr id="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207" y="5334346"/>
                        <a:ext cx="61341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28208" y="4819997"/>
            <a:ext cx="5617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Focus of Analytical or Explanatory Analysis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/>
          </p:nvPr>
        </p:nvGraphicFramePr>
        <p:xfrm>
          <a:off x="2732982" y="3353146"/>
          <a:ext cx="615315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5" imgW="2019240" imgH="266400" progId="Equation.DSMT4">
                  <p:embed/>
                </p:oleObj>
              </mc:Choice>
              <mc:Fallback>
                <p:oleObj name="Equation" r:id="rId5" imgW="2019240" imgH="26640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982" y="3353146"/>
                        <a:ext cx="615315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80607" y="2610197"/>
            <a:ext cx="2679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Focus of Prediction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48791" y="3483032"/>
            <a:ext cx="407325" cy="651164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64924" y="5372446"/>
            <a:ext cx="457200" cy="76200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19057" y="5372446"/>
            <a:ext cx="381000" cy="76200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36493" y="5337427"/>
            <a:ext cx="609600" cy="90993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9757" y="0"/>
            <a:ext cx="4191000" cy="1325563"/>
          </a:xfrm>
        </p:spPr>
        <p:txBody>
          <a:bodyPr/>
          <a:lstStyle/>
          <a:p>
            <a:r>
              <a:rPr lang="en-US" dirty="0"/>
              <a:t>Logistic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828EEF-B3ED-4543-90CF-F62E2C32F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6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8906" y="371262"/>
            <a:ext cx="103689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</a:rPr>
              <a:t>The term </a:t>
            </a:r>
            <a:r>
              <a:rPr lang="en-US" sz="2800" b="1" i="1" dirty="0">
                <a:solidFill>
                  <a:srgbClr val="000000"/>
                </a:solidFill>
                <a:effectLst/>
              </a:rPr>
              <a:t>predication</a:t>
            </a:r>
            <a:r>
              <a:rPr lang="en-US" sz="2800" dirty="0">
                <a:solidFill>
                  <a:srgbClr val="000000"/>
                </a:solidFill>
                <a:effectLst/>
              </a:rPr>
              <a:t> is often used interchangeably with </a:t>
            </a:r>
            <a:r>
              <a:rPr lang="en-US" sz="2800" b="1" dirty="0">
                <a:solidFill>
                  <a:srgbClr val="000000"/>
                </a:solidFill>
                <a:effectLst/>
              </a:rPr>
              <a:t>classification</a:t>
            </a:r>
            <a:r>
              <a:rPr lang="en-US" sz="2800" dirty="0">
                <a:solidFill>
                  <a:srgbClr val="000000"/>
                </a:solidFill>
                <a:effectLst/>
              </a:rPr>
              <a:t>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36762" y="1604362"/>
            <a:ext cx="96960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</a:rPr>
              <a:t>In our case we wish to  categorize observations into two classes, those who have the event of interest (</a:t>
            </a:r>
            <a:r>
              <a:rPr lang="en-US" sz="2800" dirty="0">
                <a:effectLst/>
              </a:rPr>
              <a:t>y=1</a:t>
            </a:r>
            <a:r>
              <a:rPr lang="en-US" sz="2800" dirty="0">
                <a:solidFill>
                  <a:srgbClr val="000000"/>
                </a:solidFill>
                <a:effectLst/>
              </a:rPr>
              <a:t>) and those who do not (</a:t>
            </a:r>
            <a:r>
              <a:rPr lang="en-US" sz="2800" dirty="0">
                <a:effectLst/>
              </a:rPr>
              <a:t>y=0</a:t>
            </a:r>
            <a:r>
              <a:rPr lang="en-US" sz="2800" dirty="0">
                <a:solidFill>
                  <a:srgbClr val="000000"/>
                </a:solidFill>
                <a:effectLst/>
              </a:rPr>
              <a:t>).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836762" y="3699237"/>
            <a:ext cx="98254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</a:rPr>
              <a:t>In </a:t>
            </a:r>
            <a:r>
              <a:rPr lang="en-US" sz="2800" b="1" dirty="0">
                <a:solidFill>
                  <a:srgbClr val="000000"/>
                </a:solidFill>
                <a:effectLst/>
              </a:rPr>
              <a:t>classification</a:t>
            </a:r>
            <a:r>
              <a:rPr lang="en-US" sz="2800" dirty="0">
                <a:solidFill>
                  <a:srgbClr val="000000"/>
                </a:solidFill>
                <a:effectLst/>
              </a:rPr>
              <a:t> our estimate is used to assign observations to class, in our case, which of the two categories do we predict the observation to be a member of.</a:t>
            </a:r>
            <a:endParaRPr 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64690C-D2DE-410A-9A00-38F1C872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05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878037"/>
              </p:ext>
            </p:extLst>
          </p:nvPr>
        </p:nvGraphicFramePr>
        <p:xfrm>
          <a:off x="690880" y="4880293"/>
          <a:ext cx="10078720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Equation" r:id="rId3" imgW="3149280" imgH="457200" progId="Equation.DSMT4">
                  <p:embed/>
                </p:oleObj>
              </mc:Choice>
              <mc:Fallback>
                <p:oleObj name="Equation" r:id="rId3" imgW="31492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0880" y="4880293"/>
                        <a:ext cx="10078720" cy="1463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84308"/>
              </p:ext>
            </p:extLst>
          </p:nvPr>
        </p:nvGraphicFramePr>
        <p:xfrm>
          <a:off x="1847843" y="529273"/>
          <a:ext cx="8232991" cy="201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5" imgW="2806560" imgH="685800" progId="Equation.DSMT4">
                  <p:embed/>
                </p:oleObj>
              </mc:Choice>
              <mc:Fallback>
                <p:oleObj name="Equation" r:id="rId5" imgW="28065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47843" y="529273"/>
                        <a:ext cx="8232991" cy="201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40901"/>
              </p:ext>
            </p:extLst>
          </p:nvPr>
        </p:nvGraphicFramePr>
        <p:xfrm>
          <a:off x="4491983" y="2670493"/>
          <a:ext cx="1005840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7" imgW="139680" imgH="203040" progId="Equation.DSMT4">
                  <p:embed/>
                </p:oleObj>
              </mc:Choice>
              <mc:Fallback>
                <p:oleObj name="Equation" r:id="rId7" imgW="139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91983" y="2670493"/>
                        <a:ext cx="1005840" cy="1463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F5514-C8A0-41BC-A376-10237175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23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8840" y="0"/>
            <a:ext cx="7462520" cy="1325563"/>
          </a:xfrm>
        </p:spPr>
        <p:txBody>
          <a:bodyPr/>
          <a:lstStyle/>
          <a:p>
            <a:r>
              <a:rPr lang="en-US" b="1" i="1" dirty="0"/>
              <a:t>Using thresholds for prediction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276712"/>
              </p:ext>
            </p:extLst>
          </p:nvPr>
        </p:nvGraphicFramePr>
        <p:xfrm>
          <a:off x="2755900" y="1911350"/>
          <a:ext cx="4962525" cy="310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3" imgW="1904760" imgH="1193760" progId="Equation.DSMT4">
                  <p:embed/>
                </p:oleObj>
              </mc:Choice>
              <mc:Fallback>
                <p:oleObj name="Equation" r:id="rId3" imgW="190476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55900" y="1911350"/>
                        <a:ext cx="4962525" cy="310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C49C0-E826-423B-B7B4-14EC9286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0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4360" y="0"/>
            <a:ext cx="2077019" cy="1261241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B9E3DD-270C-4B78-B600-566EA2D62205}"/>
              </a:ext>
            </a:extLst>
          </p:cNvPr>
          <p:cNvSpPr/>
          <p:nvPr/>
        </p:nvSpPr>
        <p:spPr>
          <a:xfrm>
            <a:off x="457200" y="1388744"/>
            <a:ext cx="10515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scored;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scored;</a:t>
            </a:r>
          </a:p>
          <a:p>
            <a:r>
              <a:rPr lang="fi-FI" dirty="0">
                <a:solidFill>
                  <a:srgbClr val="000000"/>
                </a:solidFill>
                <a:latin typeface="Lucida Console" panose="020B0609040504020204" pitchFamily="49" charset="0"/>
              </a:rPr>
              <a:t>	yhat=p_1 ge </a:t>
            </a:r>
            <a:r>
              <a:rPr lang="fi-FI" b="1" dirty="0">
                <a:solidFill>
                  <a:srgbClr val="008080"/>
                </a:solidFill>
                <a:latin typeface="Lucida Console" panose="020B0609040504020204" pitchFamily="49" charset="0"/>
              </a:rPr>
              <a:t>.5</a:t>
            </a:r>
            <a:r>
              <a:rPr lang="fi-FI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yhat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*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nocol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norow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920419-F77F-4A0C-9E9F-D17790A8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87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64960" y="1483360"/>
            <a:ext cx="5273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“Accuracy” could defined as the percent agreement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5A3328-6C03-4338-AB7D-6CA775CF0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256" y="1483360"/>
            <a:ext cx="3333750" cy="26670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C5FFEC-82D8-4ED3-8DBA-F80451E5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3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040" y="117693"/>
            <a:ext cx="89103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 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   calculates percentage agreement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   between two nominal variables, v1, v2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   on the dataset data</a:t>
            </a:r>
          </a:p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%macro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calcagree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(data,v1,v2);</a:t>
            </a:r>
          </a:p>
          <a:p>
            <a:r>
              <a:rPr lang="en-US" sz="24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sql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select count(*) into : agree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from &amp;data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where &amp;v1=&amp;v2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;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title </a:t>
            </a:r>
            <a:r>
              <a:rPr lang="en-US" sz="2400" b="0" dirty="0">
                <a:solidFill>
                  <a:srgbClr val="800080"/>
                </a:solidFill>
                <a:latin typeface="Lucida Console" panose="020B0609040504020204" pitchFamily="49" charset="0"/>
              </a:rPr>
              <a:t>"Percent agreement &amp;v1 and &amp;v2"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select &amp;agree / count(*) as </a:t>
            </a:r>
            <a:r>
              <a:rPr lang="en-US" sz="24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pcagree</a:t>
            </a:r>
            <a:endParaRPr lang="en-US" sz="2400" b="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from &amp;data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;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quit;</a:t>
            </a:r>
          </a:p>
          <a:p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title;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%mend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calcagree</a:t>
            </a:r>
            <a:r>
              <a:rPr lang="en-US" sz="24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AD5226-82D9-4785-A41E-FF9D6CBA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3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594</Words>
  <Application>Microsoft Office PowerPoint</Application>
  <PresentationFormat>Widescreen</PresentationFormat>
  <Paragraphs>134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Lucida Console</vt:lpstr>
      <vt:lpstr>Office Theme</vt:lpstr>
      <vt:lpstr>1_Office Theme</vt:lpstr>
      <vt:lpstr>Equation</vt:lpstr>
      <vt:lpstr>Predictive and Explanatory Analysis</vt:lpstr>
      <vt:lpstr>Linear Model</vt:lpstr>
      <vt:lpstr>Logistic Model</vt:lpstr>
      <vt:lpstr>PowerPoint Presentation</vt:lpstr>
      <vt:lpstr>PowerPoint Presentation</vt:lpstr>
      <vt:lpstr>Using thresholds for prediction</vt:lpstr>
      <vt:lpstr>Example</vt:lpstr>
      <vt:lpstr>PowerPoint Presentation</vt:lpstr>
      <vt:lpstr>PowerPoint Presentation</vt:lpstr>
      <vt:lpstr>PowerPoint Presentation</vt:lpstr>
      <vt:lpstr>The problem with percent agreement</vt:lpstr>
      <vt:lpstr>What threshold?</vt:lpstr>
      <vt:lpstr>Distribution of estimated probabilities.</vt:lpstr>
      <vt:lpstr>Threshold=.5</vt:lpstr>
      <vt:lpstr>Threshold=.75</vt:lpstr>
      <vt:lpstr>Threshold=.25</vt:lpstr>
      <vt:lpstr>We need some index of overall predictive accuracy.    There are numerous.  We will focus on AUROC</vt:lpstr>
      <vt:lpstr>Concordant and Discordant Pairs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48</cp:revision>
  <dcterms:created xsi:type="dcterms:W3CDTF">2016-10-27T13:32:44Z</dcterms:created>
  <dcterms:modified xsi:type="dcterms:W3CDTF">2018-05-30T16:08:08Z</dcterms:modified>
</cp:coreProperties>
</file>