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3" r:id="rId8"/>
    <p:sldId id="264" r:id="rId9"/>
    <p:sldId id="260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5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2417197"/>
            <a:ext cx="9038814" cy="1325563"/>
          </a:xfrm>
        </p:spPr>
        <p:txBody>
          <a:bodyPr/>
          <a:lstStyle/>
          <a:p>
            <a:r>
              <a:rPr lang="en-US" dirty="0"/>
              <a:t>Measures of rank correlation with binary outcomes.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2EB20E-7217-4ECB-8A05-07F5E81F6092}"/>
              </a:ext>
            </a:extLst>
          </p:cNvPr>
          <p:cNvSpPr/>
          <p:nvPr/>
        </p:nvSpPr>
        <p:spPr>
          <a:xfrm>
            <a:off x="371789" y="328122"/>
            <a:ext cx="1164603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01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36D48C-6C1E-4202-82E5-D8B0EE011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362" y="1567489"/>
            <a:ext cx="5513332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9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3B496-95D9-42EA-8C05-3EB82258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482" y="0"/>
            <a:ext cx="4547716" cy="1162224"/>
          </a:xfrm>
        </p:spPr>
        <p:txBody>
          <a:bodyPr/>
          <a:lstStyle/>
          <a:p>
            <a:r>
              <a:rPr lang="en-US" dirty="0"/>
              <a:t>A simple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4CD131-ACCE-44C0-8652-333864E65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30078"/>
              </p:ext>
            </p:extLst>
          </p:nvPr>
        </p:nvGraphicFramePr>
        <p:xfrm>
          <a:off x="3390482" y="1158839"/>
          <a:ext cx="3464029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359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944545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1065125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p</a:t>
                      </a:r>
                      <a:r>
                        <a:rPr lang="en-US" sz="2800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85E1554-F501-4E7F-A009-90D33C8880AD}"/>
              </a:ext>
            </a:extLst>
          </p:cNvPr>
          <p:cNvSpPr txBox="1"/>
          <p:nvPr/>
        </p:nvSpPr>
        <p:spPr>
          <a:xfrm>
            <a:off x="3295067" y="4434390"/>
            <a:ext cx="37401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only requirement is:</a:t>
            </a:r>
          </a:p>
          <a:p>
            <a:r>
              <a:rPr lang="en-US" sz="2800" dirty="0"/>
              <a:t>p</a:t>
            </a:r>
            <a:r>
              <a:rPr lang="en-US" sz="2800" baseline="-25000" dirty="0"/>
              <a:t>1 </a:t>
            </a:r>
            <a:r>
              <a:rPr lang="en-US" sz="2800" dirty="0"/>
              <a:t>&lt;p</a:t>
            </a:r>
            <a:r>
              <a:rPr lang="en-US" sz="2800" baseline="-25000" dirty="0"/>
              <a:t>2</a:t>
            </a:r>
            <a:r>
              <a:rPr lang="en-US" sz="2800" dirty="0"/>
              <a:t>&lt;p</a:t>
            </a:r>
            <a:r>
              <a:rPr lang="en-US" sz="28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4129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A98F-F0A8-4E7E-8127-957D764C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Concordance in the prediction of binary outcomes.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CF446F7-BEC6-4603-ABAC-53CB3299CA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4584"/>
              </p:ext>
            </p:extLst>
          </p:nvPr>
        </p:nvGraphicFramePr>
        <p:xfrm>
          <a:off x="959127" y="2151329"/>
          <a:ext cx="850392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" imgW="5511600" imgH="888840" progId="Equation.DSMT4">
                  <p:embed/>
                </p:oleObj>
              </mc:Choice>
              <mc:Fallback>
                <p:oleObj name="Equation" r:id="rId3" imgW="551160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9127" y="2151329"/>
                        <a:ext cx="850392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37D2D4-B027-4E5F-AD1C-A2505504C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183028"/>
              </p:ext>
            </p:extLst>
          </p:nvPr>
        </p:nvGraphicFramePr>
        <p:xfrm>
          <a:off x="959127" y="3983571"/>
          <a:ext cx="611554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5" imgW="3974760" imgH="1485720" progId="Equation.DSMT4">
                  <p:embed/>
                </p:oleObj>
              </mc:Choice>
              <mc:Fallback>
                <p:oleObj name="Equation" r:id="rId5" imgW="397476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9127" y="3983571"/>
                        <a:ext cx="6115542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1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BA0D20E-8DA5-4227-8896-F90BD3B4EF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778319"/>
              </p:ext>
            </p:extLst>
          </p:nvPr>
        </p:nvGraphicFramePr>
        <p:xfrm>
          <a:off x="715663" y="659109"/>
          <a:ext cx="5603134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3657600" imgH="1193760" progId="Equation.DSMT4">
                  <p:embed/>
                </p:oleObj>
              </mc:Choice>
              <mc:Fallback>
                <p:oleObj name="Equation" r:id="rId3" imgW="365760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5663" y="659109"/>
                        <a:ext cx="5603134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FBF88C6-C318-45C0-9685-05D9DAF949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517635"/>
              </p:ext>
            </p:extLst>
          </p:nvPr>
        </p:nvGraphicFramePr>
        <p:xfrm>
          <a:off x="715663" y="3243210"/>
          <a:ext cx="5174201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2958840" imgH="888840" progId="Equation.DSMT4">
                  <p:embed/>
                </p:oleObj>
              </mc:Choice>
              <mc:Fallback>
                <p:oleObj name="Equation" r:id="rId5" imgW="29588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5663" y="3243210"/>
                        <a:ext cx="5174201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8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3B496-95D9-42EA-8C05-3EB82258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482" y="0"/>
            <a:ext cx="4547716" cy="1162224"/>
          </a:xfrm>
        </p:spPr>
        <p:txBody>
          <a:bodyPr/>
          <a:lstStyle/>
          <a:p>
            <a:r>
              <a:rPr lang="en-US" dirty="0"/>
              <a:t>A simple example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4CD131-ACCE-44C0-8652-333864E65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0017"/>
              </p:ext>
            </p:extLst>
          </p:nvPr>
        </p:nvGraphicFramePr>
        <p:xfrm>
          <a:off x="2687096" y="1832078"/>
          <a:ext cx="6517193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227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671038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260476464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97956676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3445232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#discordant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#concordant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47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12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C9377D4-F3D8-4146-B0E0-A5968FBE98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371254"/>
              </p:ext>
            </p:extLst>
          </p:nvPr>
        </p:nvGraphicFramePr>
        <p:xfrm>
          <a:off x="2986088" y="26988"/>
          <a:ext cx="5175250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3" imgW="2958840" imgH="1143000" progId="Equation.DSMT4">
                  <p:embed/>
                </p:oleObj>
              </mc:Choice>
              <mc:Fallback>
                <p:oleObj name="Equation" r:id="rId3" imgW="2958840" imgH="11430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FBF88C6-C318-45C0-9685-05D9DAF949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6088" y="26988"/>
                        <a:ext cx="5175250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101DF02-4C30-47D0-A9E8-5FF817B59A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54753"/>
              </p:ext>
            </p:extLst>
          </p:nvPr>
        </p:nvGraphicFramePr>
        <p:xfrm>
          <a:off x="748955" y="2000179"/>
          <a:ext cx="324802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5" imgW="1803240" imgH="812520" progId="Equation.DSMT4">
                  <p:embed/>
                </p:oleObj>
              </mc:Choice>
              <mc:Fallback>
                <p:oleObj name="Equation" r:id="rId5" imgW="180324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8955" y="2000179"/>
                        <a:ext cx="3248025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2F93871-C155-4A7D-8AF5-AFE11E96FD75}"/>
              </a:ext>
            </a:extLst>
          </p:cNvPr>
          <p:cNvSpPr txBox="1"/>
          <p:nvPr/>
        </p:nvSpPr>
        <p:spPr>
          <a:xfrm>
            <a:off x="6189784" y="2540524"/>
            <a:ext cx="5114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case of perfect ordering, it has value 1, in the case of totally incorrect ordering, it has value -1, and in the case of random ordering it will be 0.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A14BAD-29A9-487C-A370-56F81F3BB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921040"/>
              </p:ext>
            </p:extLst>
          </p:nvPr>
        </p:nvGraphicFramePr>
        <p:xfrm>
          <a:off x="822094" y="3711119"/>
          <a:ext cx="6517193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227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671038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260476464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97956676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3445232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#discordant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#concordant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47946"/>
                  </a:ext>
                </a:extLst>
              </a:tr>
            </a:tbl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7926CA3-2F30-4647-8F3A-94D62304A1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10337"/>
              </p:ext>
            </p:extLst>
          </p:nvPr>
        </p:nvGraphicFramePr>
        <p:xfrm>
          <a:off x="7647912" y="4262438"/>
          <a:ext cx="38179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7" imgW="2120760" imgH="761760" progId="Equation.DSMT4">
                  <p:embed/>
                </p:oleObj>
              </mc:Choice>
              <mc:Fallback>
                <p:oleObj name="Equation" r:id="rId7" imgW="2120760" imgH="7617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101DF02-4C30-47D0-A9E8-5FF817B59A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47912" y="4262438"/>
                        <a:ext cx="3817938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047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C9377D4-F3D8-4146-B0E0-A5968FBE9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6088" y="26988"/>
          <a:ext cx="5175250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2958840" imgH="1143000" progId="Equation.DSMT4">
                  <p:embed/>
                </p:oleObj>
              </mc:Choice>
              <mc:Fallback>
                <p:oleObj name="Equation" r:id="rId3" imgW="2958840" imgH="1143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C9377D4-F3D8-4146-B0E0-A5968FBE9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6088" y="26988"/>
                        <a:ext cx="5175250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125494F-BA2A-4DBC-971D-AA35DBBF7D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35779"/>
              </p:ext>
            </p:extLst>
          </p:nvPr>
        </p:nvGraphicFramePr>
        <p:xfrm>
          <a:off x="2751432" y="1901057"/>
          <a:ext cx="494607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3022560" imgH="558720" progId="Equation.DSMT4">
                  <p:embed/>
                </p:oleObj>
              </mc:Choice>
              <mc:Fallback>
                <p:oleObj name="Equation" r:id="rId5" imgW="3022560" imgH="5587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125494F-BA2A-4DBC-971D-AA35DBBF7D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51432" y="1901057"/>
                        <a:ext cx="4946072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B2BC67-3EB2-46F4-82AB-BB4A5D2BA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36627"/>
              </p:ext>
            </p:extLst>
          </p:nvPr>
        </p:nvGraphicFramePr>
        <p:xfrm>
          <a:off x="450305" y="3245618"/>
          <a:ext cx="6517193" cy="23488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227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671038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260476464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97956676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3445232964"/>
                    </a:ext>
                  </a:extLst>
                </a:gridCol>
              </a:tblGrid>
              <a:tr h="494697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#discordant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#concordant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47946"/>
                  </a:ext>
                </a:extLst>
              </a:tr>
            </a:tbl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FBA160-40E6-4333-AD01-619CA93407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129942"/>
              </p:ext>
            </p:extLst>
          </p:nvPr>
        </p:nvGraphicFramePr>
        <p:xfrm>
          <a:off x="7432257" y="3657356"/>
          <a:ext cx="392906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7" imgW="2400120" imgH="812520" progId="Equation.DSMT4">
                  <p:embed/>
                </p:oleObj>
              </mc:Choice>
              <mc:Fallback>
                <p:oleObj name="Equation" r:id="rId7" imgW="2400120" imgH="8125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125494F-BA2A-4DBC-971D-AA35DBBF7D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32257" y="3657356"/>
                        <a:ext cx="3929063" cy="1328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9057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C9377D4-F3D8-4146-B0E0-A5968FBE9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6088" y="26988"/>
          <a:ext cx="5175250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2958840" imgH="1143000" progId="Equation.DSMT4">
                  <p:embed/>
                </p:oleObj>
              </mc:Choice>
              <mc:Fallback>
                <p:oleObj name="Equation" r:id="rId3" imgW="2958840" imgH="1143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C9377D4-F3D8-4146-B0E0-A5968FBE9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6088" y="26988"/>
                        <a:ext cx="5175250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D1460E2-3CB5-4DD0-A1D4-D3F166EA4B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107988"/>
              </p:ext>
            </p:extLst>
          </p:nvPr>
        </p:nvGraphicFramePr>
        <p:xfrm>
          <a:off x="1027548" y="1676295"/>
          <a:ext cx="4217988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5" imgW="2577960" imgH="812520" progId="Equation.DSMT4">
                  <p:embed/>
                </p:oleObj>
              </mc:Choice>
              <mc:Fallback>
                <p:oleObj name="Equation" r:id="rId5" imgW="2577960" imgH="8125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D1460E2-3CB5-4DD0-A1D4-D3F166EA4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7548" y="1676295"/>
                        <a:ext cx="4217988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5B0320-CD2D-4AA8-B4E3-BECA96D64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899741"/>
              </p:ext>
            </p:extLst>
          </p:nvPr>
        </p:nvGraphicFramePr>
        <p:xfrm>
          <a:off x="148854" y="3481478"/>
          <a:ext cx="6517193" cy="23488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227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671038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260476464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97956676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3445232964"/>
                    </a:ext>
                  </a:extLst>
                </a:gridCol>
              </a:tblGrid>
              <a:tr h="494697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#discordant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#concordant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47946"/>
                  </a:ext>
                </a:extLst>
              </a:tr>
            </a:tbl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F79CF88-6572-419D-8FA1-C64D25BB8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848528"/>
              </p:ext>
            </p:extLst>
          </p:nvPr>
        </p:nvGraphicFramePr>
        <p:xfrm>
          <a:off x="6688138" y="3648075"/>
          <a:ext cx="481965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7" imgW="2946240" imgH="761760" progId="Equation.DSMT4">
                  <p:embed/>
                </p:oleObj>
              </mc:Choice>
              <mc:Fallback>
                <p:oleObj name="Equation" r:id="rId7" imgW="2946240" imgH="761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D1460E2-3CB5-4DD0-A1D4-D3F166EA4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88138" y="3648075"/>
                        <a:ext cx="4819650" cy="124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097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17BA48C-3D5C-44E8-97A8-E3C7137CD6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444511"/>
              </p:ext>
            </p:extLst>
          </p:nvPr>
        </p:nvGraphicFramePr>
        <p:xfrm>
          <a:off x="3146111" y="1663281"/>
          <a:ext cx="525065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3111480" imgH="812520" progId="Equation.DSMT4">
                  <p:embed/>
                </p:oleObj>
              </mc:Choice>
              <mc:Fallback>
                <p:oleObj name="Equation" r:id="rId3" imgW="31114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6111" y="1663281"/>
                        <a:ext cx="5250655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F017302-C08A-4560-8ADC-2B2734D84B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6088" y="26988"/>
          <a:ext cx="5175250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2958840" imgH="1143000" progId="Equation.DSMT4">
                  <p:embed/>
                </p:oleObj>
              </mc:Choice>
              <mc:Fallback>
                <p:oleObj name="Equation" r:id="rId5" imgW="2958840" imgH="1143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C9377D4-F3D8-4146-B0E0-A5968FBE98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6088" y="26988"/>
                        <a:ext cx="5175250" cy="199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AB4CF7-0EC8-4D04-82C2-6AEF5F2AE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22888"/>
              </p:ext>
            </p:extLst>
          </p:nvPr>
        </p:nvGraphicFramePr>
        <p:xfrm>
          <a:off x="148854" y="3481478"/>
          <a:ext cx="6517193" cy="23488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227">
                  <a:extLst>
                    <a:ext uri="{9D8B030D-6E8A-4147-A177-3AD203B41FA5}">
                      <a16:colId xmlns:a16="http://schemas.microsoft.com/office/drawing/2014/main" val="3033501297"/>
                    </a:ext>
                  </a:extLst>
                </a:gridCol>
                <a:gridCol w="671038">
                  <a:extLst>
                    <a:ext uri="{9D8B030D-6E8A-4147-A177-3AD203B41FA5}">
                      <a16:colId xmlns:a16="http://schemas.microsoft.com/office/drawing/2014/main" val="3026930846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65706839"/>
                    </a:ext>
                  </a:extLst>
                </a:gridCol>
                <a:gridCol w="756702">
                  <a:extLst>
                    <a:ext uri="{9D8B030D-6E8A-4147-A177-3AD203B41FA5}">
                      <a16:colId xmlns:a16="http://schemas.microsoft.com/office/drawing/2014/main" val="260476464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979566761"/>
                    </a:ext>
                  </a:extLst>
                </a:gridCol>
                <a:gridCol w="1649762">
                  <a:extLst>
                    <a:ext uri="{9D8B030D-6E8A-4147-A177-3AD203B41FA5}">
                      <a16:colId xmlns:a16="http://schemas.microsoft.com/office/drawing/2014/main" val="3445232964"/>
                    </a:ext>
                  </a:extLst>
                </a:gridCol>
              </a:tblGrid>
              <a:tr h="494697"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#discordant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#concordant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168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17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4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353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47946"/>
                  </a:ext>
                </a:extLst>
              </a:tr>
            </a:tbl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A7D0B0-C7D2-4DD9-9061-4701E1DD01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610485"/>
              </p:ext>
            </p:extLst>
          </p:nvPr>
        </p:nvGraphicFramePr>
        <p:xfrm>
          <a:off x="7974013" y="4062413"/>
          <a:ext cx="26352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7" imgW="1562040" imgH="507960" progId="Equation.DSMT4">
                  <p:embed/>
                </p:oleObj>
              </mc:Choice>
              <mc:Fallback>
                <p:oleObj name="Equation" r:id="rId7" imgW="1562040" imgH="5079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17BA48C-3D5C-44E8-97A8-E3C7137CD6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74013" y="4062413"/>
                        <a:ext cx="263525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79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341</Words>
  <Application>Microsoft Office PowerPoint</Application>
  <PresentationFormat>Widescreen</PresentationFormat>
  <Paragraphs>189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Lucida Console</vt:lpstr>
      <vt:lpstr>Office Theme</vt:lpstr>
      <vt:lpstr>Equation</vt:lpstr>
      <vt:lpstr>MathType 6.0 Equation</vt:lpstr>
      <vt:lpstr>Measures of rank correlation with binary outcomes.</vt:lpstr>
      <vt:lpstr>A simple example</vt:lpstr>
      <vt:lpstr>Concordance in the prediction of binary outcomes.</vt:lpstr>
      <vt:lpstr>PowerPoint Presentation</vt:lpstr>
      <vt:lpstr>A simple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19</cp:revision>
  <dcterms:created xsi:type="dcterms:W3CDTF">2018-03-02T15:45:04Z</dcterms:created>
  <dcterms:modified xsi:type="dcterms:W3CDTF">2018-05-30T14:48:32Z</dcterms:modified>
</cp:coreProperties>
</file>