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2" r:id="rId6"/>
    <p:sldId id="259" r:id="rId7"/>
    <p:sldId id="263" r:id="rId8"/>
    <p:sldId id="264" r:id="rId9"/>
    <p:sldId id="260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5.wmf"/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C08CA-1B03-4651-8077-E71179CB68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2ED9D-CEE7-40DE-BCBA-34FFB3AE0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7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E516C-1FF7-4BFD-8F06-4CB8E6BBD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456A9C-9415-4FAF-99A3-E252B98F3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53939-75B4-41B6-9A72-4727970B0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02B90-9B86-4440-A019-C0938D864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112BF-DD68-4E7E-BF6A-48F32DC4F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539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DAE366-AF2D-4D2C-8DCB-A262B4600A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5950CB-9471-4ADB-A600-2E79252C99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CE5D9-1B4F-48C9-A256-7D2E8E8A6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75D48-65A4-4322-A5F3-65C166295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D087B-295C-4708-AB61-6C219CB82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151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64548-40AF-4C61-B925-78C0F7B4F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9A037-D116-46C3-A599-B19A28519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34CB2-F403-4419-B308-5E3720992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370C4E-1D0C-4AFD-AB69-6A08E435E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B3EB27-BBF5-43D2-BE96-543342F76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3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94878-7A5F-4BEF-B3DC-C3B7AFE20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D6294-6661-471A-866B-DA5B0CE73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4BAEC-D12A-49B3-842B-859A4CB0F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6C190-3E17-4965-9153-57648101D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AAA04-6100-4FC0-A7BA-136486C24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80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74130-6A03-4CBE-8118-D3974846F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36902-BA1D-4F46-B508-195A191957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096B63-1A3A-428F-86A7-BFC66FD597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3F9805-FBE7-4488-A47D-34C5A2572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26363D-3297-49DF-B32E-0306CE1F7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AD578B-0312-4E8E-8316-1587C287D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50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E41CA-A7EA-4412-9938-2AE7CCD78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7B2CD-2796-4BC8-A4C1-4FAE74E45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7BC4B6-23B0-4E0F-9293-A5B469F04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B995BB-B852-4547-ACFC-F0D13D2FF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548606-CCC5-4269-BC20-F9A72E1C65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708153-CB15-409C-9FD9-B386DD635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18AF49-3592-402F-AD5D-CC17DD55C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37E648-9733-45AC-A0F8-8C33E76FC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7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F314F-F5F2-409E-8EB7-85959B1A0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0BA683-8A9B-4910-BDD6-24191A986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6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950317-80AA-43BA-83FE-F016F59B4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50EE62-5785-4089-8229-447485311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E0C7F7-95D1-4C5B-AFEB-CC30455BA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13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5302E-BFB6-4EAE-A82E-C0CF7A675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2D85E-1354-4322-8A22-14666CCA8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45AFB2-60AF-406C-A9D1-8A4E4ACC0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7F73B6-377D-4BA4-84CA-73A7D41EA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215E33-F2F9-4953-8788-1215769BC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32749F-0CE5-4E12-BA7B-C02EBBA6E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7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2D8FC-573F-4258-AA63-1EB11A255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00C5E7-5C60-44B6-990C-E31D6B22D0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6E3C72-BC5B-4CC3-A5A5-7C862EEB36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FEDBF7-EF3B-4D60-891D-E536F40F6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471E82-AE5C-4F20-8674-19DF290BF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076138-8AFB-405C-9777-053F70D46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46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80F67F-F879-4057-B9B5-9C4AE67C5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2E28C5-8D71-48E7-83CE-1FA8CFC77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7ABB4-0571-4C73-A12A-CCFFC86337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98C32-2EE6-465F-95FB-58B7BCE403D5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0F3BA-6883-4B89-8CBD-1349711C44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24904-C5A5-4DBB-A3FC-1C8DCEEDD3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72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A0CF6F-60DC-4AFB-B220-DB5608761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9572" y="2417197"/>
            <a:ext cx="9038814" cy="1325563"/>
          </a:xfrm>
        </p:spPr>
        <p:txBody>
          <a:bodyPr/>
          <a:lstStyle/>
          <a:p>
            <a:r>
              <a:rPr lang="en-US" dirty="0"/>
              <a:t>Measures of rank correlation with binary outcomes.</a:t>
            </a:r>
          </a:p>
        </p:txBody>
      </p:sp>
    </p:spTree>
    <p:extLst>
      <p:ext uri="{BB962C8B-B14F-4D97-AF65-F5344CB8AC3E}">
        <p14:creationId xmlns:p14="http://schemas.microsoft.com/office/powerpoint/2010/main" val="2596890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62EB20E-7217-4ECB-8A05-07F5E81F6092}"/>
              </a:ext>
            </a:extLst>
          </p:cNvPr>
          <p:cNvSpPr/>
          <p:nvPr/>
        </p:nvSpPr>
        <p:spPr>
          <a:xfrm>
            <a:off x="371789" y="328122"/>
            <a:ext cx="11646039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target=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continuous_1=age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fvcht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bmi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categorical_1=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diab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male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currsmok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=&amp;continuous_1 &amp;categorical_1;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001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836D48C-6C1E-4202-82E5-D8B0EE011B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362" y="1567489"/>
            <a:ext cx="5513332" cy="256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797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3B496-95D9-42EA-8C05-3EB822587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0482" y="0"/>
            <a:ext cx="4547716" cy="1162224"/>
          </a:xfrm>
        </p:spPr>
        <p:txBody>
          <a:bodyPr/>
          <a:lstStyle/>
          <a:p>
            <a:r>
              <a:rPr lang="en-US" dirty="0"/>
              <a:t>A simple example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64CD131-ACCE-44C0-8652-333864E65B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530078"/>
              </p:ext>
            </p:extLst>
          </p:nvPr>
        </p:nvGraphicFramePr>
        <p:xfrm>
          <a:off x="3390482" y="1158839"/>
          <a:ext cx="3464029" cy="259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4359">
                  <a:extLst>
                    <a:ext uri="{9D8B030D-6E8A-4147-A177-3AD203B41FA5}">
                      <a16:colId xmlns:a16="http://schemas.microsoft.com/office/drawing/2014/main" val="3033501297"/>
                    </a:ext>
                  </a:extLst>
                </a:gridCol>
                <a:gridCol w="944545">
                  <a:extLst>
                    <a:ext uri="{9D8B030D-6E8A-4147-A177-3AD203B41FA5}">
                      <a16:colId xmlns:a16="http://schemas.microsoft.com/office/drawing/2014/main" val="3026930846"/>
                    </a:ext>
                  </a:extLst>
                </a:gridCol>
                <a:gridCol w="1065125">
                  <a:extLst>
                    <a:ext uri="{9D8B030D-6E8A-4147-A177-3AD203B41FA5}">
                      <a16:colId xmlns:a16="http://schemas.microsoft.com/office/drawing/2014/main" val="657068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Y=0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Y=1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0168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p</a:t>
                      </a:r>
                      <a:r>
                        <a:rPr lang="en-US" sz="2800" baseline="-25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5177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p</a:t>
                      </a:r>
                      <a:r>
                        <a:rPr lang="en-US" sz="2800" baseline="-25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1149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p</a:t>
                      </a:r>
                      <a:r>
                        <a:rPr lang="en-US" sz="2800" baseline="-25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910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835388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85E1554-F501-4E7F-A009-90D33C8880AD}"/>
              </a:ext>
            </a:extLst>
          </p:cNvPr>
          <p:cNvSpPr txBox="1"/>
          <p:nvPr/>
        </p:nvSpPr>
        <p:spPr>
          <a:xfrm>
            <a:off x="3295067" y="4434390"/>
            <a:ext cx="374012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The only requirement is:</a:t>
            </a:r>
          </a:p>
          <a:p>
            <a:r>
              <a:rPr lang="en-US" sz="2800" dirty="0"/>
              <a:t>p</a:t>
            </a:r>
            <a:r>
              <a:rPr lang="en-US" sz="2800" baseline="-25000" dirty="0"/>
              <a:t>1 </a:t>
            </a:r>
            <a:r>
              <a:rPr lang="en-US" sz="2800" dirty="0"/>
              <a:t>&lt;p</a:t>
            </a:r>
            <a:r>
              <a:rPr lang="en-US" sz="2800" baseline="-25000" dirty="0"/>
              <a:t>2</a:t>
            </a:r>
            <a:r>
              <a:rPr lang="en-US" sz="2800" dirty="0"/>
              <a:t>&lt;p</a:t>
            </a:r>
            <a:r>
              <a:rPr lang="en-US" sz="2800" baseline="-25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941297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3A98F-F0A8-4E7E-8127-957D764CA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Concordance in the prediction of binary outcomes.</a:t>
            </a:r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CF446F7-BEC6-4603-ABAC-53CB3299CA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6134584"/>
              </p:ext>
            </p:extLst>
          </p:nvPr>
        </p:nvGraphicFramePr>
        <p:xfrm>
          <a:off x="959127" y="2151329"/>
          <a:ext cx="850392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3" imgW="5511600" imgH="888840" progId="Equation.DSMT4">
                  <p:embed/>
                </p:oleObj>
              </mc:Choice>
              <mc:Fallback>
                <p:oleObj name="Equation" r:id="rId3" imgW="551160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59127" y="2151329"/>
                        <a:ext cx="8503920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437D2D4-B027-4E5F-AD1C-A2505504CC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6183028"/>
              </p:ext>
            </p:extLst>
          </p:nvPr>
        </p:nvGraphicFramePr>
        <p:xfrm>
          <a:off x="959127" y="3983571"/>
          <a:ext cx="6115542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5" imgW="3974760" imgH="1485720" progId="Equation.DSMT4">
                  <p:embed/>
                </p:oleObj>
              </mc:Choice>
              <mc:Fallback>
                <p:oleObj name="Equation" r:id="rId5" imgW="3974760" imgH="1485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59127" y="3983571"/>
                        <a:ext cx="6115542" cy="228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314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1BA0D20E-8DA5-4227-8896-F90BD3B4EF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778319"/>
              </p:ext>
            </p:extLst>
          </p:nvPr>
        </p:nvGraphicFramePr>
        <p:xfrm>
          <a:off x="715663" y="659109"/>
          <a:ext cx="5603134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3" imgW="3657600" imgH="1193760" progId="Equation.DSMT4">
                  <p:embed/>
                </p:oleObj>
              </mc:Choice>
              <mc:Fallback>
                <p:oleObj name="Equation" r:id="rId3" imgW="3657600" imgH="1193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5663" y="659109"/>
                        <a:ext cx="5603134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4FBF88C6-C318-45C0-9685-05D9DAF949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2517635"/>
              </p:ext>
            </p:extLst>
          </p:nvPr>
        </p:nvGraphicFramePr>
        <p:xfrm>
          <a:off x="715663" y="3243210"/>
          <a:ext cx="5174201" cy="1554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5" imgW="2958840" imgH="888840" progId="Equation.DSMT4">
                  <p:embed/>
                </p:oleObj>
              </mc:Choice>
              <mc:Fallback>
                <p:oleObj name="Equation" r:id="rId5" imgW="295884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15663" y="3243210"/>
                        <a:ext cx="5174201" cy="15544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083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3B496-95D9-42EA-8C05-3EB822587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0482" y="0"/>
            <a:ext cx="4547716" cy="1162224"/>
          </a:xfrm>
        </p:spPr>
        <p:txBody>
          <a:bodyPr/>
          <a:lstStyle/>
          <a:p>
            <a:r>
              <a:rPr lang="en-US" dirty="0"/>
              <a:t>A simple example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64CD131-ACCE-44C0-8652-333864E65B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0017"/>
              </p:ext>
            </p:extLst>
          </p:nvPr>
        </p:nvGraphicFramePr>
        <p:xfrm>
          <a:off x="2687096" y="1832078"/>
          <a:ext cx="6517193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3227">
                  <a:extLst>
                    <a:ext uri="{9D8B030D-6E8A-4147-A177-3AD203B41FA5}">
                      <a16:colId xmlns:a16="http://schemas.microsoft.com/office/drawing/2014/main" val="3033501297"/>
                    </a:ext>
                  </a:extLst>
                </a:gridCol>
                <a:gridCol w="671038">
                  <a:extLst>
                    <a:ext uri="{9D8B030D-6E8A-4147-A177-3AD203B41FA5}">
                      <a16:colId xmlns:a16="http://schemas.microsoft.com/office/drawing/2014/main" val="3026930846"/>
                    </a:ext>
                  </a:extLst>
                </a:gridCol>
                <a:gridCol w="756702">
                  <a:extLst>
                    <a:ext uri="{9D8B030D-6E8A-4147-A177-3AD203B41FA5}">
                      <a16:colId xmlns:a16="http://schemas.microsoft.com/office/drawing/2014/main" val="65706839"/>
                    </a:ext>
                  </a:extLst>
                </a:gridCol>
                <a:gridCol w="756702">
                  <a:extLst>
                    <a:ext uri="{9D8B030D-6E8A-4147-A177-3AD203B41FA5}">
                      <a16:colId xmlns:a16="http://schemas.microsoft.com/office/drawing/2014/main" val="2604764641"/>
                    </a:ext>
                  </a:extLst>
                </a:gridCol>
                <a:gridCol w="1649762">
                  <a:extLst>
                    <a:ext uri="{9D8B030D-6E8A-4147-A177-3AD203B41FA5}">
                      <a16:colId xmlns:a16="http://schemas.microsoft.com/office/drawing/2014/main" val="979566761"/>
                    </a:ext>
                  </a:extLst>
                </a:gridCol>
                <a:gridCol w="1649762">
                  <a:extLst>
                    <a:ext uri="{9D8B030D-6E8A-4147-A177-3AD203B41FA5}">
                      <a16:colId xmlns:a16="http://schemas.microsoft.com/office/drawing/2014/main" val="3445232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Y=0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Y=1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#discordant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#concordant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0168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5177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1149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</a:t>
                      </a:r>
                      <a:r>
                        <a:rPr lang="en-US" baseline="-25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910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8353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#Pairs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447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127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0C9377D4-F3D8-4146-B0E0-A5968FBE98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8371254"/>
              </p:ext>
            </p:extLst>
          </p:nvPr>
        </p:nvGraphicFramePr>
        <p:xfrm>
          <a:off x="2986088" y="26988"/>
          <a:ext cx="5175250" cy="199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3" imgW="2958840" imgH="1143000" progId="Equation.DSMT4">
                  <p:embed/>
                </p:oleObj>
              </mc:Choice>
              <mc:Fallback>
                <p:oleObj name="Equation" r:id="rId3" imgW="2958840" imgH="114300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4FBF88C6-C318-45C0-9685-05D9DAF9496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86088" y="26988"/>
                        <a:ext cx="5175250" cy="1998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3101DF02-4C30-47D0-A9E8-5FF817B59A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754753"/>
              </p:ext>
            </p:extLst>
          </p:nvPr>
        </p:nvGraphicFramePr>
        <p:xfrm>
          <a:off x="748955" y="2000179"/>
          <a:ext cx="3248025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5" imgW="1803240" imgH="812520" progId="Equation.DSMT4">
                  <p:embed/>
                </p:oleObj>
              </mc:Choice>
              <mc:Fallback>
                <p:oleObj name="Equation" r:id="rId5" imgW="180324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48955" y="2000179"/>
                        <a:ext cx="3248025" cy="1463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2F93871-C155-4A7D-8AF5-AFE11E96FD75}"/>
              </a:ext>
            </a:extLst>
          </p:cNvPr>
          <p:cNvSpPr txBox="1"/>
          <p:nvPr/>
        </p:nvSpPr>
        <p:spPr>
          <a:xfrm>
            <a:off x="6189784" y="2540524"/>
            <a:ext cx="51146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the case of perfect ordering, it has value 1, in the case of totally incorrect ordering, it has value -1, and in the case of random ordering it will be 0.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EA14BAD-29A9-487C-A370-56F81F3BB1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921040"/>
              </p:ext>
            </p:extLst>
          </p:nvPr>
        </p:nvGraphicFramePr>
        <p:xfrm>
          <a:off x="822094" y="3711119"/>
          <a:ext cx="6517193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3227">
                  <a:extLst>
                    <a:ext uri="{9D8B030D-6E8A-4147-A177-3AD203B41FA5}">
                      <a16:colId xmlns:a16="http://schemas.microsoft.com/office/drawing/2014/main" val="3033501297"/>
                    </a:ext>
                  </a:extLst>
                </a:gridCol>
                <a:gridCol w="671038">
                  <a:extLst>
                    <a:ext uri="{9D8B030D-6E8A-4147-A177-3AD203B41FA5}">
                      <a16:colId xmlns:a16="http://schemas.microsoft.com/office/drawing/2014/main" val="3026930846"/>
                    </a:ext>
                  </a:extLst>
                </a:gridCol>
                <a:gridCol w="756702">
                  <a:extLst>
                    <a:ext uri="{9D8B030D-6E8A-4147-A177-3AD203B41FA5}">
                      <a16:colId xmlns:a16="http://schemas.microsoft.com/office/drawing/2014/main" val="65706839"/>
                    </a:ext>
                  </a:extLst>
                </a:gridCol>
                <a:gridCol w="756702">
                  <a:extLst>
                    <a:ext uri="{9D8B030D-6E8A-4147-A177-3AD203B41FA5}">
                      <a16:colId xmlns:a16="http://schemas.microsoft.com/office/drawing/2014/main" val="2604764641"/>
                    </a:ext>
                  </a:extLst>
                </a:gridCol>
                <a:gridCol w="1649762">
                  <a:extLst>
                    <a:ext uri="{9D8B030D-6E8A-4147-A177-3AD203B41FA5}">
                      <a16:colId xmlns:a16="http://schemas.microsoft.com/office/drawing/2014/main" val="979566761"/>
                    </a:ext>
                  </a:extLst>
                </a:gridCol>
                <a:gridCol w="1649762">
                  <a:extLst>
                    <a:ext uri="{9D8B030D-6E8A-4147-A177-3AD203B41FA5}">
                      <a16:colId xmlns:a16="http://schemas.microsoft.com/office/drawing/2014/main" val="3445232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Y=0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Y=1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#discordant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#concordant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0168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5177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1149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</a:t>
                      </a:r>
                      <a:r>
                        <a:rPr lang="en-US" baseline="-25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910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8353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#Pairs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447946"/>
                  </a:ext>
                </a:extLst>
              </a:tr>
            </a:tbl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F7926CA3-2F30-4647-8F3A-94D62304A1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810337"/>
              </p:ext>
            </p:extLst>
          </p:nvPr>
        </p:nvGraphicFramePr>
        <p:xfrm>
          <a:off x="7647912" y="4262438"/>
          <a:ext cx="3817938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7" imgW="2120760" imgH="761760" progId="Equation.DSMT4">
                  <p:embed/>
                </p:oleObj>
              </mc:Choice>
              <mc:Fallback>
                <p:oleObj name="Equation" r:id="rId7" imgW="2120760" imgH="76176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3101DF02-4C30-47D0-A9E8-5FF817B59A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647912" y="4262438"/>
                        <a:ext cx="3817938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0047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0C9377D4-F3D8-4146-B0E0-A5968FBE983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86088" y="26988"/>
          <a:ext cx="5175250" cy="199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3" imgW="2958840" imgH="1143000" progId="Equation.DSMT4">
                  <p:embed/>
                </p:oleObj>
              </mc:Choice>
              <mc:Fallback>
                <p:oleObj name="Equation" r:id="rId3" imgW="2958840" imgH="114300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0C9377D4-F3D8-4146-B0E0-A5968FBE983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86088" y="26988"/>
                        <a:ext cx="5175250" cy="1998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125494F-BA2A-4DBC-971D-AA35DBBF7D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8035779"/>
              </p:ext>
            </p:extLst>
          </p:nvPr>
        </p:nvGraphicFramePr>
        <p:xfrm>
          <a:off x="2751432" y="1901057"/>
          <a:ext cx="4946072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tion" r:id="rId5" imgW="3022560" imgH="558720" progId="Equation.DSMT4">
                  <p:embed/>
                </p:oleObj>
              </mc:Choice>
              <mc:Fallback>
                <p:oleObj name="Equation" r:id="rId5" imgW="3022560" imgH="55872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D125494F-BA2A-4DBC-971D-AA35DBBF7D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51432" y="1901057"/>
                        <a:ext cx="4946072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5B2BC67-3EB2-46F4-82AB-BB4A5D2BA6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836627"/>
              </p:ext>
            </p:extLst>
          </p:nvPr>
        </p:nvGraphicFramePr>
        <p:xfrm>
          <a:off x="450305" y="3245618"/>
          <a:ext cx="6517193" cy="23488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3227">
                  <a:extLst>
                    <a:ext uri="{9D8B030D-6E8A-4147-A177-3AD203B41FA5}">
                      <a16:colId xmlns:a16="http://schemas.microsoft.com/office/drawing/2014/main" val="3033501297"/>
                    </a:ext>
                  </a:extLst>
                </a:gridCol>
                <a:gridCol w="671038">
                  <a:extLst>
                    <a:ext uri="{9D8B030D-6E8A-4147-A177-3AD203B41FA5}">
                      <a16:colId xmlns:a16="http://schemas.microsoft.com/office/drawing/2014/main" val="3026930846"/>
                    </a:ext>
                  </a:extLst>
                </a:gridCol>
                <a:gridCol w="756702">
                  <a:extLst>
                    <a:ext uri="{9D8B030D-6E8A-4147-A177-3AD203B41FA5}">
                      <a16:colId xmlns:a16="http://schemas.microsoft.com/office/drawing/2014/main" val="65706839"/>
                    </a:ext>
                  </a:extLst>
                </a:gridCol>
                <a:gridCol w="756702">
                  <a:extLst>
                    <a:ext uri="{9D8B030D-6E8A-4147-A177-3AD203B41FA5}">
                      <a16:colId xmlns:a16="http://schemas.microsoft.com/office/drawing/2014/main" val="2604764641"/>
                    </a:ext>
                  </a:extLst>
                </a:gridCol>
                <a:gridCol w="1649762">
                  <a:extLst>
                    <a:ext uri="{9D8B030D-6E8A-4147-A177-3AD203B41FA5}">
                      <a16:colId xmlns:a16="http://schemas.microsoft.com/office/drawing/2014/main" val="979566761"/>
                    </a:ext>
                  </a:extLst>
                </a:gridCol>
                <a:gridCol w="1649762">
                  <a:extLst>
                    <a:ext uri="{9D8B030D-6E8A-4147-A177-3AD203B41FA5}">
                      <a16:colId xmlns:a16="http://schemas.microsoft.com/office/drawing/2014/main" val="3445232964"/>
                    </a:ext>
                  </a:extLst>
                </a:gridCol>
              </a:tblGrid>
              <a:tr h="494697">
                <a:tc>
                  <a:txBody>
                    <a:bodyPr/>
                    <a:lstStyle/>
                    <a:p>
                      <a:r>
                        <a:rPr lang="en-US" dirty="0"/>
                        <a:t>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Y=0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Y=1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#discordant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#concordant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0168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5177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1149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</a:t>
                      </a:r>
                      <a:r>
                        <a:rPr lang="en-US" baseline="-25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910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8353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#Pairs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447946"/>
                  </a:ext>
                </a:extLst>
              </a:tr>
            </a:tbl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71FBA160-40E6-4333-AD01-619CA93407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9129942"/>
              </p:ext>
            </p:extLst>
          </p:nvPr>
        </p:nvGraphicFramePr>
        <p:xfrm>
          <a:off x="7432257" y="3657356"/>
          <a:ext cx="3929063" cy="132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tion" r:id="rId7" imgW="2400120" imgH="812520" progId="Equation.DSMT4">
                  <p:embed/>
                </p:oleObj>
              </mc:Choice>
              <mc:Fallback>
                <p:oleObj name="Equation" r:id="rId7" imgW="2400120" imgH="81252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D125494F-BA2A-4DBC-971D-AA35DBBF7D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432257" y="3657356"/>
                        <a:ext cx="3929063" cy="1328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9057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0C9377D4-F3D8-4146-B0E0-A5968FBE983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86088" y="26988"/>
          <a:ext cx="5175250" cy="199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3" imgW="2958840" imgH="1143000" progId="Equation.DSMT4">
                  <p:embed/>
                </p:oleObj>
              </mc:Choice>
              <mc:Fallback>
                <p:oleObj name="Equation" r:id="rId3" imgW="2958840" imgH="114300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0C9377D4-F3D8-4146-B0E0-A5968FBE983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86088" y="26988"/>
                        <a:ext cx="5175250" cy="1998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D1460E2-3CB5-4DD0-A1D4-D3F166EA4B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107988"/>
              </p:ext>
            </p:extLst>
          </p:nvPr>
        </p:nvGraphicFramePr>
        <p:xfrm>
          <a:off x="1027548" y="1676295"/>
          <a:ext cx="4217988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Equation" r:id="rId5" imgW="2577960" imgH="812520" progId="Equation.DSMT4">
                  <p:embed/>
                </p:oleObj>
              </mc:Choice>
              <mc:Fallback>
                <p:oleObj name="Equation" r:id="rId5" imgW="2577960" imgH="81252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CD1460E2-3CB5-4DD0-A1D4-D3F166EA4B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27548" y="1676295"/>
                        <a:ext cx="4217988" cy="1330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F5B0320-CD2D-4AA8-B4E3-BECA96D649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899741"/>
              </p:ext>
            </p:extLst>
          </p:nvPr>
        </p:nvGraphicFramePr>
        <p:xfrm>
          <a:off x="148854" y="3481478"/>
          <a:ext cx="6517193" cy="23488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3227">
                  <a:extLst>
                    <a:ext uri="{9D8B030D-6E8A-4147-A177-3AD203B41FA5}">
                      <a16:colId xmlns:a16="http://schemas.microsoft.com/office/drawing/2014/main" val="3033501297"/>
                    </a:ext>
                  </a:extLst>
                </a:gridCol>
                <a:gridCol w="671038">
                  <a:extLst>
                    <a:ext uri="{9D8B030D-6E8A-4147-A177-3AD203B41FA5}">
                      <a16:colId xmlns:a16="http://schemas.microsoft.com/office/drawing/2014/main" val="3026930846"/>
                    </a:ext>
                  </a:extLst>
                </a:gridCol>
                <a:gridCol w="756702">
                  <a:extLst>
                    <a:ext uri="{9D8B030D-6E8A-4147-A177-3AD203B41FA5}">
                      <a16:colId xmlns:a16="http://schemas.microsoft.com/office/drawing/2014/main" val="65706839"/>
                    </a:ext>
                  </a:extLst>
                </a:gridCol>
                <a:gridCol w="756702">
                  <a:extLst>
                    <a:ext uri="{9D8B030D-6E8A-4147-A177-3AD203B41FA5}">
                      <a16:colId xmlns:a16="http://schemas.microsoft.com/office/drawing/2014/main" val="2604764641"/>
                    </a:ext>
                  </a:extLst>
                </a:gridCol>
                <a:gridCol w="1649762">
                  <a:extLst>
                    <a:ext uri="{9D8B030D-6E8A-4147-A177-3AD203B41FA5}">
                      <a16:colId xmlns:a16="http://schemas.microsoft.com/office/drawing/2014/main" val="979566761"/>
                    </a:ext>
                  </a:extLst>
                </a:gridCol>
                <a:gridCol w="1649762">
                  <a:extLst>
                    <a:ext uri="{9D8B030D-6E8A-4147-A177-3AD203B41FA5}">
                      <a16:colId xmlns:a16="http://schemas.microsoft.com/office/drawing/2014/main" val="3445232964"/>
                    </a:ext>
                  </a:extLst>
                </a:gridCol>
              </a:tblGrid>
              <a:tr h="494697">
                <a:tc>
                  <a:txBody>
                    <a:bodyPr/>
                    <a:lstStyle/>
                    <a:p>
                      <a:r>
                        <a:rPr lang="en-US" dirty="0"/>
                        <a:t>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Y=0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Y=1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#discordant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#concordant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0168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5177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1149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</a:t>
                      </a:r>
                      <a:r>
                        <a:rPr lang="en-US" baseline="-25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910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8353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#Pairs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447946"/>
                  </a:ext>
                </a:extLst>
              </a:tr>
            </a:tbl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EF79CF88-6572-419D-8FA1-C64D25BB8D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2848528"/>
              </p:ext>
            </p:extLst>
          </p:nvPr>
        </p:nvGraphicFramePr>
        <p:xfrm>
          <a:off x="6688138" y="3648075"/>
          <a:ext cx="4819650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7" imgW="2946240" imgH="761760" progId="Equation.DSMT4">
                  <p:embed/>
                </p:oleObj>
              </mc:Choice>
              <mc:Fallback>
                <p:oleObj name="Equation" r:id="rId7" imgW="2946240" imgH="7617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CD1460E2-3CB5-4DD0-A1D4-D3F166EA4B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688138" y="3648075"/>
                        <a:ext cx="4819650" cy="1247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0977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217BA48C-3D5C-44E8-97A8-E3C7137CD6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4444511"/>
              </p:ext>
            </p:extLst>
          </p:nvPr>
        </p:nvGraphicFramePr>
        <p:xfrm>
          <a:off x="3146111" y="1663281"/>
          <a:ext cx="525065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3" imgW="3111480" imgH="812520" progId="Equation.DSMT4">
                  <p:embed/>
                </p:oleObj>
              </mc:Choice>
              <mc:Fallback>
                <p:oleObj name="Equation" r:id="rId3" imgW="311148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46111" y="1663281"/>
                        <a:ext cx="5250655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F017302-C08A-4560-8ADC-2B2734D84B7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86088" y="26988"/>
          <a:ext cx="5175250" cy="199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5" imgW="2958840" imgH="1143000" progId="Equation.DSMT4">
                  <p:embed/>
                </p:oleObj>
              </mc:Choice>
              <mc:Fallback>
                <p:oleObj name="Equation" r:id="rId5" imgW="2958840" imgH="114300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0C9377D4-F3D8-4146-B0E0-A5968FBE983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86088" y="26988"/>
                        <a:ext cx="5175250" cy="1998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8AB4CF7-0EC8-4D04-82C2-6AEF5F2AE7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322888"/>
              </p:ext>
            </p:extLst>
          </p:nvPr>
        </p:nvGraphicFramePr>
        <p:xfrm>
          <a:off x="148854" y="3481478"/>
          <a:ext cx="6517193" cy="23488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3227">
                  <a:extLst>
                    <a:ext uri="{9D8B030D-6E8A-4147-A177-3AD203B41FA5}">
                      <a16:colId xmlns:a16="http://schemas.microsoft.com/office/drawing/2014/main" val="3033501297"/>
                    </a:ext>
                  </a:extLst>
                </a:gridCol>
                <a:gridCol w="671038">
                  <a:extLst>
                    <a:ext uri="{9D8B030D-6E8A-4147-A177-3AD203B41FA5}">
                      <a16:colId xmlns:a16="http://schemas.microsoft.com/office/drawing/2014/main" val="3026930846"/>
                    </a:ext>
                  </a:extLst>
                </a:gridCol>
                <a:gridCol w="756702">
                  <a:extLst>
                    <a:ext uri="{9D8B030D-6E8A-4147-A177-3AD203B41FA5}">
                      <a16:colId xmlns:a16="http://schemas.microsoft.com/office/drawing/2014/main" val="65706839"/>
                    </a:ext>
                  </a:extLst>
                </a:gridCol>
                <a:gridCol w="756702">
                  <a:extLst>
                    <a:ext uri="{9D8B030D-6E8A-4147-A177-3AD203B41FA5}">
                      <a16:colId xmlns:a16="http://schemas.microsoft.com/office/drawing/2014/main" val="2604764641"/>
                    </a:ext>
                  </a:extLst>
                </a:gridCol>
                <a:gridCol w="1649762">
                  <a:extLst>
                    <a:ext uri="{9D8B030D-6E8A-4147-A177-3AD203B41FA5}">
                      <a16:colId xmlns:a16="http://schemas.microsoft.com/office/drawing/2014/main" val="979566761"/>
                    </a:ext>
                  </a:extLst>
                </a:gridCol>
                <a:gridCol w="1649762">
                  <a:extLst>
                    <a:ext uri="{9D8B030D-6E8A-4147-A177-3AD203B41FA5}">
                      <a16:colId xmlns:a16="http://schemas.microsoft.com/office/drawing/2014/main" val="3445232964"/>
                    </a:ext>
                  </a:extLst>
                </a:gridCol>
              </a:tblGrid>
              <a:tr h="494697">
                <a:tc>
                  <a:txBody>
                    <a:bodyPr/>
                    <a:lstStyle/>
                    <a:p>
                      <a:r>
                        <a:rPr lang="en-US" dirty="0"/>
                        <a:t>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Y=0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Y=1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#discordant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#concordant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0168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5177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1149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</a:t>
                      </a:r>
                      <a:r>
                        <a:rPr lang="en-US" baseline="-25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910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8353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#Pairs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447946"/>
                  </a:ext>
                </a:extLst>
              </a:tr>
            </a:tbl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CA7D0B0-C7D2-4DD9-9061-4701E1DD01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610485"/>
              </p:ext>
            </p:extLst>
          </p:nvPr>
        </p:nvGraphicFramePr>
        <p:xfrm>
          <a:off x="7974013" y="4062413"/>
          <a:ext cx="26352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7" imgW="1562040" imgH="507960" progId="Equation.DSMT4">
                  <p:embed/>
                </p:oleObj>
              </mc:Choice>
              <mc:Fallback>
                <p:oleObj name="Equation" r:id="rId7" imgW="1562040" imgH="50796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217BA48C-3D5C-44E8-97A8-E3C7137CD6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974013" y="4062413"/>
                        <a:ext cx="2635250" cy="857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679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1188</TotalTime>
  <Words>341</Words>
  <Application>Microsoft Office PowerPoint</Application>
  <PresentationFormat>Widescreen</PresentationFormat>
  <Paragraphs>189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Lucida Console</vt:lpstr>
      <vt:lpstr>Office Theme</vt:lpstr>
      <vt:lpstr>Equation</vt:lpstr>
      <vt:lpstr>MathType 6.0 Equation</vt:lpstr>
      <vt:lpstr>Measures of rank correlation with binary outcomes.</vt:lpstr>
      <vt:lpstr>A simple example</vt:lpstr>
      <vt:lpstr>Concordance in the prediction of binary outcomes.</vt:lpstr>
      <vt:lpstr>PowerPoint Presentation</vt:lpstr>
      <vt:lpstr>A simple 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McGee</dc:creator>
  <cp:lastModifiedBy>Dan McGee</cp:lastModifiedBy>
  <cp:revision>19</cp:revision>
  <dcterms:created xsi:type="dcterms:W3CDTF">2018-03-02T15:45:04Z</dcterms:created>
  <dcterms:modified xsi:type="dcterms:W3CDTF">2018-05-30T14:48:32Z</dcterms:modified>
</cp:coreProperties>
</file>