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8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80C98-B147-4E15-96B2-A26407C756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4F23E3-FF68-41D1-AAE3-6DAC950F5D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533C82-20B4-443E-95E3-43A3B6057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9ED8-060A-4B49-8191-137A5CC69F7B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78A38-4423-4CDE-8DC4-0CC4483FF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74526B-9ED6-4958-B13C-B0883B44B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A5EF-F2DB-4B92-9F93-8CCC552EE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584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5D64C-B9A5-4B6B-A3C8-8FF8E525D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420E1D-860C-4A12-8D3C-9BB5A3218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4EF45-2B35-49F2-800E-3E74954AF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9ED8-060A-4B49-8191-137A5CC69F7B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7AA0B1-77CA-4917-A289-7517571E7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FE0D9-5D89-496C-9212-864C0F3FF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A5EF-F2DB-4B92-9F93-8CCC552EE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3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83C171-DA95-4521-9409-FAA76052AE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58E326-3E0B-48F1-8AF5-8EBC1A1DB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808B9-A1E0-4EF5-B2E0-494CDE0AC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9ED8-060A-4B49-8191-137A5CC69F7B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45A4E-42E2-4D74-8705-5A56B742C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0749E-A9C6-4EA4-8166-B488E3439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A5EF-F2DB-4B92-9F93-8CCC552EE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49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7F695-21A3-406B-986C-D2A7E15FB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4A0A5-B383-4BEA-8556-F2248A275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5046A2-07B6-404D-8E68-EDEEA8AD5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9ED8-060A-4B49-8191-137A5CC69F7B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64D3A-9AE5-4E2E-B631-7F7226EFE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95232-E7A7-4680-BDF2-DFAD464FF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A5EF-F2DB-4B92-9F93-8CCC552EE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120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F3999-A837-49D2-B3A8-E0113569E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5666A1-8858-4627-9BA5-374037308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9AD963-3175-4008-A978-87C8127FC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9ED8-060A-4B49-8191-137A5CC69F7B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E64FF-170F-4B8F-BFAC-3072AA029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61EED-666A-4184-B940-A9E706F3B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A5EF-F2DB-4B92-9F93-8CCC552EE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873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0341A-097C-4342-BE2F-3E4299871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3C505-667B-4B96-8F53-3D2F178325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864A2D-1C81-48EE-891C-BA84141F1B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019B38-7424-4E25-9C30-A0AB337C6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9ED8-060A-4B49-8191-137A5CC69F7B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AA3E49-84AD-490C-8572-4A34FECBA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3ED3B8-7571-4982-9F84-E0B704149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A5EF-F2DB-4B92-9F93-8CCC552EE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162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CE297-F118-4E92-8631-12A26A2EB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F9E379-7002-4B8E-9F70-983D20A26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F6F77B-FCDC-4C8B-BCAD-252E99FAC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02C08B-026F-4D1E-B0D1-92AABD8847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446512-34B7-43BC-8672-1083DF2CC0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551A52-6EF7-420A-A54D-63989F947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9ED8-060A-4B49-8191-137A5CC69F7B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ACFB25-805B-4131-8603-0C5EDAC47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D8D65A-1F19-4025-85A5-98A75744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A5EF-F2DB-4B92-9F93-8CCC552EE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033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42341-C508-4B10-B120-F3B90466E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037C0C-C8BA-4813-A593-F99BAD809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9ED8-060A-4B49-8191-137A5CC69F7B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76FC09-DF6A-4D03-B61C-B3839A3AE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B9F77D-3B07-46E2-AA6D-ED34CD3FC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A5EF-F2DB-4B92-9F93-8CCC552EE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81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1B3176-CE52-455B-B405-3B627138E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9ED8-060A-4B49-8191-137A5CC69F7B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34A30E-558C-4228-A3F7-DF20533B2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9881C3-3527-4A4F-96D4-08304DC02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A5EF-F2DB-4B92-9F93-8CCC552EE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977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6B80-CF72-46F2-8780-4A4D590BC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042E2-D61F-4C4C-A8FA-81F83219F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F55164-606D-444E-BC10-4B349F09C5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07F477-980F-41E1-B17A-EBCF4CD38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9ED8-060A-4B49-8191-137A5CC69F7B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DE7AF2-94A2-40AA-A292-46DF78C7A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EAA35F-B4B5-4916-9F6B-63960E735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A5EF-F2DB-4B92-9F93-8CCC552EE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026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C0D89-2897-45D7-A1DE-55A576FE6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D5BA20-ED01-4267-9786-49F8B63670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7A95C4-A033-4483-84E8-E6879B1BF2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D614B4-89E2-4B20-98AB-A2A0E15CF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9ED8-060A-4B49-8191-137A5CC69F7B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A97EA3-7CFF-45B7-A73F-CF8864B7C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05F3C1-0089-4298-A6BD-B2A507645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A5EF-F2DB-4B92-9F93-8CCC552EE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46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CF51F1-37DD-4B28-B293-7EE313270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3C2D7B-7551-49A5-8FFF-AC09E24D94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11483-E7C8-4BA1-886B-A10757DD2A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D9ED8-060A-4B49-8191-137A5CC69F7B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CC52C-827F-4771-8AA0-B411E15A8C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3A24AC-7702-4596-8DC0-F3B9B7B999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AA5EF-F2DB-4B92-9F93-8CCC552EE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39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A0ACAA6-4618-473E-87DA-8FE0FDE74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979" y="2090558"/>
            <a:ext cx="10515600" cy="1325563"/>
          </a:xfrm>
        </p:spPr>
        <p:txBody>
          <a:bodyPr/>
          <a:lstStyle/>
          <a:p>
            <a:r>
              <a:rPr lang="en-US" dirty="0"/>
              <a:t>Sensitivity, specificity, positive and negative predictive value.</a:t>
            </a:r>
          </a:p>
        </p:txBody>
      </p:sp>
    </p:spTree>
    <p:extLst>
      <p:ext uri="{BB962C8B-B14F-4D97-AF65-F5344CB8AC3E}">
        <p14:creationId xmlns:p14="http://schemas.microsoft.com/office/powerpoint/2010/main" val="1878388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09D94-842B-4756-9F92-DE66D9B79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notation: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AC49615E-7E65-4954-BBF2-80E85A3B74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8346050"/>
              </p:ext>
            </p:extLst>
          </p:nvPr>
        </p:nvGraphicFramePr>
        <p:xfrm>
          <a:off x="258762" y="1834005"/>
          <a:ext cx="11095038" cy="316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3" imgW="3466800" imgH="990360" progId="Equation.DSMT4">
                  <p:embed/>
                </p:oleObj>
              </mc:Choice>
              <mc:Fallback>
                <p:oleObj name="Equation" r:id="rId3" imgW="3466800" imgH="99036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8762" y="1834005"/>
                        <a:ext cx="11095038" cy="3168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3335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266505"/>
              </p:ext>
            </p:extLst>
          </p:nvPr>
        </p:nvGraphicFramePr>
        <p:xfrm>
          <a:off x="1917443" y="676814"/>
          <a:ext cx="6694373" cy="1188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3" imgW="2717640" imgH="482400" progId="Equation.DSMT4">
                  <p:embed/>
                </p:oleObj>
              </mc:Choice>
              <mc:Fallback>
                <p:oleObj name="Equation" r:id="rId3" imgW="2717640" imgH="48240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17443" y="676814"/>
                        <a:ext cx="6694373" cy="1188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6975426"/>
              </p:ext>
            </p:extLst>
          </p:nvPr>
        </p:nvGraphicFramePr>
        <p:xfrm>
          <a:off x="1917443" y="2530352"/>
          <a:ext cx="7276697" cy="128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5" imgW="2743200" imgH="482400" progId="Equation.DSMT4">
                  <p:embed/>
                </p:oleObj>
              </mc:Choice>
              <mc:Fallback>
                <p:oleObj name="Equation" r:id="rId5" imgW="2743200" imgH="4824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17443" y="2530352"/>
                        <a:ext cx="7276697" cy="1280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8324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1540510" y="930593"/>
          <a:ext cx="7762240" cy="731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3" imgW="2425680" imgH="228600" progId="Equation.DSMT4">
                  <p:embed/>
                </p:oleObj>
              </mc:Choice>
              <mc:Fallback>
                <p:oleObj name="Equation" r:id="rId3" imgW="2425680" imgH="228600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40510" y="930593"/>
                        <a:ext cx="7762240" cy="731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1457960" y="2505393"/>
          <a:ext cx="8961120" cy="822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5" imgW="2489040" imgH="228600" progId="Equation.DSMT4">
                  <p:embed/>
                </p:oleObj>
              </mc:Choice>
              <mc:Fallback>
                <p:oleObj name="Equation" r:id="rId5" imgW="2489040" imgH="2286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57960" y="2505393"/>
                        <a:ext cx="8961120" cy="822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4997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60400" y="328414"/>
            <a:ext cx="91338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Area Under the Receiver Operating Characteristic Curve (</a:t>
            </a:r>
            <a:r>
              <a:rPr kumimoji="0" lang="en-US" altLang="en-US" sz="2400" b="0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AUROC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6400" y="1217264"/>
            <a:ext cx="107086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>
                <a:solidFill>
                  <a:srgbClr val="000000"/>
                </a:solidFill>
              </a:rPr>
              <a:t>Assign score to 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en-US" altLang="en-US" sz="2400" dirty="0">
                <a:solidFill>
                  <a:srgbClr val="000000"/>
                </a:solidFill>
              </a:rPr>
              <a:t> observation equal to the ordered probability that the observation is a case. In logistic regression, this is usually the estimated probability. 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 rot="10800000" flipV="1">
            <a:off x="497840" y="2611054"/>
            <a:ext cx="105257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each unique score</a:t>
            </a:r>
          </a:p>
          <a:p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Set this score as the threshold for deciding the classification</a:t>
            </a:r>
          </a:p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calculate sensitivity and specificity</a:t>
            </a:r>
          </a:p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Create a plot (Receiver Operating Characteristic Curve) that plots </a:t>
            </a:r>
          </a:p>
          <a:p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sensitivity (y-axis) versus 1-specificity (x-axis)</a:t>
            </a:r>
          </a:p>
          <a:p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 the Area under the curve -- AUROC</a:t>
            </a:r>
          </a:p>
        </p:txBody>
      </p:sp>
    </p:spTree>
    <p:extLst>
      <p:ext uri="{BB962C8B-B14F-4D97-AF65-F5344CB8AC3E}">
        <p14:creationId xmlns:p14="http://schemas.microsoft.com/office/powerpoint/2010/main" val="1957617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C4555B4-8EC5-48EB-8237-6B031BC92DC9}"/>
              </a:ext>
            </a:extLst>
          </p:cNvPr>
          <p:cNvSpPr/>
          <p:nvPr/>
        </p:nvSpPr>
        <p:spPr>
          <a:xfrm>
            <a:off x="184484" y="1690063"/>
            <a:ext cx="1191126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target=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continuous_1=age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categorical_1=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male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plots(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only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maxpoints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none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)=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=&amp;continuous_1 &amp;categorical_1;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540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F7C20E7-1267-4B75-A61A-093E07D546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980" y="269716"/>
            <a:ext cx="6164779" cy="612648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06E9D04-9FA5-42D7-B02E-2F0162227CD6}"/>
              </a:ext>
            </a:extLst>
          </p:cNvPr>
          <p:cNvSpPr txBox="1"/>
          <p:nvPr/>
        </p:nvSpPr>
        <p:spPr>
          <a:xfrm>
            <a:off x="8249920" y="269716"/>
            <a:ext cx="216995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ROC:</a:t>
            </a:r>
          </a:p>
          <a:p>
            <a:r>
              <a:rPr lang="en-US" sz="2800" dirty="0"/>
              <a:t>Receiver</a:t>
            </a:r>
          </a:p>
          <a:p>
            <a:r>
              <a:rPr lang="en-US" sz="2800" dirty="0"/>
              <a:t>Operating </a:t>
            </a:r>
          </a:p>
          <a:p>
            <a:r>
              <a:rPr lang="en-US" sz="2800" dirty="0"/>
              <a:t>Characteristic</a:t>
            </a:r>
          </a:p>
          <a:p>
            <a:r>
              <a:rPr lang="en-US" sz="2800" dirty="0"/>
              <a:t>Curve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0F3F46-6118-4C13-9B58-594352C5AEA1}"/>
              </a:ext>
            </a:extLst>
          </p:cNvPr>
          <p:cNvSpPr txBox="1"/>
          <p:nvPr/>
        </p:nvSpPr>
        <p:spPr>
          <a:xfrm>
            <a:off x="8249919" y="2870676"/>
            <a:ext cx="2169953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AUROC:</a:t>
            </a:r>
          </a:p>
          <a:p>
            <a:r>
              <a:rPr lang="en-US" sz="2800" dirty="0"/>
              <a:t>Area</a:t>
            </a:r>
          </a:p>
          <a:p>
            <a:r>
              <a:rPr lang="en-US" sz="2800" dirty="0"/>
              <a:t>Under the</a:t>
            </a:r>
          </a:p>
          <a:p>
            <a:r>
              <a:rPr lang="en-US" sz="2800" dirty="0"/>
              <a:t>Receiver</a:t>
            </a:r>
          </a:p>
          <a:p>
            <a:r>
              <a:rPr lang="en-US" sz="2800" dirty="0"/>
              <a:t>Operating </a:t>
            </a:r>
          </a:p>
          <a:p>
            <a:r>
              <a:rPr lang="en-US" sz="2800" dirty="0"/>
              <a:t>Characteristic</a:t>
            </a:r>
          </a:p>
          <a:p>
            <a:r>
              <a:rPr lang="en-US" sz="2800" dirty="0"/>
              <a:t>Curve</a:t>
            </a:r>
          </a:p>
        </p:txBody>
      </p:sp>
    </p:spTree>
    <p:extLst>
      <p:ext uri="{BB962C8B-B14F-4D97-AF65-F5344CB8AC3E}">
        <p14:creationId xmlns:p14="http://schemas.microsoft.com/office/powerpoint/2010/main" val="697268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861E9-7A45-4CC2-9937-EEBDA5A94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6916" y="2298199"/>
            <a:ext cx="4423611" cy="1325563"/>
          </a:xfrm>
        </p:spPr>
        <p:txBody>
          <a:bodyPr/>
          <a:lstStyle/>
          <a:p>
            <a:r>
              <a:rPr lang="en-US" dirty="0"/>
              <a:t>SAS’s Algorithm</a:t>
            </a:r>
          </a:p>
        </p:txBody>
      </p:sp>
    </p:spTree>
    <p:extLst>
      <p:ext uri="{BB962C8B-B14F-4D97-AF65-F5344CB8AC3E}">
        <p14:creationId xmlns:p14="http://schemas.microsoft.com/office/powerpoint/2010/main" val="4022990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132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Lucida Console</vt:lpstr>
      <vt:lpstr>Office Theme</vt:lpstr>
      <vt:lpstr>Equation</vt:lpstr>
      <vt:lpstr>Sensitivity, specificity, positive and negative predictive value.</vt:lpstr>
      <vt:lpstr>Some notation: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SAS’s Algorithm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Sensitivity, specificity, positive and negative predictive value.</dc:title>
  <dc:creator>Dan McGee</dc:creator>
  <cp:lastModifiedBy>Dan McGee</cp:lastModifiedBy>
  <cp:revision>5</cp:revision>
  <dcterms:created xsi:type="dcterms:W3CDTF">2018-05-30T14:07:01Z</dcterms:created>
  <dcterms:modified xsi:type="dcterms:W3CDTF">2018-05-30T16:36:17Z</dcterms:modified>
</cp:coreProperties>
</file>