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sldIdLst>
    <p:sldId id="270" r:id="rId3"/>
    <p:sldId id="257" r:id="rId4"/>
    <p:sldId id="271" r:id="rId5"/>
    <p:sldId id="272" r:id="rId6"/>
    <p:sldId id="273" r:id="rId7"/>
    <p:sldId id="274" r:id="rId8"/>
    <p:sldId id="275" r:id="rId9"/>
    <p:sldId id="258" r:id="rId10"/>
    <p:sldId id="259" r:id="rId11"/>
    <p:sldId id="260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7B31BD-EDF8-44C9-B351-50E26A62933C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05C2A-4EF8-4127-B0D2-64DE8BE58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107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95667-ED30-49D3-879E-537D11B097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5F758B-9FA8-484F-8174-73880A3118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C3640-0AA2-4963-AAD2-D5CCE457A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AE4CB-42F9-4FB8-994E-C7EC7F8F3AD5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9F567-7B3F-4EF6-9907-6BBD83BEE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D953A-1D6D-4CCF-AF26-360F0029C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D250-104B-4931-BF05-D56E9724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590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A9515-A79C-4860-B512-C39B0B1A0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20D976-6D34-4F72-903D-37F32B07B5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58EDF3-E366-4196-BFC1-28E423027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592A-8E7F-4BFA-A1E4-30AB04C7E40D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905FB-DD19-4061-A7F5-3789D1329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9CCEF-6E13-4760-8140-4F6EB5D53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D250-104B-4931-BF05-D56E9724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13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DA1F4E-50FF-425A-898E-B6137264DC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493C1C-9EAC-4F35-B254-03E242A2B0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6CCE3-8B6D-4FD5-BDFE-F2BAEB35A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F080-3EED-4EB2-9087-4EAF6D0B8567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12E74-5DDE-4EFD-A7FF-9103C4BE8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D4895-AD47-4A08-9C6C-209C9EEBD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D250-104B-4931-BF05-D56E9724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39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60E57-E260-4628-B1DB-F7B16EAB7B7A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57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EC99-3481-4F46-94A9-D89C7F457B64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42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CAE-EF8A-4BBC-9B18-84C1D19D179D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52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8F79-A3C7-477D-AFB2-64DDD34AFAC4}" type="datetime1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23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C3D27-DB7D-49DB-B282-B35445A9905E}" type="datetime1">
              <a:rPr lang="en-US" smtClean="0"/>
              <a:t>5/30/2018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137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8D31-44B6-4D40-BEBB-4C34B9531489}" type="datetime1">
              <a:rPr lang="en-US" smtClean="0"/>
              <a:t>5/30/2018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122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2F05-59C4-4332-A36D-BFCABB3A5F54}" type="datetime1">
              <a:rPr lang="en-US" smtClean="0"/>
              <a:t>5/30/2018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671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7D1F9-EE8C-4EA0-97E5-9AD66534BECD}" type="datetime1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8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D0C97-FA5B-48AA-8051-523B72071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8F085-49F8-4946-A846-742DCF10B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77958-A245-4F40-B168-E509135F0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5754B-2306-47A0-8F34-48E5A5A8892A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E5C87-FE88-43AA-BC79-2EF4ECBA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21D85-2F78-4368-9C94-66144D560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D250-104B-4931-BF05-D56E9724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787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05D8-A35A-4B09-8502-0ED281E1DBF1}" type="datetime1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584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ABF0-7804-4069-898C-F09B66960955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276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09192-338D-4759-949B-4548BD9674DB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84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A37EC-1D4A-4B28-BF5C-9785E2832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6A59B-0A31-4BE6-A174-342AE5792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F3501-E305-474E-876B-0FF260090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39A51-72FE-4188-BE79-196113A7A0AD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F9011-F5CF-435D-BAC2-E363B30AA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93798-41EF-4F27-B434-D9484E2A8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D250-104B-4931-BF05-D56E9724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38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9580D-5665-4260-B2D0-AB7570B2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93245-8749-4806-ADCD-1972CD6305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5630E7-0FCA-4ADC-97B6-03BE32D101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173BF-3D6C-4AA3-97DD-821EE8F2C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6B5EB-B38E-4C61-B7D3-41B7F6D6C7E6}" type="datetime1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1103C1-9C9A-4020-A9C5-68758C0DD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E4A9F7-268E-4D1C-9FC0-5588F5A07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D250-104B-4931-BF05-D56E9724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31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647BF-08D5-4041-BD66-A4141470E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E59A65-60F5-4411-8187-B100722A6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99895B-D3D1-43A7-87D3-327C853C1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A65E6B-CB63-45D7-8470-DCF43C4733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0E073D-C0FD-460F-916E-4587A64800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370218-4532-4D35-AA9F-79894A4B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C9F6-AC45-4738-B013-F3A72B03EB92}" type="datetime1">
              <a:rPr lang="en-US" smtClean="0"/>
              <a:t>5/30/2018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F9376B-3B9C-4DFD-905F-1B7A2CBFF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971860-B934-42A8-8CE6-BB97DB729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D250-104B-4931-BF05-D56E9724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527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F604E-3623-43DA-BCFF-FEFD3D5E6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38772C-27AA-496D-84CA-057E2F098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0C3E-9268-4221-AD7E-EF3059EA40F5}" type="datetime1">
              <a:rPr lang="en-US" smtClean="0"/>
              <a:t>5/30/2018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06DE25-2D80-4F70-9840-2D4B12B48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4D8BB4-2744-4F32-8879-D171568B5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D250-104B-4931-BF05-D56E9724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1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1C063F-BA8C-4A3D-9812-1572B9964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91121-409B-4DBA-B3EB-5E69AAC161E2}" type="datetime1">
              <a:rPr lang="en-US" smtClean="0"/>
              <a:t>5/30/2018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077B2E-CF85-4A8E-8C00-3A9B08138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0A6359-13DB-4747-B34F-19258D69B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D250-104B-4931-BF05-D56E9724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20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3D168-CF31-4521-BD62-86E10EDBB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0DF59-A78E-41A4-AD65-F937BB988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4F1421-E046-4395-A84E-86D02444E3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70E722-D912-4B12-8177-7E7C3EEBA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472D6-9075-4BBC-825A-061FDBE2B01F}" type="datetime1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B80B48-2D65-4BCD-BBD4-F945B6D56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585F8E-3CB8-4468-BB90-EAF6BE35C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D250-104B-4931-BF05-D56E9724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9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91E56-71EF-4CBF-BBB3-9167A64D9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AD5554-ED67-44B7-81B1-B61D8E1665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6CFC1E-BABB-4EC3-A979-217BA1BFB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15D3C1-7948-47E5-80FB-225D761D9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FC4F-96B0-4FE5-9B50-1945FE19FDED}" type="datetime1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002063-50FF-4EA4-AF64-475925D3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3000D8-74BF-4694-97C5-A3A4FCA61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D250-104B-4931-BF05-D56E9724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8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D5B26A-A810-45B2-B478-D31D63E6E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F7A0F-AA51-4BA9-B039-14C78B3CC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165BD7-8D72-4CFD-B81D-E4EAFF1CBE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A2502-B172-4AE2-BE25-60E7823C178F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D3210-751B-4A4A-90AF-C9AE9FD307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2978B-CE7B-4EBC-9083-F5B085264C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AD250-104B-4931-BF05-D56E9724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717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A3F1F-FFFE-4646-8F26-E76033D5ADD5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47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78B4-7F77-4441-9AD1-6DA533A90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0706" y="2546852"/>
            <a:ext cx="10515600" cy="1325563"/>
          </a:xfrm>
        </p:spPr>
        <p:txBody>
          <a:bodyPr/>
          <a:lstStyle/>
          <a:p>
            <a:r>
              <a:rPr lang="en-US" dirty="0"/>
              <a:t>Area Under the Receiver Operating Characteristic Curve (AUROC)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6AB25DE-BCA9-4DDF-A56A-64CAA3381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D250-104B-4931-BF05-D56E97246A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70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5900" y="0"/>
            <a:ext cx="6896100" cy="68961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682" y="2261235"/>
            <a:ext cx="4257675" cy="215265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3ECBF7-BD52-4AC5-BF67-F9657A970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371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" y="2050763"/>
            <a:ext cx="11714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proc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logistic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data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=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hanley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plots(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only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)=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roc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class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x 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param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=ref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ref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=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"1"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model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y(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event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=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"1"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)=x;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score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data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=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hanley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outroc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=roc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out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=scored;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freq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num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run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Console" panose="020B06090405040202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proc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print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data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=scored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noobs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;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run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proc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print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data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=roc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noobs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;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run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;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ABB269-28A2-413F-B087-292E9AFA5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94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112" y="710565"/>
            <a:ext cx="4254407" cy="49377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2214" y="1168908"/>
            <a:ext cx="6800850" cy="19621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43782" y="341233"/>
            <a:ext cx="822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Scored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31053" y="341233"/>
            <a:ext cx="583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ROC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167377" y="3869245"/>
            <a:ext cx="6318995" cy="257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1109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1" i="1" u="none" strike="noStrike" kern="1200" cap="none" spc="0" normalizeH="0" baseline="0" noProof="0" dirty="0">
                <a:ln>
                  <a:noFill/>
                </a:ln>
                <a:solidFill>
                  <a:srgbClr val="353535"/>
                </a:solidFill>
                <a:effectLst/>
                <a:uLnTx/>
                <a:uFillTx/>
                <a:latin typeface="Courier"/>
                <a:ea typeface="+mn-ea"/>
                <a:cs typeface="Arial" panose="020B0604020202020204" pitchFamily="34" charset="0"/>
              </a:rPr>
              <a:t>_</a:t>
            </a:r>
            <a:r>
              <a:rPr kumimoji="0" lang="en-US" altLang="en-US" sz="1600" b="1" i="1" u="none" strike="noStrike" kern="1200" cap="none" spc="0" normalizeH="0" baseline="0" noProof="0" dirty="0">
                <a:ln>
                  <a:noFill/>
                </a:ln>
                <a:solidFill>
                  <a:srgbClr val="35353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PROB_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the estimated probability of an event. These estimated probabilities serve as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cutpoints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for predicting the response.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1" u="none" strike="noStrike" kern="1200" cap="none" spc="0" normalizeH="0" baseline="0" noProof="0" dirty="0">
                <a:ln>
                  <a:noFill/>
                </a:ln>
                <a:solidFill>
                  <a:srgbClr val="35353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_POS_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the number of correctly predicted event responses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1" u="none" strike="noStrike" kern="1200" cap="none" spc="0" normalizeH="0" baseline="0" noProof="0" dirty="0">
                <a:ln>
                  <a:noFill/>
                </a:ln>
                <a:solidFill>
                  <a:srgbClr val="35353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_NEG_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the number of correctly predicted nonevent responses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1" u="none" strike="noStrike" kern="1200" cap="none" spc="0" normalizeH="0" baseline="0" noProof="0" dirty="0">
                <a:ln>
                  <a:noFill/>
                </a:ln>
                <a:solidFill>
                  <a:srgbClr val="35353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_FALPOS_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the number of falsely predicted event responses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1" u="none" strike="noStrike" kern="1200" cap="none" spc="0" normalizeH="0" baseline="0" noProof="0" dirty="0">
                <a:ln>
                  <a:noFill/>
                </a:ln>
                <a:solidFill>
                  <a:srgbClr val="35353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_FALNEG_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the number of falsely predicted nonevent responses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1" u="none" strike="noStrike" kern="1200" cap="none" spc="0" normalizeH="0" baseline="0" noProof="0" dirty="0">
                <a:ln>
                  <a:noFill/>
                </a:ln>
                <a:solidFill>
                  <a:srgbClr val="35353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_SENSIT_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the sensitivity, which is the proportion of event observations that were predicted to have an event response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1" u="none" strike="noStrike" kern="1200" cap="none" spc="0" normalizeH="0" baseline="0" noProof="0" dirty="0">
                <a:ln>
                  <a:noFill/>
                </a:ln>
                <a:solidFill>
                  <a:srgbClr val="35353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_1MSPEC_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one minus specificity, which is the proportion of nonevent observations that were predicted to have an event response </a:t>
            </a: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8F69DF-C6BF-4660-B90F-7CCE66D34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81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7896" y="0"/>
            <a:ext cx="6019800" cy="1325563"/>
          </a:xfrm>
        </p:spPr>
        <p:txBody>
          <a:bodyPr/>
          <a:lstStyle/>
          <a:p>
            <a:r>
              <a:rPr lang="en-US" dirty="0"/>
              <a:t>AUROC -- Interpretation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8913" y="1709928"/>
            <a:ext cx="109769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Percentage of all possible pairs (event, non-event) that have the case rated higher than the non-case.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Probability that a random pair 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event,non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-event) will have the correct ordering.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B85689-D2E9-455B-B59B-0270FE354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62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0"/>
            <a:ext cx="2065256" cy="1325563"/>
          </a:xfrm>
        </p:spPr>
        <p:txBody>
          <a:bodyPr/>
          <a:lstStyle/>
          <a:p>
            <a:r>
              <a:rPr lang="en-US" dirty="0"/>
              <a:t>Facts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71859" y="1746988"/>
            <a:ext cx="6142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Perfect prediction -&gt;  Area Under ROC=1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490790"/>
              </p:ext>
            </p:extLst>
          </p:nvPr>
        </p:nvGraphicFramePr>
        <p:xfrm>
          <a:off x="1060704" y="2709069"/>
          <a:ext cx="10561320" cy="3636010"/>
        </p:xfrm>
        <a:graphic>
          <a:graphicData uri="http://schemas.openxmlformats.org/drawingml/2006/table">
            <a:tbl>
              <a:tblPr/>
              <a:tblGrid>
                <a:gridCol w="986271">
                  <a:extLst>
                    <a:ext uri="{9D8B030D-6E8A-4147-A177-3AD203B41FA5}">
                      <a16:colId xmlns:a16="http://schemas.microsoft.com/office/drawing/2014/main" val="2520172872"/>
                    </a:ext>
                  </a:extLst>
                </a:gridCol>
                <a:gridCol w="1869806">
                  <a:extLst>
                    <a:ext uri="{9D8B030D-6E8A-4147-A177-3AD203B41FA5}">
                      <a16:colId xmlns:a16="http://schemas.microsoft.com/office/drawing/2014/main" val="3044103655"/>
                    </a:ext>
                  </a:extLst>
                </a:gridCol>
                <a:gridCol w="1869806">
                  <a:extLst>
                    <a:ext uri="{9D8B030D-6E8A-4147-A177-3AD203B41FA5}">
                      <a16:colId xmlns:a16="http://schemas.microsoft.com/office/drawing/2014/main" val="2643006272"/>
                    </a:ext>
                  </a:extLst>
                </a:gridCol>
                <a:gridCol w="2095826">
                  <a:extLst>
                    <a:ext uri="{9D8B030D-6E8A-4147-A177-3AD203B41FA5}">
                      <a16:colId xmlns:a16="http://schemas.microsoft.com/office/drawing/2014/main" val="1455950600"/>
                    </a:ext>
                  </a:extLst>
                </a:gridCol>
                <a:gridCol w="986271">
                  <a:extLst>
                    <a:ext uri="{9D8B030D-6E8A-4147-A177-3AD203B41FA5}">
                      <a16:colId xmlns:a16="http://schemas.microsoft.com/office/drawing/2014/main" val="1345555725"/>
                    </a:ext>
                  </a:extLst>
                </a:gridCol>
                <a:gridCol w="1356123">
                  <a:extLst>
                    <a:ext uri="{9D8B030D-6E8A-4147-A177-3AD203B41FA5}">
                      <a16:colId xmlns:a16="http://schemas.microsoft.com/office/drawing/2014/main" val="2913942441"/>
                    </a:ext>
                  </a:extLst>
                </a:gridCol>
                <a:gridCol w="1397217">
                  <a:extLst>
                    <a:ext uri="{9D8B030D-6E8A-4147-A177-3AD203B41FA5}">
                      <a16:colId xmlns:a16="http://schemas.microsoft.com/office/drawing/2014/main" val="198886243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Normal (Y=0)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Abnormal (Y=1)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Threshold for Classifying as abnormal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#ties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#discordant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#concordant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16781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x&gt;1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669004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x&gt;2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598637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x&gt;3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893349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x&gt;4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66172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x&gt;5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264184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1294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22581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#Pairs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276884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328703"/>
                  </a:ext>
                </a:extLst>
              </a:tr>
              <a:tr h="1841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%concordant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171292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52A37F-0F3C-48A2-A1A9-087C348A7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40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24712" y="923544"/>
            <a:ext cx="712246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all observations are given the same score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C-statistic=Area Under ROC =.5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978657" y="3271203"/>
          <a:ext cx="525042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3" imgW="2260440" imgH="393480" progId="Equation.DSMT4">
                  <p:embed/>
                </p:oleObj>
              </mc:Choice>
              <mc:Fallback>
                <p:oleObj name="Equation" r:id="rId3" imgW="2260440" imgH="393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78657" y="3271203"/>
                        <a:ext cx="5250428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F894B5-17A8-4935-A779-851887DF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493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56289" y="91440"/>
            <a:ext cx="122482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non-events are given a score greater that events the Area Under ROC &lt;.5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846339"/>
              </p:ext>
            </p:extLst>
          </p:nvPr>
        </p:nvGraphicFramePr>
        <p:xfrm>
          <a:off x="447039" y="1114584"/>
          <a:ext cx="11236961" cy="3636010"/>
        </p:xfrm>
        <a:graphic>
          <a:graphicData uri="http://schemas.openxmlformats.org/drawingml/2006/table">
            <a:tbl>
              <a:tblPr/>
              <a:tblGrid>
                <a:gridCol w="1049366">
                  <a:extLst>
                    <a:ext uri="{9D8B030D-6E8A-4147-A177-3AD203B41FA5}">
                      <a16:colId xmlns:a16="http://schemas.microsoft.com/office/drawing/2014/main" val="1114576290"/>
                    </a:ext>
                  </a:extLst>
                </a:gridCol>
                <a:gridCol w="1989423">
                  <a:extLst>
                    <a:ext uri="{9D8B030D-6E8A-4147-A177-3AD203B41FA5}">
                      <a16:colId xmlns:a16="http://schemas.microsoft.com/office/drawing/2014/main" val="2629958006"/>
                    </a:ext>
                  </a:extLst>
                </a:gridCol>
                <a:gridCol w="1989423">
                  <a:extLst>
                    <a:ext uri="{9D8B030D-6E8A-4147-A177-3AD203B41FA5}">
                      <a16:colId xmlns:a16="http://schemas.microsoft.com/office/drawing/2014/main" val="1157432393"/>
                    </a:ext>
                  </a:extLst>
                </a:gridCol>
                <a:gridCol w="2229903">
                  <a:extLst>
                    <a:ext uri="{9D8B030D-6E8A-4147-A177-3AD203B41FA5}">
                      <a16:colId xmlns:a16="http://schemas.microsoft.com/office/drawing/2014/main" val="3108544271"/>
                    </a:ext>
                  </a:extLst>
                </a:gridCol>
                <a:gridCol w="1049366">
                  <a:extLst>
                    <a:ext uri="{9D8B030D-6E8A-4147-A177-3AD203B41FA5}">
                      <a16:colId xmlns:a16="http://schemas.microsoft.com/office/drawing/2014/main" val="650653091"/>
                    </a:ext>
                  </a:extLst>
                </a:gridCol>
                <a:gridCol w="1442878">
                  <a:extLst>
                    <a:ext uri="{9D8B030D-6E8A-4147-A177-3AD203B41FA5}">
                      <a16:colId xmlns:a16="http://schemas.microsoft.com/office/drawing/2014/main" val="2641621313"/>
                    </a:ext>
                  </a:extLst>
                </a:gridCol>
                <a:gridCol w="1486602">
                  <a:extLst>
                    <a:ext uri="{9D8B030D-6E8A-4147-A177-3AD203B41FA5}">
                      <a16:colId xmlns:a16="http://schemas.microsoft.com/office/drawing/2014/main" val="2017905375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 (Y=0)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Abnormal (Y=1)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Threshold for Classifying as abnormal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#ties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#discordant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#concordant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79439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1584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47411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067392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961500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634627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83299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409657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2487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16831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#Pairs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2958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2958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585387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2616600"/>
                  </a:ext>
                </a:extLst>
              </a:tr>
              <a:tr h="1841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%concordant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0.106828938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0218685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AD0A72F-0151-4BF9-851B-DE789B54F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05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72160" y="81280"/>
            <a:ext cx="9408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Area Under ROC depends only on the ranking of the scores.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332255"/>
              </p:ext>
            </p:extLst>
          </p:nvPr>
        </p:nvGraphicFramePr>
        <p:xfrm>
          <a:off x="353060" y="877570"/>
          <a:ext cx="8221979" cy="28435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7811">
                  <a:extLst>
                    <a:ext uri="{9D8B030D-6E8A-4147-A177-3AD203B41FA5}">
                      <a16:colId xmlns:a16="http://schemas.microsoft.com/office/drawing/2014/main" val="1554464621"/>
                    </a:ext>
                  </a:extLst>
                </a:gridCol>
                <a:gridCol w="1455642">
                  <a:extLst>
                    <a:ext uri="{9D8B030D-6E8A-4147-A177-3AD203B41FA5}">
                      <a16:colId xmlns:a16="http://schemas.microsoft.com/office/drawing/2014/main" val="1470994068"/>
                    </a:ext>
                  </a:extLst>
                </a:gridCol>
                <a:gridCol w="1455642">
                  <a:extLst>
                    <a:ext uri="{9D8B030D-6E8A-4147-A177-3AD203B41FA5}">
                      <a16:colId xmlns:a16="http://schemas.microsoft.com/office/drawing/2014/main" val="3989331683"/>
                    </a:ext>
                  </a:extLst>
                </a:gridCol>
                <a:gridCol w="1631599">
                  <a:extLst>
                    <a:ext uri="{9D8B030D-6E8A-4147-A177-3AD203B41FA5}">
                      <a16:colId xmlns:a16="http://schemas.microsoft.com/office/drawing/2014/main" val="2584607009"/>
                    </a:ext>
                  </a:extLst>
                </a:gridCol>
                <a:gridCol w="767811">
                  <a:extLst>
                    <a:ext uri="{9D8B030D-6E8A-4147-A177-3AD203B41FA5}">
                      <a16:colId xmlns:a16="http://schemas.microsoft.com/office/drawing/2014/main" val="3362201171"/>
                    </a:ext>
                  </a:extLst>
                </a:gridCol>
                <a:gridCol w="1055741">
                  <a:extLst>
                    <a:ext uri="{9D8B030D-6E8A-4147-A177-3AD203B41FA5}">
                      <a16:colId xmlns:a16="http://schemas.microsoft.com/office/drawing/2014/main" val="3115394171"/>
                    </a:ext>
                  </a:extLst>
                </a:gridCol>
                <a:gridCol w="1087733">
                  <a:extLst>
                    <a:ext uri="{9D8B030D-6E8A-4147-A177-3AD203B41FA5}">
                      <a16:colId xmlns:a16="http://schemas.microsoft.com/office/drawing/2014/main" val="3655497599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 (Y=0)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Abnormal (Y=1)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Threshold for Classifying as abnormal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#ties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#discordant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#concordant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30343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1910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708310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913565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255360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094539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49311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2487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10015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#Pairs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2958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339265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1517827"/>
                  </a:ext>
                </a:extLst>
              </a:tr>
              <a:tr h="1841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%concordant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0.106828938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414036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93875"/>
              </p:ext>
            </p:extLst>
          </p:nvPr>
        </p:nvGraphicFramePr>
        <p:xfrm>
          <a:off x="353060" y="3821430"/>
          <a:ext cx="8019318" cy="3036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5150">
                  <a:extLst>
                    <a:ext uri="{9D8B030D-6E8A-4147-A177-3AD203B41FA5}">
                      <a16:colId xmlns:a16="http://schemas.microsoft.com/office/drawing/2014/main" val="1554464621"/>
                    </a:ext>
                  </a:extLst>
                </a:gridCol>
                <a:gridCol w="1455642">
                  <a:extLst>
                    <a:ext uri="{9D8B030D-6E8A-4147-A177-3AD203B41FA5}">
                      <a16:colId xmlns:a16="http://schemas.microsoft.com/office/drawing/2014/main" val="1470994068"/>
                    </a:ext>
                  </a:extLst>
                </a:gridCol>
                <a:gridCol w="1455642">
                  <a:extLst>
                    <a:ext uri="{9D8B030D-6E8A-4147-A177-3AD203B41FA5}">
                      <a16:colId xmlns:a16="http://schemas.microsoft.com/office/drawing/2014/main" val="3989331683"/>
                    </a:ext>
                  </a:extLst>
                </a:gridCol>
                <a:gridCol w="1631599">
                  <a:extLst>
                    <a:ext uri="{9D8B030D-6E8A-4147-A177-3AD203B41FA5}">
                      <a16:colId xmlns:a16="http://schemas.microsoft.com/office/drawing/2014/main" val="2584607009"/>
                    </a:ext>
                  </a:extLst>
                </a:gridCol>
                <a:gridCol w="767811">
                  <a:extLst>
                    <a:ext uri="{9D8B030D-6E8A-4147-A177-3AD203B41FA5}">
                      <a16:colId xmlns:a16="http://schemas.microsoft.com/office/drawing/2014/main" val="3362201171"/>
                    </a:ext>
                  </a:extLst>
                </a:gridCol>
                <a:gridCol w="1055741">
                  <a:extLst>
                    <a:ext uri="{9D8B030D-6E8A-4147-A177-3AD203B41FA5}">
                      <a16:colId xmlns:a16="http://schemas.microsoft.com/office/drawing/2014/main" val="3115394171"/>
                    </a:ext>
                  </a:extLst>
                </a:gridCol>
                <a:gridCol w="1087733">
                  <a:extLst>
                    <a:ext uri="{9D8B030D-6E8A-4147-A177-3AD203B41FA5}">
                      <a16:colId xmlns:a16="http://schemas.microsoft.com/office/drawing/2014/main" val="3655497599"/>
                    </a:ext>
                  </a:extLst>
                </a:gridCol>
              </a:tblGrid>
              <a:tr h="83947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 (Y=0)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Abnormal (Y=1)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Threshold for Classifying as abnormal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#ties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#discordant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#concordant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30343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1910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708310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913565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255360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094539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49311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2487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10015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#Pairs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2958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2958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339265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1517827"/>
                  </a:ext>
                </a:extLst>
              </a:tr>
              <a:tr h="1841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%concordant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0.106828938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4140366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EAF705-AEA6-4784-AE10-7D41D5DE6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30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1518" y="3450425"/>
            <a:ext cx="94101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The same is not necessarily true of the Area Under ROC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68603B-B793-4858-B3FD-888425AF1511}"/>
              </a:ext>
            </a:extLst>
          </p:cNvPr>
          <p:cNvSpPr txBox="1"/>
          <p:nvPr/>
        </p:nvSpPr>
        <p:spPr>
          <a:xfrm>
            <a:off x="522798" y="4734560"/>
            <a:ext cx="1092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Nonetheless,  AUROC is probably the most often used index of predictive accuracy.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B8B3A12-4A71-415F-BF29-35A22699E3AE}"/>
              </a:ext>
            </a:extLst>
          </p:cNvPr>
          <p:cNvSpPr txBox="1">
            <a:spLocks/>
          </p:cNvSpPr>
          <p:nvPr/>
        </p:nvSpPr>
        <p:spPr>
          <a:xfrm>
            <a:off x="441518" y="177518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+mn-lt"/>
                <a:cs typeface="Arial" panose="020B0604020202020204" pitchFamily="34" charset="0"/>
              </a:rPr>
              <a:t>If a variable is added to a logistic model, the likelihood does not decrease.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0D8D6A-1A11-4FEF-A57B-2583AF072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4698" y="99782"/>
            <a:ext cx="2963779" cy="1325563"/>
          </a:xfrm>
        </p:spPr>
        <p:txBody>
          <a:bodyPr/>
          <a:lstStyle/>
          <a:p>
            <a:r>
              <a:rPr lang="en-US" dirty="0"/>
              <a:t>Some facts.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09A52-BE33-45E5-ACC1-17B274E9D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D250-104B-4931-BF05-D56E97246A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050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151062"/>
            <a:ext cx="10515600" cy="1325563"/>
          </a:xfrm>
        </p:spPr>
        <p:txBody>
          <a:bodyPr>
            <a:noAutofit/>
          </a:bodyPr>
          <a:lstStyle/>
          <a:p>
            <a:r>
              <a:rPr lang="en-US" b="1" dirty="0"/>
              <a:t>Hanley and McNeil:  The Meaning and Use of the Area under a Receiver Operating Characteristic (ROC) Curve, Radiology 1982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6F4CF4-3DD0-4F91-9D28-0E9E0BD36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68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7E17EF6-CFB9-4795-8AE2-35245D30E5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622149"/>
              </p:ext>
            </p:extLst>
          </p:nvPr>
        </p:nvGraphicFramePr>
        <p:xfrm>
          <a:off x="2531828" y="2398120"/>
          <a:ext cx="4531074" cy="3365500"/>
        </p:xfrm>
        <a:graphic>
          <a:graphicData uri="http://schemas.openxmlformats.org/drawingml/2006/table">
            <a:tbl>
              <a:tblPr/>
              <a:tblGrid>
                <a:gridCol w="975362">
                  <a:extLst>
                    <a:ext uri="{9D8B030D-6E8A-4147-A177-3AD203B41FA5}">
                      <a16:colId xmlns:a16="http://schemas.microsoft.com/office/drawing/2014/main" val="3166223403"/>
                    </a:ext>
                  </a:extLst>
                </a:gridCol>
                <a:gridCol w="1615346">
                  <a:extLst>
                    <a:ext uri="{9D8B030D-6E8A-4147-A177-3AD203B41FA5}">
                      <a16:colId xmlns:a16="http://schemas.microsoft.com/office/drawing/2014/main" val="1601287796"/>
                    </a:ext>
                  </a:extLst>
                </a:gridCol>
                <a:gridCol w="1940366">
                  <a:extLst>
                    <a:ext uri="{9D8B030D-6E8A-4147-A177-3AD203B41FA5}">
                      <a16:colId xmlns:a16="http://schemas.microsoft.com/office/drawing/2014/main" val="4180100961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 (Y=0)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Abnormal (Y=1)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73086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46065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206792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7960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700120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736789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74845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720919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#Pairs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2958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811720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776508"/>
                  </a:ext>
                </a:extLst>
              </a:tr>
              <a:tr h="184150">
                <a:tc gridSpan="2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8899855"/>
                  </a:ext>
                </a:extLst>
              </a:tr>
            </a:tbl>
          </a:graphicData>
        </a:graphic>
      </p:graphicFrame>
      <p:sp>
        <p:nvSpPr>
          <p:cNvPr id="3" name="Title 4">
            <a:extLst>
              <a:ext uri="{FF2B5EF4-FFF2-40B4-BE49-F238E27FC236}">
                <a16:creationId xmlns:a16="http://schemas.microsoft.com/office/drawing/2014/main" id="{2CF6122E-10B5-46F2-A27D-16EDAF3C4A20}"/>
              </a:ext>
            </a:extLst>
          </p:cNvPr>
          <p:cNvSpPr txBox="1">
            <a:spLocks/>
          </p:cNvSpPr>
          <p:nvPr/>
        </p:nvSpPr>
        <p:spPr>
          <a:xfrm>
            <a:off x="751838" y="27368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Data from Hanley and McNeil: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92DC2-7952-41FF-B46C-8E1AEEDAC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07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>
            <a:extLst>
              <a:ext uri="{FF2B5EF4-FFF2-40B4-BE49-F238E27FC236}">
                <a16:creationId xmlns:a16="http://schemas.microsoft.com/office/drawing/2014/main" id="{2CF6122E-10B5-46F2-A27D-16EDAF3C4A20}"/>
              </a:ext>
            </a:extLst>
          </p:cNvPr>
          <p:cNvSpPr txBox="1">
            <a:spLocks/>
          </p:cNvSpPr>
          <p:nvPr/>
        </p:nvSpPr>
        <p:spPr>
          <a:xfrm>
            <a:off x="751838" y="27368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Data from Hanley and McNeil: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F5CD87F-8E36-4139-855C-F724D6F35476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825625"/>
          <a:ext cx="6705990" cy="2232660"/>
        </p:xfrm>
        <a:graphic>
          <a:graphicData uri="http://schemas.openxmlformats.org/drawingml/2006/table">
            <a:tbl>
              <a:tblPr/>
              <a:tblGrid>
                <a:gridCol w="975362">
                  <a:extLst>
                    <a:ext uri="{9D8B030D-6E8A-4147-A177-3AD203B41FA5}">
                      <a16:colId xmlns:a16="http://schemas.microsoft.com/office/drawing/2014/main" val="158948986"/>
                    </a:ext>
                  </a:extLst>
                </a:gridCol>
                <a:gridCol w="1615346">
                  <a:extLst>
                    <a:ext uri="{9D8B030D-6E8A-4147-A177-3AD203B41FA5}">
                      <a16:colId xmlns:a16="http://schemas.microsoft.com/office/drawing/2014/main" val="651421471"/>
                    </a:ext>
                  </a:extLst>
                </a:gridCol>
                <a:gridCol w="1940366">
                  <a:extLst>
                    <a:ext uri="{9D8B030D-6E8A-4147-A177-3AD203B41FA5}">
                      <a16:colId xmlns:a16="http://schemas.microsoft.com/office/drawing/2014/main" val="4268408910"/>
                    </a:ext>
                  </a:extLst>
                </a:gridCol>
                <a:gridCol w="2174916">
                  <a:extLst>
                    <a:ext uri="{9D8B030D-6E8A-4147-A177-3AD203B41FA5}">
                      <a16:colId xmlns:a16="http://schemas.microsoft.com/office/drawing/2014/main" val="74715232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 (Y=0)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Abnormal (Y=1)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Threshold for Classifying as abnormal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548238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91248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471758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34133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276459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1769173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12DE6E-9FAE-437B-9D65-D799DCE0B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75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5890D31-B57C-4720-829D-AC9C41766305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825625"/>
          <a:ext cx="7729479" cy="2232660"/>
        </p:xfrm>
        <a:graphic>
          <a:graphicData uri="http://schemas.openxmlformats.org/drawingml/2006/table">
            <a:tbl>
              <a:tblPr/>
              <a:tblGrid>
                <a:gridCol w="975362">
                  <a:extLst>
                    <a:ext uri="{9D8B030D-6E8A-4147-A177-3AD203B41FA5}">
                      <a16:colId xmlns:a16="http://schemas.microsoft.com/office/drawing/2014/main" val="717683592"/>
                    </a:ext>
                  </a:extLst>
                </a:gridCol>
                <a:gridCol w="1615346">
                  <a:extLst>
                    <a:ext uri="{9D8B030D-6E8A-4147-A177-3AD203B41FA5}">
                      <a16:colId xmlns:a16="http://schemas.microsoft.com/office/drawing/2014/main" val="1938412491"/>
                    </a:ext>
                  </a:extLst>
                </a:gridCol>
                <a:gridCol w="1940366">
                  <a:extLst>
                    <a:ext uri="{9D8B030D-6E8A-4147-A177-3AD203B41FA5}">
                      <a16:colId xmlns:a16="http://schemas.microsoft.com/office/drawing/2014/main" val="3009507205"/>
                    </a:ext>
                  </a:extLst>
                </a:gridCol>
                <a:gridCol w="2174916">
                  <a:extLst>
                    <a:ext uri="{9D8B030D-6E8A-4147-A177-3AD203B41FA5}">
                      <a16:colId xmlns:a16="http://schemas.microsoft.com/office/drawing/2014/main" val="1923989293"/>
                    </a:ext>
                  </a:extLst>
                </a:gridCol>
                <a:gridCol w="1023489">
                  <a:extLst>
                    <a:ext uri="{9D8B030D-6E8A-4147-A177-3AD203B41FA5}">
                      <a16:colId xmlns:a16="http://schemas.microsoft.com/office/drawing/2014/main" val="3035017130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 (Y=0)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Abnormal (Y=1)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Threshold for Classifying as abnormal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#ties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873165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751268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148151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34472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312622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1072427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CD09EB-332C-4474-98E0-1F1C72FA9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71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2BCD8B7-001E-4986-9F8E-BE4A29C625A7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825625"/>
          <a:ext cx="9136777" cy="2232660"/>
        </p:xfrm>
        <a:graphic>
          <a:graphicData uri="http://schemas.openxmlformats.org/drawingml/2006/table">
            <a:tbl>
              <a:tblPr/>
              <a:tblGrid>
                <a:gridCol w="975362">
                  <a:extLst>
                    <a:ext uri="{9D8B030D-6E8A-4147-A177-3AD203B41FA5}">
                      <a16:colId xmlns:a16="http://schemas.microsoft.com/office/drawing/2014/main" val="2585367410"/>
                    </a:ext>
                  </a:extLst>
                </a:gridCol>
                <a:gridCol w="1615346">
                  <a:extLst>
                    <a:ext uri="{9D8B030D-6E8A-4147-A177-3AD203B41FA5}">
                      <a16:colId xmlns:a16="http://schemas.microsoft.com/office/drawing/2014/main" val="2298923005"/>
                    </a:ext>
                  </a:extLst>
                </a:gridCol>
                <a:gridCol w="1940366">
                  <a:extLst>
                    <a:ext uri="{9D8B030D-6E8A-4147-A177-3AD203B41FA5}">
                      <a16:colId xmlns:a16="http://schemas.microsoft.com/office/drawing/2014/main" val="1375471049"/>
                    </a:ext>
                  </a:extLst>
                </a:gridCol>
                <a:gridCol w="2174916">
                  <a:extLst>
                    <a:ext uri="{9D8B030D-6E8A-4147-A177-3AD203B41FA5}">
                      <a16:colId xmlns:a16="http://schemas.microsoft.com/office/drawing/2014/main" val="13971618"/>
                    </a:ext>
                  </a:extLst>
                </a:gridCol>
                <a:gridCol w="1023489">
                  <a:extLst>
                    <a:ext uri="{9D8B030D-6E8A-4147-A177-3AD203B41FA5}">
                      <a16:colId xmlns:a16="http://schemas.microsoft.com/office/drawing/2014/main" val="2602674762"/>
                    </a:ext>
                  </a:extLst>
                </a:gridCol>
                <a:gridCol w="1407298">
                  <a:extLst>
                    <a:ext uri="{9D8B030D-6E8A-4147-A177-3AD203B41FA5}">
                      <a16:colId xmlns:a16="http://schemas.microsoft.com/office/drawing/2014/main" val="3324480405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 (Y=0)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Abnormal (Y=1)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Threshold for Classifying as abnormal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#ties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#discordant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10964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30813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04202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133768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604795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7402553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A70722-AB60-4A50-87FD-1EEDD564F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34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EF8E6F0-6303-4B67-93FF-65F85FBB785E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825625"/>
          <a:ext cx="9136777" cy="2232660"/>
        </p:xfrm>
        <a:graphic>
          <a:graphicData uri="http://schemas.openxmlformats.org/drawingml/2006/table">
            <a:tbl>
              <a:tblPr/>
              <a:tblGrid>
                <a:gridCol w="975362">
                  <a:extLst>
                    <a:ext uri="{9D8B030D-6E8A-4147-A177-3AD203B41FA5}">
                      <a16:colId xmlns:a16="http://schemas.microsoft.com/office/drawing/2014/main" val="2585367410"/>
                    </a:ext>
                  </a:extLst>
                </a:gridCol>
                <a:gridCol w="1615346">
                  <a:extLst>
                    <a:ext uri="{9D8B030D-6E8A-4147-A177-3AD203B41FA5}">
                      <a16:colId xmlns:a16="http://schemas.microsoft.com/office/drawing/2014/main" val="2298923005"/>
                    </a:ext>
                  </a:extLst>
                </a:gridCol>
                <a:gridCol w="1940366">
                  <a:extLst>
                    <a:ext uri="{9D8B030D-6E8A-4147-A177-3AD203B41FA5}">
                      <a16:colId xmlns:a16="http://schemas.microsoft.com/office/drawing/2014/main" val="1375471049"/>
                    </a:ext>
                  </a:extLst>
                </a:gridCol>
                <a:gridCol w="2174916">
                  <a:extLst>
                    <a:ext uri="{9D8B030D-6E8A-4147-A177-3AD203B41FA5}">
                      <a16:colId xmlns:a16="http://schemas.microsoft.com/office/drawing/2014/main" val="13971618"/>
                    </a:ext>
                  </a:extLst>
                </a:gridCol>
                <a:gridCol w="1023489">
                  <a:extLst>
                    <a:ext uri="{9D8B030D-6E8A-4147-A177-3AD203B41FA5}">
                      <a16:colId xmlns:a16="http://schemas.microsoft.com/office/drawing/2014/main" val="2602674762"/>
                    </a:ext>
                  </a:extLst>
                </a:gridCol>
                <a:gridCol w="1407298">
                  <a:extLst>
                    <a:ext uri="{9D8B030D-6E8A-4147-A177-3AD203B41FA5}">
                      <a16:colId xmlns:a16="http://schemas.microsoft.com/office/drawing/2014/main" val="3324480405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 (Y=0)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Abnormal (Y=1)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Threshold for Classifying as abnormal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#ties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#discordant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10964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30813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04202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133768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604795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7402553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8610AC-3634-448F-99D8-6C81EEDA9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8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751838" y="2333784"/>
          <a:ext cx="10586720" cy="3636010"/>
        </p:xfrm>
        <a:graphic>
          <a:graphicData uri="http://schemas.openxmlformats.org/drawingml/2006/table">
            <a:tbl>
              <a:tblPr/>
              <a:tblGrid>
                <a:gridCol w="975362">
                  <a:extLst>
                    <a:ext uri="{9D8B030D-6E8A-4147-A177-3AD203B41FA5}">
                      <a16:colId xmlns:a16="http://schemas.microsoft.com/office/drawing/2014/main" val="607672406"/>
                    </a:ext>
                  </a:extLst>
                </a:gridCol>
                <a:gridCol w="1615346">
                  <a:extLst>
                    <a:ext uri="{9D8B030D-6E8A-4147-A177-3AD203B41FA5}">
                      <a16:colId xmlns:a16="http://schemas.microsoft.com/office/drawing/2014/main" val="2118917431"/>
                    </a:ext>
                  </a:extLst>
                </a:gridCol>
                <a:gridCol w="1940366">
                  <a:extLst>
                    <a:ext uri="{9D8B030D-6E8A-4147-A177-3AD203B41FA5}">
                      <a16:colId xmlns:a16="http://schemas.microsoft.com/office/drawing/2014/main" val="525411416"/>
                    </a:ext>
                  </a:extLst>
                </a:gridCol>
                <a:gridCol w="2174916">
                  <a:extLst>
                    <a:ext uri="{9D8B030D-6E8A-4147-A177-3AD203B41FA5}">
                      <a16:colId xmlns:a16="http://schemas.microsoft.com/office/drawing/2014/main" val="742935732"/>
                    </a:ext>
                  </a:extLst>
                </a:gridCol>
                <a:gridCol w="1023489">
                  <a:extLst>
                    <a:ext uri="{9D8B030D-6E8A-4147-A177-3AD203B41FA5}">
                      <a16:colId xmlns:a16="http://schemas.microsoft.com/office/drawing/2014/main" val="3655853587"/>
                    </a:ext>
                  </a:extLst>
                </a:gridCol>
                <a:gridCol w="1407298">
                  <a:extLst>
                    <a:ext uri="{9D8B030D-6E8A-4147-A177-3AD203B41FA5}">
                      <a16:colId xmlns:a16="http://schemas.microsoft.com/office/drawing/2014/main" val="2682805374"/>
                    </a:ext>
                  </a:extLst>
                </a:gridCol>
                <a:gridCol w="1449943">
                  <a:extLst>
                    <a:ext uri="{9D8B030D-6E8A-4147-A177-3AD203B41FA5}">
                      <a16:colId xmlns:a16="http://schemas.microsoft.com/office/drawing/2014/main" val="2306935906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 (Y=0)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Abnormal (Y=1)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Threshold for Classifying as abnormal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#ties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#discordant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#concordant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325916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46610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79158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83206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137941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x&gt;5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014665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890940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2487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58310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#Pairs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2958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2958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25637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6386737"/>
                  </a:ext>
                </a:extLst>
              </a:tr>
              <a:tr h="1841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%concordant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0.893171062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3766721"/>
                  </a:ext>
                </a:extLst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51838" y="27368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Data from Hanley and McNeil: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D41C4E-4301-46A1-8BB1-D5237E5BF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89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67943"/>
            <a:ext cx="1101344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data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hanley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do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x=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to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5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	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do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y=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0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,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	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input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num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@@;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	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output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	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end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	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end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datalines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33	3 6	2 6	2 11	11 2	33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Console" panose="020B06090405040202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proc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logistic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data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=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hanley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plots(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only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)=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roc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class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x 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param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=ref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ref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=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"1"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model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y(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event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=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"1"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)=x;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score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data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=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hanley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freq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num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run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;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BDC387-3DB9-4124-AC89-756730E30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77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1056</Words>
  <Application>Microsoft Office PowerPoint</Application>
  <PresentationFormat>Widescreen</PresentationFormat>
  <Paragraphs>487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Courier</vt:lpstr>
      <vt:lpstr>Lucida Console</vt:lpstr>
      <vt:lpstr>Office Theme</vt:lpstr>
      <vt:lpstr>1_Office Theme</vt:lpstr>
      <vt:lpstr>Equation</vt:lpstr>
      <vt:lpstr>Area Under the Receiver Operating Characteristic Curve (AUROC)</vt:lpstr>
      <vt:lpstr>Hanley and McNeil:  The Meaning and Use of the Area under a Receiver Operating Characteristic (ROC) Curve, Radiology 1982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Data from Hanley and McNeil:</vt:lpstr>
      <vt:lpstr>PowerPoint Presentation</vt:lpstr>
      <vt:lpstr>PowerPoint Presentation</vt:lpstr>
      <vt:lpstr>PowerPoint Presentation</vt:lpstr>
      <vt:lpstr>PowerPoint Presentation</vt:lpstr>
      <vt:lpstr>AUROC -- Interpretation</vt:lpstr>
      <vt:lpstr>Facts</vt:lpstr>
      <vt:lpstr>PowerPoint Presentation</vt:lpstr>
      <vt:lpstr>PowerPoint Presentation</vt:lpstr>
      <vt:lpstr>PowerPoint Presentation</vt:lpstr>
      <vt:lpstr>Some facts.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 Under the Receiver Operating Characteristic Curve (AUROC)</dc:title>
  <dc:creator>Dan McGee</dc:creator>
  <cp:lastModifiedBy>Dan McGee</cp:lastModifiedBy>
  <cp:revision>7</cp:revision>
  <dcterms:created xsi:type="dcterms:W3CDTF">2018-05-25T13:27:51Z</dcterms:created>
  <dcterms:modified xsi:type="dcterms:W3CDTF">2018-05-30T16:57:58Z</dcterms:modified>
</cp:coreProperties>
</file>