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77" r:id="rId5"/>
    <p:sldId id="268" r:id="rId6"/>
    <p:sldId id="266" r:id="rId7"/>
    <p:sldId id="269" r:id="rId8"/>
    <p:sldId id="267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0E6C8-D55D-4A23-B955-E2082214A9E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1AB01-8F92-4E37-AAC8-F47BE4928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5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9138-685C-4F13-8966-973EBDE56A1D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B98A-BA59-42B3-AD1C-C092D6EB48C2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E2D-79B3-464C-8F99-8797D0F208C9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1FEB-9907-4CF7-96A1-C9F9422A81AA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29CC-3FE2-4940-911A-88A90786C513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4A0B-412E-4F35-B530-4037F0BC95A5}" type="datetime1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4B73E-075B-4DEE-ACC5-34CF5D61F345}" type="datetime1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C65D-9AF5-40D7-ABD1-F474EAC114BA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0366-0BE5-47FA-ABEB-2A840C0241EB}" type="datetime1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628E-07E0-47AF-BAF8-2FFDBFFC674A}" type="datetime1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6183" y="2584173"/>
            <a:ext cx="4770782" cy="1325563"/>
          </a:xfrm>
        </p:spPr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C4C8FA-E3CB-43FA-A311-1E1C83B4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6BF886-FBA8-4768-8050-059F26158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236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A38B0C-2D1C-49F1-A683-00EDF5223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211" y="0"/>
            <a:ext cx="4572000" cy="34379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D846A4-6D88-49EC-BE89-4A9DB25775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824" y="3423651"/>
            <a:ext cx="4572000" cy="343432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316CD-8322-4B44-9E18-1C3A6868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9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467384-5B52-4850-868D-54A4AEC988C0}"/>
              </a:ext>
            </a:extLst>
          </p:cNvPr>
          <p:cNvSpPr/>
          <p:nvPr/>
        </p:nvSpPr>
        <p:spPr>
          <a:xfrm>
            <a:off x="592853" y="2274838"/>
            <a:ext cx="113345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D3B723-F419-4157-A567-E7A266D0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5B2003-5B37-428C-8DAB-3ECDD970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0"/>
            <a:ext cx="4572000" cy="34183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69BE91-2BE1-4BD8-A60A-282597096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534" y="0"/>
            <a:ext cx="4572000" cy="3457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8C5AC6-A501-4B3F-8A62-36AF09D44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703" y="3418323"/>
            <a:ext cx="4572000" cy="344504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9ECEC-0E13-4598-B867-8B45D6BFB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4D7AE4-7354-4239-A3C0-D50A4CF99721}"/>
              </a:ext>
            </a:extLst>
          </p:cNvPr>
          <p:cNvSpPr/>
          <p:nvPr/>
        </p:nvSpPr>
        <p:spPr>
          <a:xfrm>
            <a:off x="532563" y="2274838"/>
            <a:ext cx="110230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A1A04F-654F-49F8-81FA-C1D299C6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2D68F4-D45B-499D-BA40-A97D47085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30" y="238649"/>
            <a:ext cx="4572000" cy="34183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019C02-A25C-4CBB-AF01-714ACFACA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833" y="238649"/>
            <a:ext cx="4572000" cy="36547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59597A-A9E6-49D4-B3E5-FD11D6EB4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833" y="3495362"/>
            <a:ext cx="4572000" cy="344680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7D201-E732-4FCE-B986-2E136AB6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2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9896DA2-8E26-4B5B-8619-BDD7124A0F90}"/>
              </a:ext>
            </a:extLst>
          </p:cNvPr>
          <p:cNvSpPr txBox="1">
            <a:spLocks/>
          </p:cNvSpPr>
          <p:nvPr/>
        </p:nvSpPr>
        <p:spPr>
          <a:xfrm>
            <a:off x="1089410" y="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Leaving well enough alone.</a:t>
            </a:r>
          </a:p>
          <a:p>
            <a:r>
              <a:rPr lang="en-US" dirty="0"/>
              <a:t>Final candidate main effects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21386F-85A4-4BEF-9CAB-8B46AFD3A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934" y="1526303"/>
            <a:ext cx="6797241" cy="530352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3128F1-5624-4D50-9D8D-50204CFF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C7CE-142E-4CB1-BBDB-72031B3D5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365125"/>
            <a:ext cx="11799736" cy="1325563"/>
          </a:xfrm>
        </p:spPr>
        <p:txBody>
          <a:bodyPr/>
          <a:lstStyle/>
          <a:p>
            <a:r>
              <a:rPr lang="en-US" dirty="0"/>
              <a:t>Check, at least visually, the linearity assumption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4AE8971-CD6E-4FD4-A711-A68C6AE0E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109971"/>
              </p:ext>
            </p:extLst>
          </p:nvPr>
        </p:nvGraphicFramePr>
        <p:xfrm>
          <a:off x="2444261" y="2629284"/>
          <a:ext cx="6461760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2692080" imgH="609480" progId="Equation.DSMT4">
                  <p:embed/>
                </p:oleObj>
              </mc:Choice>
              <mc:Fallback>
                <p:oleObj name="Equation" r:id="rId3" imgW="26920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4261" y="2629284"/>
                        <a:ext cx="6461760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DB190-3CD5-41A1-89E3-619ABF18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9896DA2-8E26-4B5B-8619-BDD7124A0F9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Final candidate main effects model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21386F-85A4-4BEF-9CAB-8B46AFD3A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07" y="1207770"/>
            <a:ext cx="6797241" cy="530352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BCA00B-0717-4E17-870F-2A20A395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1B458-478E-4897-8AED-72B6C301952E}"/>
              </a:ext>
            </a:extLst>
          </p:cNvPr>
          <p:cNvSpPr/>
          <p:nvPr/>
        </p:nvSpPr>
        <p:spPr>
          <a:xfrm>
            <a:off x="2231707" y="2838616"/>
            <a:ext cx="1425893" cy="22979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B8E64F-FC4C-464C-B03E-784A7CC6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313C91-C300-4993-B35F-F5E8C9D8C870}"/>
              </a:ext>
            </a:extLst>
          </p:cNvPr>
          <p:cNvSpPr/>
          <p:nvPr/>
        </p:nvSpPr>
        <p:spPr>
          <a:xfrm>
            <a:off x="318052" y="58847"/>
            <a:ext cx="88259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%macro </a:t>
            </a:r>
            <a:r>
              <a:rPr lang="en-US" dirty="0" err="1"/>
              <a:t>PlotLogits</a:t>
            </a:r>
            <a:r>
              <a:rPr lang="en-US" dirty="0"/>
              <a:t>(</a:t>
            </a:r>
            <a:r>
              <a:rPr lang="en-US" dirty="0" err="1"/>
              <a:t>indata</a:t>
            </a:r>
            <a:r>
              <a:rPr lang="en-US" dirty="0"/>
              <a:t>=,</a:t>
            </a:r>
            <a:r>
              <a:rPr lang="en-US" dirty="0" err="1"/>
              <a:t>numgrp</a:t>
            </a:r>
            <a:r>
              <a:rPr lang="en-US" dirty="0"/>
              <a:t>=7,indepvar=,</a:t>
            </a:r>
            <a:r>
              <a:rPr lang="en-US" dirty="0" err="1"/>
              <a:t>depvar</a:t>
            </a:r>
            <a:r>
              <a:rPr lang="en-US" dirty="0"/>
              <a:t>=);</a:t>
            </a:r>
          </a:p>
          <a:p>
            <a:r>
              <a:rPr lang="en-US" dirty="0"/>
              <a:t>proc rank data=&amp;</a:t>
            </a:r>
            <a:r>
              <a:rPr lang="en-US" dirty="0" err="1"/>
              <a:t>indata</a:t>
            </a:r>
            <a:r>
              <a:rPr lang="en-US" dirty="0"/>
              <a:t> groups=&amp;</a:t>
            </a:r>
            <a:r>
              <a:rPr lang="en-US" dirty="0" err="1"/>
              <a:t>numgrp</a:t>
            </a:r>
            <a:r>
              <a:rPr lang="en-US" dirty="0"/>
              <a:t> out=Ranks;</a:t>
            </a:r>
          </a:p>
          <a:p>
            <a:r>
              <a:rPr lang="en-US" dirty="0"/>
              <a:t>    </a:t>
            </a:r>
            <a:r>
              <a:rPr lang="en-US" dirty="0" err="1"/>
              <a:t>var</a:t>
            </a:r>
            <a:r>
              <a:rPr lang="en-US" dirty="0"/>
              <a:t> &amp;</a:t>
            </a:r>
            <a:r>
              <a:rPr lang="en-US" dirty="0" err="1"/>
              <a:t>indepvar</a:t>
            </a:r>
            <a:r>
              <a:rPr lang="en-US" dirty="0"/>
              <a:t>;</a:t>
            </a:r>
          </a:p>
          <a:p>
            <a:r>
              <a:rPr lang="en-US" dirty="0"/>
              <a:t>    ranks Bin;</a:t>
            </a:r>
          </a:p>
          <a:p>
            <a:r>
              <a:rPr lang="en-US" dirty="0"/>
              <a:t>run;</a:t>
            </a:r>
          </a:p>
          <a:p>
            <a:r>
              <a:rPr lang="en-US" dirty="0"/>
              <a:t>proc </a:t>
            </a:r>
            <a:r>
              <a:rPr lang="en-US" dirty="0" err="1"/>
              <a:t>sql</a:t>
            </a:r>
            <a:r>
              <a:rPr lang="en-US" dirty="0"/>
              <a:t>;</a:t>
            </a:r>
          </a:p>
          <a:p>
            <a:r>
              <a:rPr lang="en-US" dirty="0"/>
              <a:t>  create table </a:t>
            </a:r>
            <a:r>
              <a:rPr lang="en-US" dirty="0" err="1"/>
              <a:t>toplot</a:t>
            </a:r>
            <a:r>
              <a:rPr lang="en-US" dirty="0"/>
              <a:t> as</a:t>
            </a:r>
          </a:p>
          <a:p>
            <a:r>
              <a:rPr lang="en-US" dirty="0"/>
              <a:t>  select </a:t>
            </a:r>
          </a:p>
          <a:p>
            <a:r>
              <a:rPr lang="en-US" dirty="0"/>
              <a:t>	</a:t>
            </a:r>
            <a:r>
              <a:rPr lang="en-US" dirty="0" err="1"/>
              <a:t>avg</a:t>
            </a:r>
            <a:r>
              <a:rPr lang="en-US" dirty="0"/>
              <a:t>(&amp;</a:t>
            </a:r>
            <a:r>
              <a:rPr lang="en-US" dirty="0" err="1"/>
              <a:t>indepvar</a:t>
            </a:r>
            <a:r>
              <a:rPr lang="en-US" dirty="0"/>
              <a:t>) as mean label="Mean of group",</a:t>
            </a:r>
          </a:p>
          <a:p>
            <a:r>
              <a:rPr lang="en-US" dirty="0"/>
              <a:t>	sum(&amp;</a:t>
            </a:r>
            <a:r>
              <a:rPr lang="en-US" dirty="0" err="1"/>
              <a:t>depvar</a:t>
            </a:r>
            <a:r>
              <a:rPr lang="en-US" dirty="0"/>
              <a:t>) as </a:t>
            </a:r>
            <a:r>
              <a:rPr lang="en-US" dirty="0" err="1"/>
              <a:t>num_chd</a:t>
            </a:r>
            <a:r>
              <a:rPr lang="en-US" dirty="0"/>
              <a:t> label="Number of Events",</a:t>
            </a:r>
          </a:p>
          <a:p>
            <a:r>
              <a:rPr lang="en-US" dirty="0"/>
              <a:t>	count(*) as </a:t>
            </a:r>
            <a:r>
              <a:rPr lang="en-US" dirty="0" err="1"/>
              <a:t>binsize</a:t>
            </a:r>
            <a:r>
              <a:rPr lang="en-US" dirty="0"/>
              <a:t> label="Number at Risk",</a:t>
            </a:r>
          </a:p>
          <a:p>
            <a:r>
              <a:rPr lang="en-US" dirty="0"/>
              <a:t>	log((calculated num_chd+1)/</a:t>
            </a:r>
          </a:p>
          <a:p>
            <a:r>
              <a:rPr lang="en-US" dirty="0"/>
              <a:t>       (calculated </a:t>
            </a:r>
            <a:r>
              <a:rPr lang="en-US" dirty="0" err="1"/>
              <a:t>binsize</a:t>
            </a:r>
            <a:r>
              <a:rPr lang="en-US" dirty="0"/>
              <a:t>-calculated num_chd+1)) as logit</a:t>
            </a:r>
          </a:p>
          <a:p>
            <a:r>
              <a:rPr lang="en-US" dirty="0"/>
              <a:t>	from ranks</a:t>
            </a:r>
          </a:p>
          <a:p>
            <a:r>
              <a:rPr lang="en-US" dirty="0"/>
              <a:t>	group by bin;</a:t>
            </a:r>
          </a:p>
          <a:p>
            <a:r>
              <a:rPr lang="en-US" dirty="0"/>
              <a:t>quit;</a:t>
            </a:r>
          </a:p>
          <a:p>
            <a:r>
              <a:rPr lang="en-US" dirty="0"/>
              <a:t>proc </a:t>
            </a:r>
            <a:r>
              <a:rPr lang="en-US" dirty="0" err="1"/>
              <a:t>sgscatter</a:t>
            </a:r>
            <a:r>
              <a:rPr lang="en-US" dirty="0"/>
              <a:t> data=</a:t>
            </a:r>
            <a:r>
              <a:rPr lang="en-US" dirty="0" err="1"/>
              <a:t>toplot</a:t>
            </a:r>
            <a:r>
              <a:rPr lang="en-US" dirty="0"/>
              <a:t>;</a:t>
            </a:r>
          </a:p>
          <a:p>
            <a:r>
              <a:rPr lang="en-US" dirty="0"/>
              <a:t>    plot Logit*mean /</a:t>
            </a:r>
          </a:p>
          <a:p>
            <a:r>
              <a:rPr lang="en-US" dirty="0"/>
              <a:t>        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 err="1"/>
              <a:t>markerattrs</a:t>
            </a:r>
            <a:r>
              <a:rPr lang="en-US" dirty="0"/>
              <a:t>=(symbol=asterisk color=blue size=15);</a:t>
            </a:r>
          </a:p>
          <a:p>
            <a:r>
              <a:rPr lang="en-US" dirty="0"/>
              <a:t>    title "Estimated Logit Plot &amp;</a:t>
            </a:r>
            <a:r>
              <a:rPr lang="en-US" dirty="0" err="1"/>
              <a:t>indepvar</a:t>
            </a:r>
            <a:r>
              <a:rPr lang="en-US" dirty="0"/>
              <a:t>, &amp;</a:t>
            </a:r>
            <a:r>
              <a:rPr lang="en-US" dirty="0" err="1"/>
              <a:t>numgrp</a:t>
            </a:r>
            <a:r>
              <a:rPr lang="en-US" dirty="0"/>
              <a:t> groups";</a:t>
            </a:r>
          </a:p>
          <a:p>
            <a:r>
              <a:rPr lang="en-US" dirty="0"/>
              <a:t>run;</a:t>
            </a:r>
          </a:p>
          <a:p>
            <a:r>
              <a:rPr lang="en-US" dirty="0"/>
              <a:t>title;</a:t>
            </a:r>
          </a:p>
          <a:p>
            <a:r>
              <a:rPr lang="en-US" dirty="0"/>
              <a:t>%mend </a:t>
            </a:r>
            <a:r>
              <a:rPr lang="en-US" dirty="0" err="1"/>
              <a:t>PlotLogits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2206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94F900-5FB3-4C29-8B6A-F7503A295B27}"/>
              </a:ext>
            </a:extLst>
          </p:cNvPr>
          <p:cNvSpPr/>
          <p:nvPr/>
        </p:nvSpPr>
        <p:spPr>
          <a:xfrm>
            <a:off x="160773" y="1182231"/>
            <a:ext cx="118771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age,depvar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age,depvar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age,depvar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CFBB3-813B-48E9-8620-6E0C9AE0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1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14D393-379A-41D8-8906-F7955356E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1" y="33442"/>
            <a:ext cx="4663440" cy="35471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79E547-182D-4C47-BA4F-B671C8445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850" y="33442"/>
            <a:ext cx="4572000" cy="34183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B0402E-C1F6-476A-87F5-9D9B6FFA6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4679" y="3518493"/>
            <a:ext cx="4480560" cy="33447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FF508-E97E-40E6-B50C-15E23E9B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88C46A-EA9C-46F3-942B-41EA01047EA3}"/>
              </a:ext>
            </a:extLst>
          </p:cNvPr>
          <p:cNvSpPr/>
          <p:nvPr/>
        </p:nvSpPr>
        <p:spPr>
          <a:xfrm>
            <a:off x="823965" y="2413338"/>
            <a:ext cx="10761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7A172F-AA87-42A2-9A65-23FC7A7D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0D2206-2B80-4811-A5EE-7ED97ED66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65" y="0"/>
            <a:ext cx="4572000" cy="35025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1CC460-E2A3-41E9-B298-8342245CC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255" y="84254"/>
            <a:ext cx="4572000" cy="34183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7646BC-F7E5-47DD-BF3E-5D8F916BF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260" y="3421858"/>
            <a:ext cx="4572000" cy="34361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DDF5A-52D2-4D47-BFA5-5000CD9D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8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E26776-C513-4A1E-9950-35598EA0FC26}"/>
              </a:ext>
            </a:extLst>
          </p:cNvPr>
          <p:cNvSpPr/>
          <p:nvPr/>
        </p:nvSpPr>
        <p:spPr>
          <a:xfrm>
            <a:off x="854109" y="2274838"/>
            <a:ext cx="106512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65683F-0BA6-4684-AB87-888ABC66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5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442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Console</vt:lpstr>
      <vt:lpstr>Office Theme</vt:lpstr>
      <vt:lpstr>Equation</vt:lpstr>
      <vt:lpstr>Transformations</vt:lpstr>
      <vt:lpstr>Check, at least visually, the linearity assumption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24</cp:revision>
  <dcterms:created xsi:type="dcterms:W3CDTF">2018-03-02T15:45:04Z</dcterms:created>
  <dcterms:modified xsi:type="dcterms:W3CDTF">2018-06-06T13:21:11Z</dcterms:modified>
</cp:coreProperties>
</file>