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0" r:id="rId4"/>
    <p:sldId id="277" r:id="rId5"/>
    <p:sldId id="268" r:id="rId6"/>
    <p:sldId id="266" r:id="rId7"/>
    <p:sldId id="269" r:id="rId8"/>
    <p:sldId id="267" r:id="rId9"/>
    <p:sldId id="270" r:id="rId10"/>
    <p:sldId id="271" r:id="rId11"/>
    <p:sldId id="272" r:id="rId12"/>
    <p:sldId id="273" r:id="rId13"/>
    <p:sldId id="274" r:id="rId14"/>
    <p:sldId id="275" r:id="rId15"/>
    <p:sldId id="27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B0E6C8-D55D-4A23-B955-E2082214A9E4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C1AB01-8F92-4E37-AAC8-F47BE4928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858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C08CA-1B03-4651-8077-E71179CB68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2ED9D-CEE7-40DE-BCBA-34FFB3AE0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77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E516C-1FF7-4BFD-8F06-4CB8E6BBD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456A9C-9415-4FAF-99A3-E252B98F3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53939-75B4-41B6-9A72-4727970B0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9138-685C-4F13-8966-973EBDE56A1D}" type="datetime1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02B90-9B86-4440-A019-C0938D86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112BF-DD68-4E7E-BF6A-48F32DC4F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3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DAE366-AF2D-4D2C-8DCB-A262B4600A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5950CB-9471-4ADB-A600-2E79252C99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CE5D9-1B4F-48C9-A256-7D2E8E8A6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B98A-BA59-42B3-AD1C-C092D6EB48C2}" type="datetime1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75D48-65A4-4322-A5F3-65C166295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D087B-295C-4708-AB61-6C219CB82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151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4548-40AF-4C61-B925-78C0F7B4F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9A037-D116-46C3-A599-B19A28519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34CB2-F403-4419-B308-5E3720992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3E2D-79B3-464C-8F99-8797D0F208C9}" type="datetime1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70C4E-1D0C-4AFD-AB69-6A08E435E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3EB27-BBF5-43D2-BE96-543342F76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03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94878-7A5F-4BEF-B3DC-C3B7AFE20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6D6294-6661-471A-866B-DA5B0CE73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4BAEC-D12A-49B3-842B-859A4CB0F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91FEB-9907-4CF7-96A1-C9F9422A81AA}" type="datetime1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6C190-3E17-4965-9153-57648101D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AAA04-6100-4FC0-A7BA-136486C24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80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74130-6A03-4CBE-8118-D3974846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36902-BA1D-4F46-B508-195A191957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096B63-1A3A-428F-86A7-BFC66FD59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3F9805-FBE7-4488-A47D-34C5A2572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29CC-3FE2-4940-911A-88A90786C513}" type="datetime1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26363D-3297-49DF-B32E-0306CE1F7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AD578B-0312-4E8E-8316-1587C287D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50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E41CA-A7EA-4412-9938-2AE7CCD78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7B2CD-2796-4BC8-A4C1-4FAE74E45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BC4B6-23B0-4E0F-9293-A5B469F04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B995BB-B852-4547-ACFC-F0D13D2FF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548606-CCC5-4269-BC20-F9A72E1C65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708153-CB15-409C-9FD9-B386DD635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4A0B-412E-4F35-B530-4037F0BC95A5}" type="datetime1">
              <a:rPr lang="en-US" smtClean="0"/>
              <a:t>6/6/2018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18AF49-3592-402F-AD5D-CC17DD55C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37E648-9733-45AC-A0F8-8C33E76FC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7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F314F-F5F2-409E-8EB7-85959B1A0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0BA683-8A9B-4910-BDD6-24191A986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6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950317-80AA-43BA-83FE-F016F59B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4B73E-075B-4DEE-ACC5-34CF5D61F345}" type="datetime1">
              <a:rPr lang="en-US" smtClean="0"/>
              <a:t>6/6/2018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50EE62-5785-4089-8229-447485311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0C7F7-95D1-4C5B-AFEB-CC30455BA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13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5302E-BFB6-4EAE-A82E-C0CF7A675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2D85E-1354-4322-8A22-14666CCA8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45AFB2-60AF-406C-A9D1-8A4E4ACC0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7F73B6-377D-4BA4-84CA-73A7D41EA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2C65D-9AF5-40D7-ABD1-F474EAC114BA}" type="datetime1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215E33-F2F9-4953-8788-1215769BC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32749F-0CE5-4E12-BA7B-C02EBBA6E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7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2D8FC-573F-4258-AA63-1EB11A255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00C5E7-5C60-44B6-990C-E31D6B22D0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6E3C72-BC5B-4CC3-A5A5-7C862EEB36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FEDBF7-EF3B-4D60-891D-E536F40F6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00366-0BE5-47FA-ABEB-2A840C0241EB}" type="datetime1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471E82-AE5C-4F20-8674-19DF290BF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076138-8AFB-405C-9777-053F70D46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46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80F67F-F879-4057-B9B5-9C4AE67C5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2E28C5-8D71-48E7-83CE-1FA8CFC77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7ABB4-0571-4C73-A12A-CCFFC8633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9628E-07E0-47AF-BAF8-2FFDBFFC674A}" type="datetime1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0F3BA-6883-4B89-8CBD-1349711C44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24904-C5A5-4DBB-A3FC-1C8DCEEDD3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72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A0CF6F-60DC-4AFB-B220-DB5608761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6183" y="2584173"/>
            <a:ext cx="4770782" cy="1325563"/>
          </a:xfrm>
        </p:spPr>
        <p:txBody>
          <a:bodyPr/>
          <a:lstStyle/>
          <a:p>
            <a:r>
              <a:rPr lang="en-US" dirty="0"/>
              <a:t>Transformations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AC4C8FA-E3CB-43FA-A311-1E1C83B48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890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6BF886-FBA8-4768-8050-059F261589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572000" cy="342365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2A38B0C-2D1C-49F1-A683-00EDF5223C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7211" y="0"/>
            <a:ext cx="4572000" cy="343792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DD846A4-6D88-49EC-BE89-4A9DB25775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4824" y="3423651"/>
            <a:ext cx="4572000" cy="3434327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2316CD-8322-4B44-9E18-1C3A68682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990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3467384-5B52-4850-868D-54A4AEC988C0}"/>
              </a:ext>
            </a:extLst>
          </p:cNvPr>
          <p:cNvSpPr/>
          <p:nvPr/>
        </p:nvSpPr>
        <p:spPr>
          <a:xfrm>
            <a:off x="592853" y="2274838"/>
            <a:ext cx="113345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PlotLogits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=a.chd2018_a,numgrp=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8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,indepvar=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sbp,depvar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PlotLogits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=a.chd2018_a,numgrp=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12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,indepvar=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sbp,depvar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 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PlotLogits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=a.chd2018_a,numgrp=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17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,indepvar=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sbp,depvar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 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4D3B723-F419-4157-A567-E7A266D04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149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B5B2003-5B37-428C-8DAB-3ECDD970C7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75" y="0"/>
            <a:ext cx="4572000" cy="341832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069BE91-2BE1-4BD8-A60A-282597096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7534" y="0"/>
            <a:ext cx="4572000" cy="34575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38C5AC6-A501-4B3F-8A62-36AF09D44F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5703" y="3418323"/>
            <a:ext cx="4572000" cy="3445048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69ECEC-0E13-4598-B867-8B45D6BFB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152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04D7AE4-7354-4239-A3C0-D50A4CF99721}"/>
              </a:ext>
            </a:extLst>
          </p:cNvPr>
          <p:cNvSpPr/>
          <p:nvPr/>
        </p:nvSpPr>
        <p:spPr>
          <a:xfrm>
            <a:off x="532563" y="2274838"/>
            <a:ext cx="1102304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PlotLogits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=a.chd2018_a,numgrp=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8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,indepvar=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bmi,depvar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PlotLogits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=a.chd2018_a,numgrp=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12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,indepvar=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bmi,depvar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 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PlotLogits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=a.chd2018_a,numgrp=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17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,indepvar=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bmi,depvar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 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0A1A04F-654F-49F8-81FA-C1D299C6D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201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C2D68F4-D45B-499D-BA40-A97D470851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130" y="238649"/>
            <a:ext cx="4572000" cy="341832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5019C02-A25C-4CBB-AF01-714ACFACAA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4833" y="238649"/>
            <a:ext cx="4572000" cy="365475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659597A-A9E6-49D4-B3E5-FD11D6EB46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8833" y="3495362"/>
            <a:ext cx="4572000" cy="344680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7D201-E732-4FCE-B986-2E136AB69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520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09896DA2-8E26-4B5B-8619-BDD7124A0F90}"/>
              </a:ext>
            </a:extLst>
          </p:cNvPr>
          <p:cNvSpPr txBox="1">
            <a:spLocks/>
          </p:cNvSpPr>
          <p:nvPr/>
        </p:nvSpPr>
        <p:spPr>
          <a:xfrm>
            <a:off x="1089410" y="0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Leaving well enough alone.</a:t>
            </a:r>
          </a:p>
          <a:p>
            <a:r>
              <a:rPr lang="en-US" dirty="0"/>
              <a:t>Final candidate main effects model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21386F-85A4-4BEF-9CAB-8B46AFD3A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0934" y="1526303"/>
            <a:ext cx="6797241" cy="530352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83128F1-5624-4D50-9D8D-50204CFFF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75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BC7CE-142E-4CB1-BBDB-72031B3D5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344" y="365125"/>
            <a:ext cx="11799736" cy="1325563"/>
          </a:xfrm>
        </p:spPr>
        <p:txBody>
          <a:bodyPr/>
          <a:lstStyle/>
          <a:p>
            <a:r>
              <a:rPr lang="en-US" dirty="0"/>
              <a:t>Check, at least visually, the linearity assumption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E4AE8971-CD6E-4FD4-A711-A68C6AE0E5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7109971"/>
              </p:ext>
            </p:extLst>
          </p:nvPr>
        </p:nvGraphicFramePr>
        <p:xfrm>
          <a:off x="2444261" y="2629284"/>
          <a:ext cx="6461760" cy="1463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3" imgW="2692080" imgH="609480" progId="Equation.DSMT4">
                  <p:embed/>
                </p:oleObj>
              </mc:Choice>
              <mc:Fallback>
                <p:oleObj name="Equation" r:id="rId3" imgW="269208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44261" y="2629284"/>
                        <a:ext cx="6461760" cy="1463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2DB190-3CD5-41A1-89E3-619ABF180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41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09896DA2-8E26-4B5B-8619-BDD7124A0F90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Final candidate main effects model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21386F-85A4-4BEF-9CAB-8B46AFD3A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1707" y="1207770"/>
            <a:ext cx="6797241" cy="530352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BCA00B-0717-4E17-870F-2A20A3951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41B458-478E-4897-8AED-72B6C301952E}"/>
              </a:ext>
            </a:extLst>
          </p:cNvPr>
          <p:cNvSpPr/>
          <p:nvPr/>
        </p:nvSpPr>
        <p:spPr>
          <a:xfrm>
            <a:off x="2231707" y="2838616"/>
            <a:ext cx="1425893" cy="229792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731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B8E64F-FC4C-464C-B03E-784A7CC62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4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6313C91-C300-4993-B35F-F5E8C9D8C870}"/>
              </a:ext>
            </a:extLst>
          </p:cNvPr>
          <p:cNvSpPr/>
          <p:nvPr/>
        </p:nvSpPr>
        <p:spPr>
          <a:xfrm>
            <a:off x="318052" y="58847"/>
            <a:ext cx="882594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%macro </a:t>
            </a:r>
            <a:r>
              <a:rPr lang="en-US" dirty="0" err="1"/>
              <a:t>PlotLogits</a:t>
            </a:r>
            <a:r>
              <a:rPr lang="en-US" dirty="0"/>
              <a:t>(</a:t>
            </a:r>
            <a:r>
              <a:rPr lang="en-US" dirty="0" err="1"/>
              <a:t>indata</a:t>
            </a:r>
            <a:r>
              <a:rPr lang="en-US" dirty="0"/>
              <a:t>=,</a:t>
            </a:r>
            <a:r>
              <a:rPr lang="en-US" dirty="0" err="1"/>
              <a:t>numgrp</a:t>
            </a:r>
            <a:r>
              <a:rPr lang="en-US" dirty="0"/>
              <a:t>=7,indepvar=,</a:t>
            </a:r>
            <a:r>
              <a:rPr lang="en-US" dirty="0" err="1"/>
              <a:t>depvar</a:t>
            </a:r>
            <a:r>
              <a:rPr lang="en-US" dirty="0"/>
              <a:t>=);</a:t>
            </a:r>
          </a:p>
          <a:p>
            <a:r>
              <a:rPr lang="en-US" dirty="0"/>
              <a:t>proc rank data=&amp;</a:t>
            </a:r>
            <a:r>
              <a:rPr lang="en-US" dirty="0" err="1"/>
              <a:t>indata</a:t>
            </a:r>
            <a:r>
              <a:rPr lang="en-US" dirty="0"/>
              <a:t> groups=&amp;</a:t>
            </a:r>
            <a:r>
              <a:rPr lang="en-US" dirty="0" err="1"/>
              <a:t>numgrp</a:t>
            </a:r>
            <a:r>
              <a:rPr lang="en-US" dirty="0"/>
              <a:t> out=Ranks;</a:t>
            </a:r>
          </a:p>
          <a:p>
            <a:r>
              <a:rPr lang="en-US" dirty="0"/>
              <a:t>    </a:t>
            </a:r>
            <a:r>
              <a:rPr lang="en-US" dirty="0" err="1"/>
              <a:t>var</a:t>
            </a:r>
            <a:r>
              <a:rPr lang="en-US" dirty="0"/>
              <a:t> &amp;</a:t>
            </a:r>
            <a:r>
              <a:rPr lang="en-US" dirty="0" err="1"/>
              <a:t>indepvar</a:t>
            </a:r>
            <a:r>
              <a:rPr lang="en-US" dirty="0"/>
              <a:t>;</a:t>
            </a:r>
          </a:p>
          <a:p>
            <a:r>
              <a:rPr lang="en-US" dirty="0"/>
              <a:t>    ranks Bin;</a:t>
            </a:r>
          </a:p>
          <a:p>
            <a:r>
              <a:rPr lang="en-US" dirty="0"/>
              <a:t>run;</a:t>
            </a:r>
          </a:p>
          <a:p>
            <a:r>
              <a:rPr lang="en-US" dirty="0"/>
              <a:t>proc </a:t>
            </a:r>
            <a:r>
              <a:rPr lang="en-US" dirty="0" err="1"/>
              <a:t>sql</a:t>
            </a:r>
            <a:r>
              <a:rPr lang="en-US" dirty="0"/>
              <a:t>;</a:t>
            </a:r>
          </a:p>
          <a:p>
            <a:r>
              <a:rPr lang="en-US" dirty="0"/>
              <a:t>  create table </a:t>
            </a:r>
            <a:r>
              <a:rPr lang="en-US" dirty="0" err="1"/>
              <a:t>toplot</a:t>
            </a:r>
            <a:r>
              <a:rPr lang="en-US" dirty="0"/>
              <a:t> as</a:t>
            </a:r>
          </a:p>
          <a:p>
            <a:r>
              <a:rPr lang="en-US" dirty="0"/>
              <a:t>  select </a:t>
            </a:r>
          </a:p>
          <a:p>
            <a:r>
              <a:rPr lang="en-US" dirty="0"/>
              <a:t>	</a:t>
            </a:r>
            <a:r>
              <a:rPr lang="en-US" dirty="0" err="1"/>
              <a:t>avg</a:t>
            </a:r>
            <a:r>
              <a:rPr lang="en-US" dirty="0"/>
              <a:t>(&amp;</a:t>
            </a:r>
            <a:r>
              <a:rPr lang="en-US" dirty="0" err="1"/>
              <a:t>indepvar</a:t>
            </a:r>
            <a:r>
              <a:rPr lang="en-US" dirty="0"/>
              <a:t>) as mean label="Mean of group",</a:t>
            </a:r>
          </a:p>
          <a:p>
            <a:r>
              <a:rPr lang="en-US" dirty="0"/>
              <a:t>	sum(&amp;</a:t>
            </a:r>
            <a:r>
              <a:rPr lang="en-US" dirty="0" err="1"/>
              <a:t>depvar</a:t>
            </a:r>
            <a:r>
              <a:rPr lang="en-US" dirty="0"/>
              <a:t>) as </a:t>
            </a:r>
            <a:r>
              <a:rPr lang="en-US" dirty="0" err="1"/>
              <a:t>num_chd</a:t>
            </a:r>
            <a:r>
              <a:rPr lang="en-US" dirty="0"/>
              <a:t> label="Number of Events",</a:t>
            </a:r>
          </a:p>
          <a:p>
            <a:r>
              <a:rPr lang="en-US" dirty="0"/>
              <a:t>	count(*) as </a:t>
            </a:r>
            <a:r>
              <a:rPr lang="en-US" dirty="0" err="1"/>
              <a:t>binsize</a:t>
            </a:r>
            <a:r>
              <a:rPr lang="en-US" dirty="0"/>
              <a:t> label="Number at Risk",</a:t>
            </a:r>
          </a:p>
          <a:p>
            <a:r>
              <a:rPr lang="en-US" dirty="0"/>
              <a:t>	log((calculated num_chd+1)/</a:t>
            </a:r>
          </a:p>
          <a:p>
            <a:r>
              <a:rPr lang="en-US" dirty="0"/>
              <a:t>       (calculated </a:t>
            </a:r>
            <a:r>
              <a:rPr lang="en-US" dirty="0" err="1"/>
              <a:t>binsize</a:t>
            </a:r>
            <a:r>
              <a:rPr lang="en-US" dirty="0"/>
              <a:t>-calculated num_chd+1)) as logit</a:t>
            </a:r>
          </a:p>
          <a:p>
            <a:r>
              <a:rPr lang="en-US" dirty="0"/>
              <a:t>	from ranks</a:t>
            </a:r>
          </a:p>
          <a:p>
            <a:r>
              <a:rPr lang="en-US" dirty="0"/>
              <a:t>	group by bin;</a:t>
            </a:r>
          </a:p>
          <a:p>
            <a:r>
              <a:rPr lang="en-US" dirty="0"/>
              <a:t>quit;</a:t>
            </a:r>
          </a:p>
          <a:p>
            <a:r>
              <a:rPr lang="en-US" dirty="0"/>
              <a:t>proc </a:t>
            </a:r>
            <a:r>
              <a:rPr lang="en-US" dirty="0" err="1"/>
              <a:t>sgscatter</a:t>
            </a:r>
            <a:r>
              <a:rPr lang="en-US" dirty="0"/>
              <a:t> data=</a:t>
            </a:r>
            <a:r>
              <a:rPr lang="en-US" dirty="0" err="1"/>
              <a:t>toplot</a:t>
            </a:r>
            <a:r>
              <a:rPr lang="en-US" dirty="0"/>
              <a:t>;</a:t>
            </a:r>
          </a:p>
          <a:p>
            <a:r>
              <a:rPr lang="en-US" dirty="0"/>
              <a:t>    plot Logit*mean /</a:t>
            </a:r>
          </a:p>
          <a:p>
            <a:r>
              <a:rPr lang="en-US" dirty="0"/>
              <a:t>         </a:t>
            </a:r>
            <a:r>
              <a:rPr lang="en-US" dirty="0" err="1"/>
              <a:t>reg</a:t>
            </a:r>
            <a:r>
              <a:rPr lang="en-US" dirty="0"/>
              <a:t> </a:t>
            </a:r>
            <a:r>
              <a:rPr lang="en-US" dirty="0" err="1"/>
              <a:t>markerattrs</a:t>
            </a:r>
            <a:r>
              <a:rPr lang="en-US" dirty="0"/>
              <a:t>=(symbol=asterisk color=blue size=15);</a:t>
            </a:r>
          </a:p>
          <a:p>
            <a:r>
              <a:rPr lang="en-US" dirty="0"/>
              <a:t>    title "Estimated Logit Plot &amp;</a:t>
            </a:r>
            <a:r>
              <a:rPr lang="en-US" dirty="0" err="1"/>
              <a:t>indepvar</a:t>
            </a:r>
            <a:r>
              <a:rPr lang="en-US" dirty="0"/>
              <a:t>, &amp;</a:t>
            </a:r>
            <a:r>
              <a:rPr lang="en-US" dirty="0" err="1"/>
              <a:t>numgrp</a:t>
            </a:r>
            <a:r>
              <a:rPr lang="en-US" dirty="0"/>
              <a:t> groups";</a:t>
            </a:r>
          </a:p>
          <a:p>
            <a:r>
              <a:rPr lang="en-US" dirty="0"/>
              <a:t>run;</a:t>
            </a:r>
          </a:p>
          <a:p>
            <a:r>
              <a:rPr lang="en-US" dirty="0"/>
              <a:t>title;</a:t>
            </a:r>
          </a:p>
          <a:p>
            <a:r>
              <a:rPr lang="en-US" dirty="0"/>
              <a:t>%mend </a:t>
            </a:r>
            <a:r>
              <a:rPr lang="en-US" dirty="0" err="1"/>
              <a:t>PlotLogits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722061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594F900-5FB3-4C29-8B6A-F7503A295B27}"/>
              </a:ext>
            </a:extLst>
          </p:cNvPr>
          <p:cNvSpPr/>
          <p:nvPr/>
        </p:nvSpPr>
        <p:spPr>
          <a:xfrm>
            <a:off x="160773" y="1182231"/>
            <a:ext cx="1187715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20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20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PlotLogits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=a.chd2018_a,numgrp=</a:t>
            </a:r>
            <a:r>
              <a:rPr lang="en-US" sz="2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8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,indepvar=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age,depvar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)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20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PlotLogits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=a.chd2018_a,numgrp=</a:t>
            </a:r>
            <a:r>
              <a:rPr lang="en-US" sz="2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12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,indepvar=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age,depvar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) 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20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PlotLogits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=a.chd2018_a,numgrp=</a:t>
            </a:r>
            <a:r>
              <a:rPr lang="en-US" sz="2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17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,indepvar=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age,depvar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) </a:t>
            </a: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44CFBB3-813B-48E9-8620-6E0C9AE0A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13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E14D393-379A-41D8-8906-F7955356E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1" y="33442"/>
            <a:ext cx="4663440" cy="35471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879E547-182D-4C47-BA4F-B671C84459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4850" y="33442"/>
            <a:ext cx="4572000" cy="341837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FB0402E-C1F6-476A-87F5-9D9B6FFA61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4679" y="3518493"/>
            <a:ext cx="4480560" cy="3344742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2FF508-E97E-40E6-B50C-15E23E9BB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67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588C46A-EA9C-46F3-942B-41EA01047EA3}"/>
              </a:ext>
            </a:extLst>
          </p:cNvPr>
          <p:cNvSpPr/>
          <p:nvPr/>
        </p:nvSpPr>
        <p:spPr>
          <a:xfrm>
            <a:off x="823965" y="2413338"/>
            <a:ext cx="107617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PlotLogits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=a.chd2018_a,numgrp=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8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,indepvar=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chol,depvar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PlotLogits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=a.chd2018_a,numgrp=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12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,indepvar=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chol,depvar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 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PlotLogits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=a.chd2018_a,numgrp=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17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,indepvar=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chol,depvar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7A172F-AA87-42A2-9A65-23FC7A7DC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337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90D2206-2B80-4811-A5EE-7ED97ED66B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265" y="0"/>
            <a:ext cx="4572000" cy="350257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C1CC460-E2A3-41E9-B298-8342245CC5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2255" y="84254"/>
            <a:ext cx="4572000" cy="341832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67646BC-F7E5-47DD-BF3E-5D8F916BF7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25260" y="3421858"/>
            <a:ext cx="4572000" cy="3436142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3DDF5A-52D2-4D47-BFA5-5000CD9D0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087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9E26776-C513-4A1E-9950-35598EA0FC26}"/>
              </a:ext>
            </a:extLst>
          </p:cNvPr>
          <p:cNvSpPr/>
          <p:nvPr/>
        </p:nvSpPr>
        <p:spPr>
          <a:xfrm>
            <a:off x="854109" y="2274838"/>
            <a:ext cx="1065125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PlotLogits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=a.chd2018_a,numgrp=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8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,indepvar=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fvcht,depvar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PlotLogits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=a.chd2018_a,numgrp=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12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,indepvar=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fvcht,depvar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 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PlotLogits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=a.chd2018_a,numgrp=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17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,indepvar=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fvcht,depvar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 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65683F-0BA6-4684-AB87-888ABC664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654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442</Words>
  <Application>Microsoft Office PowerPoint</Application>
  <PresentationFormat>Widescreen</PresentationFormat>
  <Paragraphs>63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Lucida Console</vt:lpstr>
      <vt:lpstr>Office Theme</vt:lpstr>
      <vt:lpstr>Equation</vt:lpstr>
      <vt:lpstr>Transformations</vt:lpstr>
      <vt:lpstr>Check, at least visually, the linearity assumption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McGee</dc:creator>
  <cp:lastModifiedBy>Dan McGee</cp:lastModifiedBy>
  <cp:revision>24</cp:revision>
  <dcterms:created xsi:type="dcterms:W3CDTF">2018-03-02T15:45:04Z</dcterms:created>
  <dcterms:modified xsi:type="dcterms:W3CDTF">2018-06-06T13:21:11Z</dcterms:modified>
</cp:coreProperties>
</file>