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00" r:id="rId2"/>
    <p:sldId id="305" r:id="rId3"/>
    <p:sldId id="256" r:id="rId4"/>
    <p:sldId id="257" r:id="rId5"/>
    <p:sldId id="259" r:id="rId6"/>
    <p:sldId id="258" r:id="rId7"/>
    <p:sldId id="261" r:id="rId8"/>
    <p:sldId id="260" r:id="rId9"/>
    <p:sldId id="262" r:id="rId10"/>
    <p:sldId id="263" r:id="rId11"/>
    <p:sldId id="280" r:id="rId12"/>
    <p:sldId id="298" r:id="rId13"/>
    <p:sldId id="266" r:id="rId14"/>
    <p:sldId id="289" r:id="rId15"/>
    <p:sldId id="264" r:id="rId16"/>
    <p:sldId id="265" r:id="rId17"/>
    <p:sldId id="281" r:id="rId18"/>
    <p:sldId id="301" r:id="rId19"/>
    <p:sldId id="267" r:id="rId20"/>
    <p:sldId id="290" r:id="rId21"/>
    <p:sldId id="268" r:id="rId22"/>
    <p:sldId id="282" r:id="rId23"/>
    <p:sldId id="302" r:id="rId24"/>
    <p:sldId id="269" r:id="rId25"/>
    <p:sldId id="283" r:id="rId26"/>
    <p:sldId id="303" r:id="rId27"/>
    <p:sldId id="270" r:id="rId28"/>
    <p:sldId id="284" r:id="rId29"/>
    <p:sldId id="304" r:id="rId30"/>
    <p:sldId id="271" r:id="rId31"/>
    <p:sldId id="291" r:id="rId32"/>
    <p:sldId id="292" r:id="rId33"/>
    <p:sldId id="293" r:id="rId34"/>
    <p:sldId id="294" r:id="rId35"/>
    <p:sldId id="272" r:id="rId36"/>
    <p:sldId id="273" r:id="rId37"/>
    <p:sldId id="295" r:id="rId38"/>
    <p:sldId id="296" r:id="rId39"/>
    <p:sldId id="297" r:id="rId40"/>
    <p:sldId id="274" r:id="rId41"/>
    <p:sldId id="275" r:id="rId42"/>
    <p:sldId id="278" r:id="rId43"/>
    <p:sldId id="27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F7D2-9A1D-46D1-99A6-12A7FABBCEC5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F6095-FF64-42CB-8504-70BAB8F7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9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9A68-5F28-414D-B252-333DAE978C08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C8D4-DB71-463D-B899-B52E49DFA1EC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CDC3-4216-4953-AB89-4608A466DEE8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E19B-E5E7-4F2F-9FF7-8071BB0C6F67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F05C-B530-434E-BBA4-FB9A7E3BE96F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82C9-A2DD-4C3D-9D28-1FC3EF419F06}" type="datetime1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E2CB-77CB-4F3E-A80B-F7798D815925}" type="datetime1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15A0-5111-4502-9A0A-E02F5DE492B3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BA7E-98BF-4B2F-83EE-C195F63309C5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6AB9-89EC-491B-8094-BA55C163B2EE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FE8E-94DF-4FD8-9270-F9DAC9B9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5497" y="2003094"/>
            <a:ext cx="3177209" cy="1325563"/>
          </a:xfrm>
        </p:spPr>
        <p:txBody>
          <a:bodyPr/>
          <a:lstStyle/>
          <a:p>
            <a:r>
              <a:rPr lang="en-US" dirty="0"/>
              <a:t>Interaction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10768F-CF78-42F0-B7CD-A8FB1CDFA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3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3707A-EBB2-430A-814A-CB735F4C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89813D-731F-4703-B112-4CAED8AC0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327" y="2149792"/>
            <a:ext cx="4825674" cy="43891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9801D2-E361-47F6-B64C-0F39748B3C25}"/>
              </a:ext>
            </a:extLst>
          </p:cNvPr>
          <p:cNvSpPr txBox="1"/>
          <p:nvPr/>
        </p:nvSpPr>
        <p:spPr>
          <a:xfrm>
            <a:off x="6464599" y="2653141"/>
            <a:ext cx="42920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Main Effects and an interaction term are included.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60F752-E3AF-4BF2-8121-D06AAD2D4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972" y="-11518"/>
            <a:ext cx="10766469" cy="178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007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97E1-50AA-471E-986C-5BF6D953A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899" y="0"/>
            <a:ext cx="6333877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oddsratio</a:t>
            </a:r>
            <a:r>
              <a:rPr lang="en-US" dirty="0"/>
              <a:t> statement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5AABE9-C711-4B4F-B256-848F7690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329E4B-33B3-4F6A-9BAE-377C09C8C3F1}"/>
              </a:ext>
            </a:extLst>
          </p:cNvPr>
          <p:cNvSpPr/>
          <p:nvPr/>
        </p:nvSpPr>
        <p:spPr>
          <a:xfrm>
            <a:off x="429369" y="2690336"/>
            <a:ext cx="111079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oddsratio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(male=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 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2866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26AE3-0BD2-4006-9FB2-77B7E948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5168B9-281C-472B-BD7E-F40A626E8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744" y="1891960"/>
            <a:ext cx="8923741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82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AD21B4-E23A-4B18-BEFC-935114D1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64" y="0"/>
            <a:ext cx="10515600" cy="1325563"/>
          </a:xfrm>
        </p:spPr>
        <p:txBody>
          <a:bodyPr/>
          <a:lstStyle/>
          <a:p>
            <a:r>
              <a:rPr lang="en-US" dirty="0"/>
              <a:t>Note equivalence of separate models.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DF14C1-6C81-48DE-9F51-8671B08D3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EDB731-A777-44F6-A379-A317F68178D4}"/>
              </a:ext>
            </a:extLst>
          </p:cNvPr>
          <p:cNvSpPr/>
          <p:nvPr/>
        </p:nvSpPr>
        <p:spPr>
          <a:xfrm>
            <a:off x="1285460" y="922946"/>
            <a:ext cx="979600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OddsRatiosWald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oddsratio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(male=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trace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off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"Males"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"Females"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not male;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91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97B84E-6C5C-42AC-821D-D20C30C9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B7C184-7113-46B1-AB40-490404300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416" y="1225039"/>
            <a:ext cx="3781425" cy="1990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3D694B-3FBC-4380-AEBA-9B3801ED6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569" y="560691"/>
            <a:ext cx="33432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29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FFCB-4B93-4A2A-9D93-FC70F605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448" y="134537"/>
            <a:ext cx="3542969" cy="1325563"/>
          </a:xfrm>
        </p:spPr>
        <p:txBody>
          <a:bodyPr/>
          <a:lstStyle/>
          <a:p>
            <a:r>
              <a:rPr lang="en-US" dirty="0"/>
              <a:t>The model: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073E7-8334-4ED9-94A7-12BBEB0B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E31AC8E-2B03-4593-98C1-FF26C804E3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810990"/>
              </p:ext>
            </p:extLst>
          </p:nvPr>
        </p:nvGraphicFramePr>
        <p:xfrm>
          <a:off x="1894322" y="2121274"/>
          <a:ext cx="772668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4292280" imgH="609480" progId="Equation.DSMT4">
                  <p:embed/>
                </p:oleObj>
              </mc:Choice>
              <mc:Fallback>
                <p:oleObj name="Equation" r:id="rId3" imgW="4292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4322" y="2121274"/>
                        <a:ext cx="772668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4600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AFFCB-4B93-4A2A-9D93-FC70F605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725" y="0"/>
            <a:ext cx="10199075" cy="940637"/>
          </a:xfrm>
        </p:spPr>
        <p:txBody>
          <a:bodyPr>
            <a:normAutofit/>
          </a:bodyPr>
          <a:lstStyle/>
          <a:p>
            <a:r>
              <a:rPr lang="en-US" dirty="0"/>
              <a:t>The models for male and female.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073E7-8334-4ED9-94A7-12BBEB0B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E31AC8E-2B03-4593-98C1-FF26C804E3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23736"/>
              </p:ext>
            </p:extLst>
          </p:nvPr>
        </p:nvGraphicFramePr>
        <p:xfrm>
          <a:off x="1677988" y="4470400"/>
          <a:ext cx="5005387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3" imgW="2781000" imgH="609480" progId="Equation.DSMT4">
                  <p:embed/>
                </p:oleObj>
              </mc:Choice>
              <mc:Fallback>
                <p:oleObj name="Equation" r:id="rId3" imgW="2781000" imgH="609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E31AC8E-2B03-4593-98C1-FF26C804E3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7988" y="4470400"/>
                        <a:ext cx="5005387" cy="1096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B0C765E-92DC-4F31-9C73-241FF5D49A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807688"/>
              </p:ext>
            </p:extLst>
          </p:nvPr>
        </p:nvGraphicFramePr>
        <p:xfrm>
          <a:off x="1489075" y="1549400"/>
          <a:ext cx="6813550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5" imgW="3784320" imgH="939600" progId="Equation.DSMT4">
                  <p:embed/>
                </p:oleObj>
              </mc:Choice>
              <mc:Fallback>
                <p:oleObj name="Equation" r:id="rId5" imgW="3784320" imgH="939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E31AC8E-2B03-4593-98C1-FF26C804E3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9075" y="1549400"/>
                        <a:ext cx="6813550" cy="169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128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40401C-DDA7-4B5C-823C-50919BC7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and gender are usually interaction candidates.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DF94CF-089A-48B8-9071-40AD6740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FCDA12E7-DE9C-4970-908E-39912ED1DAA9}"/>
              </a:ext>
            </a:extLst>
          </p:cNvPr>
          <p:cNvSpPr txBox="1">
            <a:spLocks/>
          </p:cNvSpPr>
          <p:nvPr/>
        </p:nvSpPr>
        <p:spPr>
          <a:xfrm>
            <a:off x="838200" y="23463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Sometimes there are other subject matter candidates.</a:t>
            </a:r>
          </a:p>
        </p:txBody>
      </p:sp>
    </p:spTree>
    <p:extLst>
      <p:ext uri="{BB962C8B-B14F-4D97-AF65-F5344CB8AC3E}">
        <p14:creationId xmlns:p14="http://schemas.microsoft.com/office/powerpoint/2010/main" val="161925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824E-F245-4922-8CF4-A02A8692E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74" y="2583539"/>
            <a:ext cx="10515600" cy="1325563"/>
          </a:xfrm>
        </p:spPr>
        <p:txBody>
          <a:bodyPr/>
          <a:lstStyle/>
          <a:p>
            <a:r>
              <a:rPr lang="en-US" dirty="0"/>
              <a:t>Examine all gender interaction candidates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F49894-E82F-4E40-9EF7-83B41931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1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762396-1B70-429E-8775-83E4886C3C2D}"/>
              </a:ext>
            </a:extLst>
          </p:cNvPr>
          <p:cNvSpPr/>
          <p:nvPr/>
        </p:nvSpPr>
        <p:spPr>
          <a:xfrm>
            <a:off x="182880" y="114677"/>
            <a:ext cx="90167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/*starting point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	initial main effects model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0CD934-DFE3-435A-8EBB-004BC5F00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876" y="2376834"/>
            <a:ext cx="522412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5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C56BEC-F67F-4C0E-A164-562DE0C3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BD4D907-1C58-48F6-9FE7-BABA9D8680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498891"/>
              </p:ext>
            </p:extLst>
          </p:nvPr>
        </p:nvGraphicFramePr>
        <p:xfrm>
          <a:off x="1744896" y="1824688"/>
          <a:ext cx="8129848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4140000" imgH="279360" progId="Equation.DSMT4">
                  <p:embed/>
                </p:oleObj>
              </mc:Choice>
              <mc:Fallback>
                <p:oleObj name="Equation" r:id="rId3" imgW="4140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4896" y="1824688"/>
                        <a:ext cx="8129848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C5B9C22-49D1-45B7-93E8-5A693A2BC2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71193"/>
              </p:ext>
            </p:extLst>
          </p:nvPr>
        </p:nvGraphicFramePr>
        <p:xfrm>
          <a:off x="800516" y="3541879"/>
          <a:ext cx="9775768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4978080" imgH="279360" progId="Equation.DSMT4">
                  <p:embed/>
                </p:oleObj>
              </mc:Choice>
              <mc:Fallback>
                <p:oleObj name="Equation" r:id="rId5" imgW="49780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0516" y="3541879"/>
                        <a:ext cx="9775768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190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5564-3CF7-49CF-8253-03489134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lists can’t be used with the bar notation.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57EE3-BFC9-4AEC-BCC6-6145B08D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20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D7EEB1-88BA-41B8-AF6E-D51F052DBCC0}"/>
              </a:ext>
            </a:extLst>
          </p:cNvPr>
          <p:cNvSpPr/>
          <p:nvPr/>
        </p:nvSpPr>
        <p:spPr>
          <a:xfrm>
            <a:off x="277644" y="2007434"/>
            <a:ext cx="117594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male_inter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chd=</a:t>
            </a:r>
            <a:r>
              <a:rPr lang="it-IT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male|(&amp;male_inter)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B6AEF9-381C-45F0-BCEA-937AE9BA2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72" y="4632504"/>
            <a:ext cx="48101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47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5CB602-1104-4197-BE22-600D1382584B}"/>
              </a:ext>
            </a:extLst>
          </p:cNvPr>
          <p:cNvSpPr/>
          <p:nvPr/>
        </p:nvSpPr>
        <p:spPr>
          <a:xfrm>
            <a:off x="548640" y="1914999"/>
            <a:ext cx="111159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/*examine gender interactions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the effect statement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male_inter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effect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a=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collection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male_inter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506654-A161-4B77-B57A-FC39AF04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81" y="0"/>
            <a:ext cx="10515600" cy="1325563"/>
          </a:xfrm>
        </p:spPr>
        <p:txBody>
          <a:bodyPr/>
          <a:lstStyle/>
          <a:p>
            <a:r>
              <a:rPr lang="en-US" dirty="0"/>
              <a:t>Examine Gender interactions.  Intro to the effect statement.</a:t>
            </a:r>
          </a:p>
        </p:txBody>
      </p:sp>
    </p:spTree>
    <p:extLst>
      <p:ext uri="{BB962C8B-B14F-4D97-AF65-F5344CB8AC3E}">
        <p14:creationId xmlns:p14="http://schemas.microsoft.com/office/powerpoint/2010/main" val="3138435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6DFC7-7630-47F9-A18B-CEDA42FB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6E3E2D-3C9D-4DFF-9DB2-616D72233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659" y="0"/>
            <a:ext cx="65314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05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20CEB-2608-4E07-BBA1-5B6428C66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264" y="2291461"/>
            <a:ext cx="9299713" cy="1325563"/>
          </a:xfrm>
        </p:spPr>
        <p:txBody>
          <a:bodyPr/>
          <a:lstStyle/>
          <a:p>
            <a:r>
              <a:rPr lang="en-US" dirty="0"/>
              <a:t>Examine age interaction candidates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8D697-989C-4059-964D-EB414EF2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58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D63F35-6011-4874-AE8D-505BB5614043}"/>
              </a:ext>
            </a:extLst>
          </p:cNvPr>
          <p:cNvSpPr/>
          <p:nvPr/>
        </p:nvSpPr>
        <p:spPr>
          <a:xfrm>
            <a:off x="778316" y="1521743"/>
            <a:ext cx="83806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/*examine age interactions*/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age_inter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effect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b=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collection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age_inter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chd=age|b;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092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47916D-702F-40C0-9D3F-DB62CFCB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081233-297B-4E90-A3B9-C21BA633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044" y="320675"/>
            <a:ext cx="6020556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6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2A71D-2D71-4209-B64B-3C89684F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both age and gender interaction candidates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237A62-AC8C-40BF-8B2E-52EF2F9D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34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37AA62-5EAE-47F4-9453-7F435FB1CD7D}"/>
              </a:ext>
            </a:extLst>
          </p:cNvPr>
          <p:cNvSpPr/>
          <p:nvPr/>
        </p:nvSpPr>
        <p:spPr>
          <a:xfrm>
            <a:off x="930303" y="1859340"/>
            <a:ext cx="82136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/*examine both interactions*/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male_inter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age_inter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effect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a=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collection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male_inter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effect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b=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collection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age_inter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it-IT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dirty="0">
                <a:solidFill>
                  <a:srgbClr val="000000"/>
                </a:solidFill>
                <a:latin typeface="Lucida Console" panose="020B0609040504020204" pitchFamily="49" charset="0"/>
              </a:rPr>
              <a:t> chd=age|b male|a;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78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5932E6-40A4-44C5-99F7-38D164781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3C4DF4-8A16-43DB-84FB-7804E5D8C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1342" y="0"/>
            <a:ext cx="35493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97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C7AA-A025-4495-9200-75DB6AF3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variable selection with interactions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963359-7881-4B75-9F95-D25D54C2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1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152" y="0"/>
            <a:ext cx="7186159" cy="1325563"/>
          </a:xfrm>
        </p:spPr>
        <p:txBody>
          <a:bodyPr/>
          <a:lstStyle/>
          <a:p>
            <a:r>
              <a:rPr lang="en-US" dirty="0"/>
              <a:t>Interaction, simplest case: dichotomous covariate.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FDFA-CAAE-4B6A-B904-77292C88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12CF16-1057-40B9-93CA-C457311F67CA}"/>
              </a:ext>
            </a:extLst>
          </p:cNvPr>
          <p:cNvSpPr/>
          <p:nvPr/>
        </p:nvSpPr>
        <p:spPr>
          <a:xfrm>
            <a:off x="318051" y="2382560"/>
            <a:ext cx="1167251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norow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or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=none;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C606A6-A7CA-4D86-BF4A-5C8C19820DFD}"/>
              </a:ext>
            </a:extLst>
          </p:cNvPr>
          <p:cNvSpPr/>
          <p:nvPr/>
        </p:nvSpPr>
        <p:spPr>
          <a:xfrm>
            <a:off x="771276" y="259097"/>
            <a:ext cx="84124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/*now use forward stepwise to examine interactions*/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age|male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male|fvcht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42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9AB7E6-E526-46EE-B365-8F5E0AB8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12" y="149404"/>
            <a:ext cx="7232374" cy="1256941"/>
          </a:xfrm>
        </p:spPr>
        <p:txBody>
          <a:bodyPr/>
          <a:lstStyle/>
          <a:p>
            <a:r>
              <a:rPr lang="en-US" dirty="0"/>
              <a:t>Forward selection, results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3F4815-8AF2-42FE-A582-038112E0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D3F72E-ED9C-41B3-A81F-8FDAC0F3C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86" y="320675"/>
            <a:ext cx="5161936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60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97B13-C320-41B0-A7C4-D0534762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selection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8779AA-9F46-47E3-90E3-7CB2B26F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B09E35-EF9F-4E7B-8F53-5832B032CE39}"/>
              </a:ext>
            </a:extLst>
          </p:cNvPr>
          <p:cNvSpPr/>
          <p:nvPr/>
        </p:nvSpPr>
        <p:spPr>
          <a:xfrm>
            <a:off x="710315" y="2215118"/>
            <a:ext cx="84177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/*now use backward stepwise to examine interactions*/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age|male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=backward;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434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048FF3-6C98-4E7E-AC90-4631F0694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7229" y="0"/>
            <a:ext cx="6864529" cy="1325563"/>
          </a:xfrm>
        </p:spPr>
        <p:txBody>
          <a:bodyPr/>
          <a:lstStyle/>
          <a:p>
            <a:r>
              <a:rPr lang="en-US" dirty="0"/>
              <a:t>Backward selection, results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2C95CB-2907-4402-951D-8155184C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0A5581-1A20-4C1C-89F0-0D5A11622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8" y="320675"/>
            <a:ext cx="5147161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546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13821F-745C-4E5C-8417-AB7CC04B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A77AB0-8622-4822-8EF8-237267C44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9560"/>
            <a:ext cx="5014452" cy="62179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640D1F-958A-415B-85BE-8E9162E3C2A5}"/>
              </a:ext>
            </a:extLst>
          </p:cNvPr>
          <p:cNvSpPr txBox="1"/>
          <p:nvPr/>
        </p:nvSpPr>
        <p:spPr>
          <a:xfrm>
            <a:off x="1260607" y="0"/>
            <a:ext cx="962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D22B46-4DD8-4F80-B785-0CF27AD5F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701" y="503555"/>
            <a:ext cx="5000099" cy="6217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77BD4F-8C92-4889-9E8E-79CB1B7B425B}"/>
              </a:ext>
            </a:extLst>
          </p:cNvPr>
          <p:cNvSpPr txBox="1"/>
          <p:nvPr/>
        </p:nvSpPr>
        <p:spPr>
          <a:xfrm>
            <a:off x="8063463" y="0"/>
            <a:ext cx="10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</a:t>
            </a:r>
          </a:p>
        </p:txBody>
      </p:sp>
    </p:spTree>
    <p:extLst>
      <p:ext uri="{BB962C8B-B14F-4D97-AF65-F5344CB8AC3E}">
        <p14:creationId xmlns:p14="http://schemas.microsoft.com/office/powerpoint/2010/main" val="2430247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AAB8DB-48C0-4E04-869E-08CF02B1E917}"/>
              </a:ext>
            </a:extLst>
          </p:cNvPr>
          <p:cNvSpPr/>
          <p:nvPr/>
        </p:nvSpPr>
        <p:spPr>
          <a:xfrm>
            <a:off x="460263" y="1225689"/>
            <a:ext cx="86987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/***** check stability, 100 bootstrap samples*****/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=a.chd2018_a,reps=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,outdat=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/*rerun forward stepwise on bootstrap samples*/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age|male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options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nonotes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/*turns off log notes*/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bootresults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replicate;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age_i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options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notes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bootresults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89AF0C6-B976-449B-990B-F24E6BB9A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1046" y="0"/>
            <a:ext cx="4288436" cy="1325563"/>
          </a:xfrm>
        </p:spPr>
        <p:txBody>
          <a:bodyPr/>
          <a:lstStyle/>
          <a:p>
            <a:r>
              <a:rPr lang="en-US" dirty="0"/>
              <a:t>Check stability.</a:t>
            </a:r>
          </a:p>
        </p:txBody>
      </p:sp>
    </p:spTree>
    <p:extLst>
      <p:ext uri="{BB962C8B-B14F-4D97-AF65-F5344CB8AC3E}">
        <p14:creationId xmlns:p14="http://schemas.microsoft.com/office/powerpoint/2010/main" val="319047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FD5265-5334-460D-A80C-FBF4A6F7D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766" y="315008"/>
            <a:ext cx="5882181" cy="64008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C4DB86C-7E5C-43C9-9EAD-D47F373C8539}"/>
              </a:ext>
            </a:extLst>
          </p:cNvPr>
          <p:cNvSpPr/>
          <p:nvPr/>
        </p:nvSpPr>
        <p:spPr>
          <a:xfrm>
            <a:off x="958766" y="2743200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BBE4F1-69D0-4853-8A37-F7DC47B01389}"/>
              </a:ext>
            </a:extLst>
          </p:cNvPr>
          <p:cNvSpPr/>
          <p:nvPr/>
        </p:nvSpPr>
        <p:spPr>
          <a:xfrm>
            <a:off x="897981" y="3690731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068122-A17A-45F7-AD9D-984E9683D075}"/>
              </a:ext>
            </a:extLst>
          </p:cNvPr>
          <p:cNvSpPr/>
          <p:nvPr/>
        </p:nvSpPr>
        <p:spPr>
          <a:xfrm>
            <a:off x="897981" y="4932925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49340C-A038-457F-A6C8-089651410123}"/>
              </a:ext>
            </a:extLst>
          </p:cNvPr>
          <p:cNvSpPr/>
          <p:nvPr/>
        </p:nvSpPr>
        <p:spPr>
          <a:xfrm>
            <a:off x="897981" y="5689194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86DE7A-1D99-4E6C-8B58-443E3EB773FF}"/>
              </a:ext>
            </a:extLst>
          </p:cNvPr>
          <p:cNvSpPr/>
          <p:nvPr/>
        </p:nvSpPr>
        <p:spPr>
          <a:xfrm>
            <a:off x="840822" y="6172075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A2FF58-B08B-4725-ABCA-74A3CE68627B}"/>
              </a:ext>
            </a:extLst>
          </p:cNvPr>
          <p:cNvSpPr/>
          <p:nvPr/>
        </p:nvSpPr>
        <p:spPr>
          <a:xfrm>
            <a:off x="958766" y="2229894"/>
            <a:ext cx="5942966" cy="27034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40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5957-63C1-414B-8654-A1EA6AB91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984" y="0"/>
            <a:ext cx="10515600" cy="1325563"/>
          </a:xfrm>
        </p:spPr>
        <p:txBody>
          <a:bodyPr/>
          <a:lstStyle/>
          <a:p>
            <a:r>
              <a:rPr lang="en-US" dirty="0"/>
              <a:t>The question – stratify or model?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D3DE7E-9AF9-45C8-8082-0A897559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B0F650-29F0-4BC3-864F-F25E71DDB7F9}"/>
              </a:ext>
            </a:extLst>
          </p:cNvPr>
          <p:cNvSpPr txBox="1"/>
          <p:nvPr/>
        </p:nvSpPr>
        <p:spPr>
          <a:xfrm>
            <a:off x="560882" y="1528997"/>
            <a:ext cx="107929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At this point, I’d usually consult with “users” and stratify at least for gender.  (Do the entire process again for males and females separately.)</a:t>
            </a:r>
          </a:p>
        </p:txBody>
      </p:sp>
    </p:spTree>
    <p:extLst>
      <p:ext uri="{BB962C8B-B14F-4D97-AF65-F5344CB8AC3E}">
        <p14:creationId xmlns:p14="http://schemas.microsoft.com/office/powerpoint/2010/main" val="146282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CDA4-4BEB-4E8E-A0A4-FCD0E6386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737" y="0"/>
            <a:ext cx="3584680" cy="1384162"/>
          </a:xfrm>
        </p:spPr>
        <p:txBody>
          <a:bodyPr/>
          <a:lstStyle/>
          <a:p>
            <a:r>
              <a:rPr lang="en-US" dirty="0"/>
              <a:t>Final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7BCC4A-CDD4-4210-B2ED-3C627A14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47DEC8-EB8B-40D8-8005-D5AA0B74E554}"/>
              </a:ext>
            </a:extLst>
          </p:cNvPr>
          <p:cNvSpPr/>
          <p:nvPr/>
        </p:nvSpPr>
        <p:spPr>
          <a:xfrm>
            <a:off x="429370" y="1384162"/>
            <a:ext cx="115691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/*candidate final model*/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interaction=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 &amp;interaction;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24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075CE8-E50D-46B4-B416-7A8EE676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139CFB-9E70-42E6-BAE9-46ACC79A8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744" y="138112"/>
            <a:ext cx="6060181" cy="6400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56915C-DEEC-4149-AF14-A5AE65125E18}"/>
              </a:ext>
            </a:extLst>
          </p:cNvPr>
          <p:cNvSpPr txBox="1"/>
          <p:nvPr/>
        </p:nvSpPr>
        <p:spPr>
          <a:xfrm>
            <a:off x="7285220" y="3552669"/>
            <a:ext cx="28873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Final Model</a:t>
            </a:r>
          </a:p>
        </p:txBody>
      </p:sp>
    </p:spTree>
    <p:extLst>
      <p:ext uri="{BB962C8B-B14F-4D97-AF65-F5344CB8AC3E}">
        <p14:creationId xmlns:p14="http://schemas.microsoft.com/office/powerpoint/2010/main" val="79342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F748FF-A0F5-44C8-BFD1-1EEAD8BC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D3E8FC-C1BE-432F-BD74-B4D72555E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65" y="2036071"/>
            <a:ext cx="5066392" cy="2743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107655-D299-400D-981A-9B36F9E53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068" y="2093221"/>
            <a:ext cx="5473789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3910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587D-D151-45AB-A520-775BE360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6438" y="0"/>
            <a:ext cx="5634162" cy="1325563"/>
          </a:xfrm>
        </p:spPr>
        <p:txBody>
          <a:bodyPr/>
          <a:lstStyle/>
          <a:p>
            <a:r>
              <a:rPr lang="en-US" dirty="0"/>
              <a:t>A different approach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83C48-628C-4666-A1E0-A3BD87CE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40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3B8270-4D47-4206-8A1A-F0507DBCC961}"/>
              </a:ext>
            </a:extLst>
          </p:cNvPr>
          <p:cNvSpPr/>
          <p:nvPr/>
        </p:nvSpPr>
        <p:spPr>
          <a:xfrm>
            <a:off x="0" y="2502128"/>
            <a:ext cx="120670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 a different approach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   allow all two way interactions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=age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|male |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1295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4D9097-64FC-440B-A1EB-41797FF33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2AB743-B915-47DA-9DCC-B195535D4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601" y="138112"/>
            <a:ext cx="6692294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82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D70CA3-446D-4CB6-AB94-732B12503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hierarchical modeling principle.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DE0DB3-1A94-4581-939E-BE126365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2449E5-7238-4773-8E64-0192A566F2A6}"/>
              </a:ext>
            </a:extLst>
          </p:cNvPr>
          <p:cNvSpPr/>
          <p:nvPr/>
        </p:nvSpPr>
        <p:spPr>
          <a:xfrm>
            <a:off x="803081" y="1997839"/>
            <a:ext cx="108853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/*something that probably shouldn't be done*/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|male |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@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hierarchy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=none 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32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0376F8-6F66-453B-8FB0-E2CC415C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4B4C42-ECB7-4BFD-BB8C-D94D641CC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63" y="423862"/>
            <a:ext cx="4781550" cy="61150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68FBA1-21FD-46B4-8F6D-990A67BD3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1913" y="147637"/>
            <a:ext cx="4429125" cy="63912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501BDF5-73EF-44DF-86A2-BF13A25B0A9B}"/>
              </a:ext>
            </a:extLst>
          </p:cNvPr>
          <p:cNvSpPr/>
          <p:nvPr/>
        </p:nvSpPr>
        <p:spPr>
          <a:xfrm>
            <a:off x="5361913" y="1343770"/>
            <a:ext cx="4429125" cy="2703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FBF6C5-7103-4C23-B0D0-EB7534B58BE8}"/>
              </a:ext>
            </a:extLst>
          </p:cNvPr>
          <p:cNvSpPr/>
          <p:nvPr/>
        </p:nvSpPr>
        <p:spPr>
          <a:xfrm>
            <a:off x="580362" y="2878372"/>
            <a:ext cx="4182469" cy="27829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1C4969-F9BD-417A-AB61-42B908A1B360}"/>
              </a:ext>
            </a:extLst>
          </p:cNvPr>
          <p:cNvSpPr/>
          <p:nvPr/>
        </p:nvSpPr>
        <p:spPr>
          <a:xfrm>
            <a:off x="5361913" y="2091193"/>
            <a:ext cx="4429125" cy="30215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88AE87-0265-4158-99B5-0BA3A667D369}"/>
              </a:ext>
            </a:extLst>
          </p:cNvPr>
          <p:cNvSpPr/>
          <p:nvPr/>
        </p:nvSpPr>
        <p:spPr>
          <a:xfrm>
            <a:off x="457034" y="3168843"/>
            <a:ext cx="4429125" cy="30215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7FADEF-BFCF-4647-BC8E-7A2C4A621A14}"/>
              </a:ext>
            </a:extLst>
          </p:cNvPr>
          <p:cNvSpPr/>
          <p:nvPr/>
        </p:nvSpPr>
        <p:spPr>
          <a:xfrm>
            <a:off x="5361913" y="3432893"/>
            <a:ext cx="4429125" cy="24856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07F2C7-63FF-45AC-9792-D23C3E3DC909}"/>
              </a:ext>
            </a:extLst>
          </p:cNvPr>
          <p:cNvSpPr/>
          <p:nvPr/>
        </p:nvSpPr>
        <p:spPr>
          <a:xfrm>
            <a:off x="580363" y="1095209"/>
            <a:ext cx="4429125" cy="24856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57E08-35A0-4C66-83BC-9E0EC1279C8F}"/>
              </a:ext>
            </a:extLst>
          </p:cNvPr>
          <p:cNvSpPr/>
          <p:nvPr/>
        </p:nvSpPr>
        <p:spPr>
          <a:xfrm>
            <a:off x="5361913" y="4675367"/>
            <a:ext cx="4429125" cy="2703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BB250B-4C1A-4139-87AB-E03F6615D3FD}"/>
              </a:ext>
            </a:extLst>
          </p:cNvPr>
          <p:cNvSpPr/>
          <p:nvPr/>
        </p:nvSpPr>
        <p:spPr>
          <a:xfrm>
            <a:off x="580362" y="1343771"/>
            <a:ext cx="4429125" cy="2703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4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C3DC-0AEE-4133-B8F3-63BA77CC1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72" y="0"/>
            <a:ext cx="5658016" cy="1304649"/>
          </a:xfrm>
        </p:spPr>
        <p:txBody>
          <a:bodyPr/>
          <a:lstStyle/>
          <a:p>
            <a:r>
              <a:rPr lang="en-US" dirty="0"/>
              <a:t>Main effects model.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4600C1-B652-473A-9A68-0C43AE75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F1298B-E074-4A31-83E2-53F7AC694092}"/>
              </a:ext>
            </a:extLst>
          </p:cNvPr>
          <p:cNvSpPr/>
          <p:nvPr/>
        </p:nvSpPr>
        <p:spPr>
          <a:xfrm>
            <a:off x="2051437" y="2967335"/>
            <a:ext cx="9104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062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934B10-DE89-406E-82B8-8EA135CC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54F67E-1CA4-4875-8169-86A44734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802" y="687070"/>
            <a:ext cx="4859381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C316-00AF-46DB-A3FA-4F2F96EB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4078" y="0"/>
            <a:ext cx="4719762" cy="930938"/>
          </a:xfrm>
        </p:spPr>
        <p:txBody>
          <a:bodyPr/>
          <a:lstStyle/>
          <a:p>
            <a:r>
              <a:rPr lang="en-US" dirty="0"/>
              <a:t>Interaction model.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8A6475-3A94-4A3B-AC0A-1E923982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316190-22E6-4571-A783-03D39D78430E}"/>
              </a:ext>
            </a:extLst>
          </p:cNvPr>
          <p:cNvSpPr/>
          <p:nvPr/>
        </p:nvSpPr>
        <p:spPr>
          <a:xfrm>
            <a:off x="1025718" y="2967335"/>
            <a:ext cx="8118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chd=male diab male*diab;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508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84CD-E501-4569-8DBD-1F88DFA8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835" y="0"/>
            <a:ext cx="5976068" cy="1325563"/>
          </a:xfrm>
        </p:spPr>
        <p:txBody>
          <a:bodyPr/>
          <a:lstStyle/>
          <a:p>
            <a:r>
              <a:rPr lang="en-US" dirty="0"/>
              <a:t>Interaction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7DDF01-0610-4229-96B2-357CBEE0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5517A2-82B7-4FDD-9620-A0D7AE253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60" y="1510030"/>
            <a:ext cx="5328349" cy="4846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9EE82B-6198-439B-95AE-D1D374CF7D77}"/>
              </a:ext>
            </a:extLst>
          </p:cNvPr>
          <p:cNvSpPr txBox="1"/>
          <p:nvPr/>
        </p:nvSpPr>
        <p:spPr>
          <a:xfrm>
            <a:off x="6382291" y="2944199"/>
            <a:ext cx="48425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Note: no odds ratios</a:t>
            </a:r>
          </a:p>
        </p:txBody>
      </p:sp>
    </p:spTree>
    <p:extLst>
      <p:ext uri="{BB962C8B-B14F-4D97-AF65-F5344CB8AC3E}">
        <p14:creationId xmlns:p14="http://schemas.microsoft.com/office/powerpoint/2010/main" val="354665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48E47-FF90-4B2D-A7BE-363F9879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“bar” shortcut for specifying models with interaction.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F86DFE-6605-471E-B67E-B0A7B055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56C338-3541-4EFE-9026-B9C26C9CB3CC}"/>
              </a:ext>
            </a:extLst>
          </p:cNvPr>
          <p:cNvSpPr/>
          <p:nvPr/>
        </p:nvSpPr>
        <p:spPr>
          <a:xfrm>
            <a:off x="1574357" y="2582615"/>
            <a:ext cx="954951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male|diab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3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1252</Words>
  <Application>Microsoft Office PowerPoint</Application>
  <PresentationFormat>Widescreen</PresentationFormat>
  <Paragraphs>204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Lucida Console</vt:lpstr>
      <vt:lpstr>Office Theme</vt:lpstr>
      <vt:lpstr>Equation</vt:lpstr>
      <vt:lpstr>Interaction</vt:lpstr>
      <vt:lpstr>PowerPoint Presentation</vt:lpstr>
      <vt:lpstr>Interaction, simplest case: dichotomous covariate.</vt:lpstr>
      <vt:lpstr>PowerPoint Presentation</vt:lpstr>
      <vt:lpstr>Main effects model.</vt:lpstr>
      <vt:lpstr>PowerPoint Presentation</vt:lpstr>
      <vt:lpstr>Interaction model.</vt:lpstr>
      <vt:lpstr>Interaction Model</vt:lpstr>
      <vt:lpstr>The “bar” shortcut for specifying models with interaction.</vt:lpstr>
      <vt:lpstr>PowerPoint Presentation</vt:lpstr>
      <vt:lpstr>The oddsratio statement</vt:lpstr>
      <vt:lpstr>PowerPoint Presentation</vt:lpstr>
      <vt:lpstr>Note equivalence of separate models.</vt:lpstr>
      <vt:lpstr>PowerPoint Presentation</vt:lpstr>
      <vt:lpstr>The model:</vt:lpstr>
      <vt:lpstr>The models for male and female.</vt:lpstr>
      <vt:lpstr>Age and gender are usually interaction candidates.</vt:lpstr>
      <vt:lpstr>Examine all gender interaction candidates</vt:lpstr>
      <vt:lpstr>PowerPoint Presentation</vt:lpstr>
      <vt:lpstr>Variable lists can’t be used with the bar notation.</vt:lpstr>
      <vt:lpstr>Examine Gender interactions.  Intro to the effect statement.</vt:lpstr>
      <vt:lpstr>PowerPoint Presentation</vt:lpstr>
      <vt:lpstr>Examine age interaction candidates</vt:lpstr>
      <vt:lpstr>PowerPoint Presentation</vt:lpstr>
      <vt:lpstr>PowerPoint Presentation</vt:lpstr>
      <vt:lpstr>Examine both age and gender interaction candidates</vt:lpstr>
      <vt:lpstr>PowerPoint Presentation</vt:lpstr>
      <vt:lpstr>PowerPoint Presentation</vt:lpstr>
      <vt:lpstr>Use variable selection with interactions</vt:lpstr>
      <vt:lpstr>PowerPoint Presentation</vt:lpstr>
      <vt:lpstr>Forward selection, results</vt:lpstr>
      <vt:lpstr>Backward selection</vt:lpstr>
      <vt:lpstr>Backward selection, results</vt:lpstr>
      <vt:lpstr>PowerPoint Presentation</vt:lpstr>
      <vt:lpstr>Check stability.</vt:lpstr>
      <vt:lpstr>PowerPoint Presentation</vt:lpstr>
      <vt:lpstr>The question – stratify or model?</vt:lpstr>
      <vt:lpstr>Final Model</vt:lpstr>
      <vt:lpstr>PowerPoint Presentation</vt:lpstr>
      <vt:lpstr>A different approach</vt:lpstr>
      <vt:lpstr>PowerPoint Presentation</vt:lpstr>
      <vt:lpstr>The hierarchical modeling principle.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46</cp:revision>
  <dcterms:created xsi:type="dcterms:W3CDTF">2018-03-02T15:45:04Z</dcterms:created>
  <dcterms:modified xsi:type="dcterms:W3CDTF">2018-06-06T16:27:46Z</dcterms:modified>
</cp:coreProperties>
</file>