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7" r:id="rId3"/>
    <p:sldId id="283" r:id="rId4"/>
    <p:sldId id="282" r:id="rId5"/>
    <p:sldId id="266" r:id="rId6"/>
    <p:sldId id="256" r:id="rId7"/>
    <p:sldId id="273" r:id="rId8"/>
    <p:sldId id="276" r:id="rId9"/>
    <p:sldId id="277" r:id="rId10"/>
    <p:sldId id="278" r:id="rId11"/>
    <p:sldId id="279" r:id="rId12"/>
    <p:sldId id="280" r:id="rId13"/>
    <p:sldId id="261" r:id="rId14"/>
    <p:sldId id="284" r:id="rId15"/>
    <p:sldId id="268" r:id="rId16"/>
    <p:sldId id="281" r:id="rId17"/>
    <p:sldId id="269" r:id="rId18"/>
    <p:sldId id="270" r:id="rId19"/>
    <p:sldId id="274" r:id="rId20"/>
    <p:sldId id="275"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0" d="100"/>
          <a:sy n="120" d="100"/>
        </p:scale>
        <p:origin x="234" y="90"/>
      </p:cViewPr>
      <p:guideLst/>
    </p:cSldViewPr>
  </p:slideViewPr>
  <p:notesTextViewPr>
    <p:cViewPr>
      <p:scale>
        <a:sx n="1" d="1"/>
        <a:sy n="1" d="1"/>
      </p:scale>
      <p:origin x="0" y="0"/>
    </p:cViewPr>
  </p:notesTextViewPr>
  <p:notesViewPr>
    <p:cSldViewPr snapToGrid="0">
      <p:cViewPr varScale="1">
        <p:scale>
          <a:sx n="91" d="100"/>
          <a:sy n="91" d="100"/>
        </p:scale>
        <p:origin x="375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B0266-EE09-45C0-8491-856D17C32D43}" type="datetimeFigureOut">
              <a:rPr lang="en-US" smtClean="0"/>
              <a:t>6/7/2018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C17592-E3FA-4872-9764-6469EBF90528}" type="slidenum">
              <a:rPr lang="en-US" smtClean="0"/>
              <a:t>‹#›</a:t>
            </a:fld>
            <a:endParaRPr lang="en-US"/>
          </a:p>
        </p:txBody>
      </p:sp>
    </p:spTree>
    <p:extLst>
      <p:ext uri="{BB962C8B-B14F-4D97-AF65-F5344CB8AC3E}">
        <p14:creationId xmlns:p14="http://schemas.microsoft.com/office/powerpoint/2010/main" val="874412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1393205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69644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ct val="30000"/>
              </a:spcBef>
              <a:spcAft>
                <a:spcPct val="0"/>
              </a:spcAft>
            </a:pPr>
            <a:r>
              <a:rPr lang="en-US" b="1" dirty="0">
                <a:solidFill>
                  <a:prstClr val="black"/>
                </a:solidFill>
                <a:latin typeface="Arial" panose="020B0604020202020204" pitchFamily="34" charset="0"/>
                <a:cs typeface="Arial" panose="020B0604020202020204" pitchFamily="34" charset="0"/>
              </a:rPr>
              <a:t>If a model predicts new cases that may be sufficient. </a:t>
            </a:r>
          </a:p>
          <a:p>
            <a:pPr eaLnBrk="0" fontAlgn="base" hangingPunct="0">
              <a:spcBef>
                <a:spcPct val="30000"/>
              </a:spcBef>
              <a:spcAft>
                <a:spcPct val="0"/>
              </a:spcAft>
            </a:pPr>
            <a:r>
              <a:rPr lang="en-US" dirty="0">
                <a:solidFill>
                  <a:prstClr val="black"/>
                </a:solidFill>
                <a:latin typeface="Arial" panose="020B0604020202020204" pitchFamily="34" charset="0"/>
                <a:cs typeface="Arial" panose="020B0604020202020204" pitchFamily="34" charset="0"/>
              </a:rPr>
              <a:t>Some predictive modeling methods such as neural nets are essentially impossible to interpret and are not estimated using formal inferential methods, but they are still found to be highly useful.</a:t>
            </a:r>
          </a:p>
          <a:p>
            <a:endParaRPr lang="en-US" dirty="0"/>
          </a:p>
        </p:txBody>
      </p:sp>
      <p:sp>
        <p:nvSpPr>
          <p:cNvPr id="4" name="Slide Number Placeholder 3"/>
          <p:cNvSpPr>
            <a:spLocks noGrp="1"/>
          </p:cNvSpPr>
          <p:nvPr>
            <p:ph type="sldNum" sz="quarter" idx="10"/>
          </p:nvPr>
        </p:nvSpPr>
        <p:spPr/>
        <p:txBody>
          <a:bodyPr/>
          <a:lstStyle/>
          <a:p>
            <a:fld id="{86C17592-E3FA-4872-9764-6469EBF90528}" type="slidenum">
              <a:rPr lang="en-US" smtClean="0"/>
              <a:t>4</a:t>
            </a:fld>
            <a:endParaRPr lang="en-US"/>
          </a:p>
        </p:txBody>
      </p:sp>
    </p:spTree>
    <p:extLst>
      <p:ext uri="{BB962C8B-B14F-4D97-AF65-F5344CB8AC3E}">
        <p14:creationId xmlns:p14="http://schemas.microsoft.com/office/powerpoint/2010/main" val="2719324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3166539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a:solidFill>
                  <a:schemeClr val="tx1"/>
                </a:solidFill>
                <a:effectLst/>
                <a:latin typeface="Times New Roman"/>
                <a:ea typeface="+mn-ea"/>
                <a:cs typeface="+mn-cs"/>
              </a:rPr>
              <a:t>There are many business applications of predictive modeling. </a:t>
            </a:r>
            <a:r>
              <a:rPr lang="en-US" sz="1200" i="1" kern="1200" dirty="0">
                <a:solidFill>
                  <a:schemeClr val="tx1"/>
                </a:solidFill>
                <a:effectLst/>
                <a:latin typeface="Times New Roman"/>
                <a:ea typeface="+mn-ea"/>
                <a:cs typeface="+mn-cs"/>
              </a:rPr>
              <a:t>Database marketing</a:t>
            </a:r>
            <a:r>
              <a:rPr lang="en-US" sz="1200" kern="1200" dirty="0">
                <a:solidFill>
                  <a:schemeClr val="tx1"/>
                </a:solidFill>
                <a:effectLst/>
                <a:latin typeface="Times New Roman"/>
                <a:ea typeface="+mn-ea"/>
                <a:cs typeface="+mn-cs"/>
              </a:rPr>
              <a:t> uses customer databases to improve sales promotions and product loyalty. The aim is to find segments of customers that are likely to respond to some offer so they can be targeted. Historic customer databases can also be used to predict who is likely to switch brands or cancel services (churn). Loyalty promotions can then be targeted at new cases that are at risk.</a:t>
            </a:r>
          </a:p>
          <a:p>
            <a:r>
              <a:rPr lang="en-US" sz="1200" kern="1200" dirty="0">
                <a:solidFill>
                  <a:schemeClr val="tx1"/>
                </a:solidFill>
                <a:effectLst/>
                <a:latin typeface="Times New Roman"/>
                <a:ea typeface="+mn-ea"/>
                <a:cs typeface="+mn-cs"/>
              </a:rPr>
              <a:t>Credit scoring (Hand and Henley 1997) is used to decide whether to extend credit to applicants. The cases are past applicants. Most input variables come from the credit application or credit reports. A relevant binary target is whether the case defaulted (charged-off) or paid-off the debt. The aim is to reduce defaults and serious delinquencies on new applicants for credit.</a:t>
            </a:r>
          </a:p>
          <a:p>
            <a:r>
              <a:rPr lang="en-US" sz="1200" kern="1200" dirty="0">
                <a:solidFill>
                  <a:schemeClr val="tx1"/>
                </a:solidFill>
                <a:effectLst/>
                <a:latin typeface="Times New Roman"/>
                <a:ea typeface="+mn-ea"/>
                <a:cs typeface="+mn-cs"/>
              </a:rPr>
              <a:t>In fraud detection, the cases are transactions (for example, telephone calls, credit card purchases) </a:t>
            </a:r>
            <a:br>
              <a:rPr lang="en-US" sz="1200" kern="1200" dirty="0">
                <a:solidFill>
                  <a:schemeClr val="tx1"/>
                </a:solidFill>
                <a:effectLst/>
                <a:latin typeface="Times New Roman"/>
                <a:ea typeface="+mn-ea"/>
                <a:cs typeface="+mn-cs"/>
              </a:rPr>
            </a:br>
            <a:r>
              <a:rPr lang="en-US" sz="1200" kern="1200" dirty="0">
                <a:solidFill>
                  <a:schemeClr val="tx1"/>
                </a:solidFill>
                <a:effectLst/>
                <a:latin typeface="Times New Roman"/>
                <a:ea typeface="+mn-ea"/>
                <a:cs typeface="+mn-cs"/>
              </a:rPr>
              <a:t>or insurance claims. The inputs are the particulars and circumstances of the transaction. The binary target is whether that case was fraudulent. The aim is to anticipate fraud or abuse on new transactions or claims so that they can be investigated or impeded.</a:t>
            </a:r>
          </a:p>
          <a:p>
            <a:r>
              <a:rPr lang="en-US" sz="1200" kern="1200" dirty="0">
                <a:solidFill>
                  <a:schemeClr val="tx1"/>
                </a:solidFill>
                <a:effectLst/>
                <a:latin typeface="Times New Roman"/>
                <a:ea typeface="+mn-ea"/>
                <a:cs typeface="+mn-cs"/>
              </a:rPr>
              <a:t>Supervised classification also has less business-oriented uses. Image classification has applications in areas such as astronomy, nuclear medicine, and molecular genetics (McLachlan 1992; Ripley 1996; </a:t>
            </a:r>
            <a:br>
              <a:rPr lang="en-US" sz="1200" kern="1200" dirty="0">
                <a:solidFill>
                  <a:schemeClr val="tx1"/>
                </a:solidFill>
                <a:effectLst/>
                <a:latin typeface="Times New Roman"/>
                <a:ea typeface="+mn-ea"/>
                <a:cs typeface="+mn-cs"/>
              </a:rPr>
            </a:br>
            <a:r>
              <a:rPr lang="en-US" sz="1200" kern="1200" dirty="0">
                <a:solidFill>
                  <a:schemeClr val="tx1"/>
                </a:solidFill>
                <a:effectLst/>
                <a:latin typeface="Times New Roman"/>
                <a:ea typeface="+mn-ea"/>
                <a:cs typeface="+mn-cs"/>
              </a:rPr>
              <a:t>Hand 1997).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1665810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A target marketing campaign for a bank was undertaken to identify segments of customers who are likely to respond to a variable annuity (insurance product) marketing campaign. </a:t>
            </a:r>
            <a:br>
              <a:rPr lang="en-US" sz="1200" kern="1200" dirty="0">
                <a:solidFill>
                  <a:schemeClr val="tx1"/>
                </a:solidFill>
                <a:effectLst/>
                <a:latin typeface="Times New Roman"/>
                <a:ea typeface="+mn-ea"/>
                <a:cs typeface="+mn-cs"/>
              </a:rPr>
            </a:br>
            <a:r>
              <a:rPr lang="en-US" sz="1200" kern="1200" dirty="0">
                <a:solidFill>
                  <a:schemeClr val="tx1"/>
                </a:solidFill>
                <a:effectLst/>
                <a:latin typeface="Times New Roman"/>
                <a:ea typeface="+mn-ea"/>
                <a:cs typeface="+mn-cs"/>
              </a:rPr>
              <a:t>A data set was created with 32,264 cases (banking customers) and 47 input variables. The binary target variable </a:t>
            </a:r>
            <a:r>
              <a:rPr lang="en-US" sz="1200" b="1" kern="1200" dirty="0">
                <a:solidFill>
                  <a:schemeClr val="tx1"/>
                </a:solidFill>
                <a:effectLst/>
                <a:latin typeface="Times New Roman"/>
                <a:ea typeface="+mn-ea"/>
                <a:cs typeface="+mn-cs"/>
              </a:rPr>
              <a:t>Ins</a:t>
            </a:r>
            <a:r>
              <a:rPr lang="en-US" sz="1200" kern="1200" dirty="0">
                <a:solidFill>
                  <a:schemeClr val="tx1"/>
                </a:solidFill>
                <a:effectLst/>
                <a:latin typeface="Times New Roman"/>
                <a:ea typeface="+mn-ea"/>
                <a:cs typeface="+mn-cs"/>
              </a:rPr>
              <a:t> indicates whether the customer bought the variable annuity product. The 47 input variables represent other product usage in a three month period and demographics. Two of the inputs are nominally scaled; the others are interval or binary. </a:t>
            </a:r>
            <a:br>
              <a:rPr lang="en-US" sz="1200" kern="1200" dirty="0">
                <a:solidFill>
                  <a:schemeClr val="tx1"/>
                </a:solidFill>
                <a:effectLst/>
                <a:latin typeface="Times New Roman"/>
                <a:ea typeface="+mn-ea"/>
                <a:cs typeface="+mn-cs"/>
              </a:rPr>
            </a:br>
            <a:r>
              <a:rPr lang="en-US" sz="1200" kern="1200" dirty="0">
                <a:solidFill>
                  <a:schemeClr val="tx1"/>
                </a:solidFill>
                <a:effectLst/>
                <a:latin typeface="Times New Roman"/>
                <a:ea typeface="+mn-ea"/>
                <a:cs typeface="+mn-cs"/>
              </a:rPr>
              <a:t>The data is in a SAS data set called </a:t>
            </a:r>
            <a:r>
              <a:rPr lang="en-US" sz="1200" b="1" kern="1200" dirty="0">
                <a:solidFill>
                  <a:schemeClr val="tx1"/>
                </a:solidFill>
                <a:effectLst/>
                <a:latin typeface="Times New Roman"/>
                <a:ea typeface="+mn-ea"/>
                <a:cs typeface="+mn-cs"/>
              </a:rPr>
              <a:t>develop</a:t>
            </a:r>
            <a:r>
              <a:rPr lang="en-US" sz="1200" kern="1200" dirty="0">
                <a:solidFill>
                  <a:schemeClr val="tx1"/>
                </a:solidFill>
                <a:effectLst/>
                <a:latin typeface="Times New Roman"/>
                <a:ea typeface="+mn-ea"/>
                <a:cs typeface="+mn-cs"/>
              </a:rPr>
              <a: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105988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94987D7-07ED-49B6-9E88-B6949A8CE838}" type="slidenum">
              <a:rPr kumimoji="0" lang="en-US" alt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endParaRPr lang="en-US" altLang="en-US" dirty="0">
              <a:latin typeface="Times New Roman" pitchFamily="18" charset="0"/>
            </a:endParaRPr>
          </a:p>
        </p:txBody>
      </p:sp>
    </p:spTree>
    <p:extLst>
      <p:ext uri="{BB962C8B-B14F-4D97-AF65-F5344CB8AC3E}">
        <p14:creationId xmlns:p14="http://schemas.microsoft.com/office/powerpoint/2010/main" val="2715992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DF82B57-9C75-4639-B570-97C6090F2119}" type="slidenum">
              <a:rPr kumimoji="0" lang="en-US" sz="1200" b="0" i="0" u="none" strike="noStrike" kern="1200" cap="none" spc="0" normalizeH="0" baseline="0" noProof="0" smtClean="0">
                <a:ln>
                  <a:noFill/>
                </a:ln>
                <a:solidFill>
                  <a:prstClr val="black"/>
                </a:solidFill>
                <a:effectLst/>
                <a:uLnTx/>
                <a:uFillTx/>
                <a:latin typeface="Times New Roman"/>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2699826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588A4C-EA12-4636-AFD6-173BFF8552A6}"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3811725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588A4C-EA12-4636-AFD6-173BFF8552A6}"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23592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588A4C-EA12-4636-AFD6-173BFF8552A6}"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299297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FB38D691-E2D5-4634-8FA8-D9BE20B56127}"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48744485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20A5A84-552C-4983-BB6A-F41FBE3224DD}"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226517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68C6327A-6205-4EE5-8C87-86C3F106A177}"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136604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B359E4B4-EBE1-494E-AA25-4E5F3B953084}"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37352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8" name="Footer Placeholder 7"/>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D56BE790-56C3-44E7-9673-944D4D024BB1}"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563827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4" name="Footer Placeholder 3"/>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12813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3" name="Footer Placeholder 2"/>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27B77A02-FBD2-4491-A0A3-4D4CF96CF6C6}"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8212117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914607AF-8DC6-4D8A-96CF-7DB66F059267}"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725268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588A4C-EA12-4636-AFD6-173BFF8552A6}"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805693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33781B32-D6AD-4D8D-9E03-B45654FD166B}"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9317346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FE83567B-D36B-4B08-82D9-35DD505C407D}"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791085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26B42599-0912-4136-8DBE-A32CE12B1746}"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7458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588A4C-EA12-4636-AFD6-173BFF8552A6}"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1861742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588A4C-EA12-4636-AFD6-173BFF8552A6}"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234309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588A4C-EA12-4636-AFD6-173BFF8552A6}" type="datetimeFigureOut">
              <a:rPr lang="en-US" smtClean="0"/>
              <a:t>6/7/2018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888933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588A4C-EA12-4636-AFD6-173BFF8552A6}" type="datetimeFigureOut">
              <a:rPr lang="en-US" smtClean="0"/>
              <a:t>6/7/2018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364540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88A4C-EA12-4636-AFD6-173BFF8552A6}" type="datetimeFigureOut">
              <a:rPr lang="en-US" smtClean="0"/>
              <a:t>6/7/2018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225707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588A4C-EA12-4636-AFD6-173BFF8552A6}"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278602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588A4C-EA12-4636-AFD6-173BFF8552A6}"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295C56-6368-49F3-85AF-60AB30B1099D}" type="slidenum">
              <a:rPr lang="en-US" smtClean="0"/>
              <a:t>‹#›</a:t>
            </a:fld>
            <a:endParaRPr lang="en-US"/>
          </a:p>
        </p:txBody>
      </p:sp>
    </p:spTree>
    <p:extLst>
      <p:ext uri="{BB962C8B-B14F-4D97-AF65-F5344CB8AC3E}">
        <p14:creationId xmlns:p14="http://schemas.microsoft.com/office/powerpoint/2010/main" val="5318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88A4C-EA12-4636-AFD6-173BFF8552A6}" type="datetimeFigureOut">
              <a:rPr lang="en-US" smtClean="0"/>
              <a:t>6/7/2018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95C56-6368-49F3-85AF-60AB30B1099D}" type="slidenum">
              <a:rPr lang="en-US" smtClean="0"/>
              <a:t>‹#›</a:t>
            </a:fld>
            <a:endParaRPr lang="en-US"/>
          </a:p>
        </p:txBody>
      </p:sp>
    </p:spTree>
    <p:extLst>
      <p:ext uri="{BB962C8B-B14F-4D97-AF65-F5344CB8AC3E}">
        <p14:creationId xmlns:p14="http://schemas.microsoft.com/office/powerpoint/2010/main" val="728535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47FC06A6-935A-47DB-BDFB-CF4153A45827}" type="datetimeFigureOut">
              <a:rPr lang="en-US" smtClean="0">
                <a:solidFill>
                  <a:prstClr val="black">
                    <a:tint val="75000"/>
                  </a:prstClr>
                </a:solidFill>
                <a:latin typeface="Arial" charset="0"/>
              </a:rPr>
              <a:pPr fontAlgn="base">
                <a:spcBef>
                  <a:spcPct val="0"/>
                </a:spcBef>
                <a:spcAft>
                  <a:spcPct val="0"/>
                </a:spcAft>
              </a:pPr>
              <a:t>6/7/2018</a:t>
            </a:fld>
            <a:endParaRPr lang="en-US">
              <a:solidFill>
                <a:prstClr val="black">
                  <a:tint val="75000"/>
                </a:prstClr>
              </a:solidFill>
              <a:latin typeface="Arial"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prstClr val="black">
                  <a:tint val="75000"/>
                </a:prstClr>
              </a:solidFill>
              <a:latin typeface="Arial"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12863E1B-C1C7-4826-B0C3-C82FDFC13F6B}" type="slidenum">
              <a:rPr lang="en-US" smtClean="0">
                <a:solidFill>
                  <a:prstClr val="black">
                    <a:tint val="75000"/>
                  </a:prstClr>
                </a:solidFill>
                <a:latin typeface="Arial" charset="0"/>
              </a:rPr>
              <a:pPr fontAlgn="base">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381756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
          <p:cNvSpPr>
            <a:spLocks noGrp="1"/>
          </p:cNvSpPr>
          <p:nvPr>
            <p:ph type="sldNum" sz="quarter" idx="12"/>
          </p:nvPr>
        </p:nvSpPr>
        <p:spPr/>
        <p:txBody>
          <a:bodyPr/>
          <a:lstStyle/>
          <a:p>
            <a:pPr fontAlgn="base">
              <a:spcBef>
                <a:spcPct val="0"/>
              </a:spcBef>
              <a:spcAft>
                <a:spcPct val="0"/>
              </a:spcAft>
              <a:defRPr/>
            </a:pPr>
            <a:fld id="{BD9C2DE3-2977-4799-9860-6FA38050A105}" type="slidenum">
              <a:rPr lang="en-US">
                <a:solidFill>
                  <a:prstClr val="black">
                    <a:tint val="75000"/>
                  </a:prstClr>
                </a:solidFill>
                <a:latin typeface="Arial" charset="0"/>
              </a:rPr>
              <a:pPr fontAlgn="base">
                <a:spcBef>
                  <a:spcPct val="0"/>
                </a:spcBef>
                <a:spcAft>
                  <a:spcPct val="0"/>
                </a:spcAft>
                <a:defRPr/>
              </a:pPr>
              <a:t>1</a:t>
            </a:fld>
            <a:endParaRPr lang="en-US" dirty="0">
              <a:solidFill>
                <a:prstClr val="black">
                  <a:tint val="75000"/>
                </a:prstClr>
              </a:solidFill>
              <a:latin typeface="Times New Roman" pitchFamily="18" charset="0"/>
            </a:endParaRPr>
          </a:p>
        </p:txBody>
      </p:sp>
      <p:sp>
        <p:nvSpPr>
          <p:cNvPr id="4099" name="Module Title"/>
          <p:cNvSpPr>
            <a:spLocks noChangeArrowheads="1"/>
          </p:cNvSpPr>
          <p:nvPr/>
        </p:nvSpPr>
        <p:spPr bwMode="auto">
          <a:xfrm>
            <a:off x="3698417" y="2831032"/>
            <a:ext cx="487586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ts val="3900"/>
              </a:lnSpc>
              <a:spcBef>
                <a:spcPct val="0"/>
              </a:spcBef>
              <a:spcAft>
                <a:spcPct val="0"/>
              </a:spcAft>
            </a:pPr>
            <a:r>
              <a:rPr lang="en-US" altLang="en-US" sz="4800" b="1" dirty="0">
                <a:latin typeface="Arial Narrow" pitchFamily="34" charset="0"/>
              </a:rPr>
              <a:t>Predictive Modeling</a:t>
            </a:r>
          </a:p>
          <a:p>
            <a:pPr algn="ctr" eaLnBrk="1" fontAlgn="base" hangingPunct="1">
              <a:lnSpc>
                <a:spcPts val="3900"/>
              </a:lnSpc>
              <a:spcBef>
                <a:spcPct val="0"/>
              </a:spcBef>
              <a:spcAft>
                <a:spcPct val="0"/>
              </a:spcAft>
            </a:pPr>
            <a:r>
              <a:rPr lang="en-US" sz="4800" b="1" dirty="0">
                <a:latin typeface="Arial Narrow" pitchFamily="34" charset="0"/>
              </a:rPr>
              <a:t>Introduction</a:t>
            </a:r>
          </a:p>
        </p:txBody>
      </p:sp>
      <p:sp>
        <p:nvSpPr>
          <p:cNvPr id="4105" name="MO Picture" hidden="1"/>
          <p:cNvSpPr>
            <a:spLocks noChangeArrowheads="1"/>
          </p:cNvSpPr>
          <p:nvPr/>
        </p:nvSpPr>
        <p:spPr bwMode="auto">
          <a:xfrm>
            <a:off x="1524000" y="0"/>
            <a:ext cx="0" cy="0"/>
          </a:xfrm>
          <a:prstGeom prst="rect">
            <a:avLst/>
          </a:prstGeom>
          <a:solidFill>
            <a:schemeClr val="accent1"/>
          </a:solidFill>
          <a:ln w="9525">
            <a:miter lim="800000"/>
            <a:headEnd/>
            <a:tailEnd/>
          </a:ln>
          <a:scene3d>
            <a:camera prst="legacyObliqueTopRight"/>
            <a:lightRig rig="legacyFlat2" dir="t"/>
          </a:scene3d>
          <a:sp3d extrusionH="430200" prstMaterial="legacyMatte">
            <a:bevelT w="13500" h="13500" prst="angle"/>
            <a:bevelB w="13500" h="13500" prst="angle"/>
            <a:extrusionClr>
              <a:schemeClr val="accent1"/>
            </a:extrusionClr>
          </a:sp3d>
        </p:spPr>
        <p:txBody>
          <a:bodyPr wrap="none" anchor="ctr">
            <a:flatTx/>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rPr>
              <a:t>2</a:t>
            </a:r>
          </a:p>
        </p:txBody>
      </p:sp>
    </p:spTree>
    <p:custDataLst>
      <p:tags r:id="rId1"/>
    </p:custDataLst>
    <p:extLst>
      <p:ext uri="{BB962C8B-B14F-4D97-AF65-F5344CB8AC3E}">
        <p14:creationId xmlns:p14="http://schemas.microsoft.com/office/powerpoint/2010/main" val="151926903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560228A-A171-4B71-B8D0-0B5A4CA3C135}"/>
              </a:ext>
            </a:extLst>
          </p:cNvPr>
          <p:cNvPicPr>
            <a:picLocks noChangeAspect="1"/>
          </p:cNvPicPr>
          <p:nvPr/>
        </p:nvPicPr>
        <p:blipFill>
          <a:blip r:embed="rId2"/>
          <a:stretch>
            <a:fillRect/>
          </a:stretch>
        </p:blipFill>
        <p:spPr>
          <a:xfrm>
            <a:off x="1633537" y="61912"/>
            <a:ext cx="8924925" cy="6734175"/>
          </a:xfrm>
          <a:prstGeom prst="rect">
            <a:avLst/>
          </a:prstGeom>
        </p:spPr>
      </p:pic>
    </p:spTree>
    <p:extLst>
      <p:ext uri="{BB962C8B-B14F-4D97-AF65-F5344CB8AC3E}">
        <p14:creationId xmlns:p14="http://schemas.microsoft.com/office/powerpoint/2010/main" val="1822616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5A29824-6DB5-4C91-9B54-D91A4EDE73F5}"/>
              </a:ext>
            </a:extLst>
          </p:cNvPr>
          <p:cNvSpPr/>
          <p:nvPr/>
        </p:nvSpPr>
        <p:spPr>
          <a:xfrm>
            <a:off x="1288111" y="115348"/>
            <a:ext cx="7755146"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80"/>
                </a:solidFill>
                <a:effectLst/>
                <a:uLnTx/>
                <a:uFillTx/>
                <a:latin typeface="Lucida Console" panose="020B0609040504020204" pitchFamily="49" charset="0"/>
              </a:rPr>
              <a:t>proc</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 </a:t>
            </a:r>
            <a:r>
              <a:rPr kumimoji="0" lang="en-US" sz="1600" b="1" i="0" u="none" strike="noStrike" kern="0" cap="none" spc="0" normalizeH="0" baseline="0" noProof="0" dirty="0" err="1">
                <a:ln>
                  <a:noFill/>
                </a:ln>
                <a:solidFill>
                  <a:srgbClr val="000080"/>
                </a:solidFill>
                <a:effectLst/>
                <a:uLnTx/>
                <a:uFillTx/>
                <a:latin typeface="Lucida Console" panose="020B0609040504020204" pitchFamily="49" charset="0"/>
              </a:rPr>
              <a:t>freq</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 </a:t>
            </a:r>
            <a:r>
              <a:rPr kumimoji="0" lang="en-US" sz="1600" b="0" i="0" u="none" strike="noStrike" kern="0" cap="none" spc="0" normalizeH="0" baseline="0" noProof="0" dirty="0">
                <a:ln>
                  <a:noFill/>
                </a:ln>
                <a:solidFill>
                  <a:srgbClr val="0000FF"/>
                </a:solidFill>
                <a:effectLst/>
                <a:uLnTx/>
                <a:uFillTx/>
                <a:latin typeface="Lucida Console" panose="020B0609040504020204" pitchFamily="49" charset="0"/>
              </a:rPr>
              <a:t>data</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a:t>
            </a:r>
            <a:r>
              <a:rPr kumimoji="0" lang="en-US" sz="1600" b="0" i="0" u="none" strike="noStrike" kern="0" cap="none" spc="0" normalizeH="0" baseline="0" noProof="0" dirty="0" err="1">
                <a:ln>
                  <a:noFill/>
                </a:ln>
                <a:solidFill>
                  <a:srgbClr val="000000"/>
                </a:solidFill>
                <a:effectLst/>
                <a:uLnTx/>
                <a:uFillTx/>
                <a:latin typeface="Lucida Console" panose="020B0609040504020204" pitchFamily="49" charset="0"/>
              </a:rPr>
              <a:t>k.train</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 </a:t>
            </a:r>
            <a:r>
              <a:rPr kumimoji="0" lang="en-US" sz="1600" b="0" i="0" u="none" strike="noStrike" kern="0" cap="none" spc="0" normalizeH="0" baseline="0" noProof="0" dirty="0" err="1">
                <a:ln>
                  <a:noFill/>
                </a:ln>
                <a:solidFill>
                  <a:srgbClr val="0000FF"/>
                </a:solidFill>
                <a:effectLst/>
                <a:uLnTx/>
                <a:uFillTx/>
                <a:latin typeface="Lucida Console" panose="020B0609040504020204" pitchFamily="49" charset="0"/>
              </a:rPr>
              <a:t>nlevels</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FF"/>
                </a:solidFill>
                <a:effectLst/>
                <a:uLnTx/>
                <a:uFillTx/>
                <a:latin typeface="Lucida Console" panose="020B0609040504020204" pitchFamily="49" charset="0"/>
              </a:rPr>
              <a:t>tables</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 click--c21/</a:t>
            </a:r>
            <a:r>
              <a:rPr kumimoji="0" lang="en-US" sz="1600" b="0" i="0" u="none" strike="noStrike" kern="0" cap="none" spc="0" normalizeH="0" baseline="0" noProof="0" dirty="0" err="1">
                <a:ln>
                  <a:noFill/>
                </a:ln>
                <a:solidFill>
                  <a:srgbClr val="0000FF"/>
                </a:solidFill>
                <a:effectLst/>
                <a:uLnTx/>
                <a:uFillTx/>
                <a:latin typeface="Lucida Console" panose="020B0609040504020204" pitchFamily="49" charset="0"/>
              </a:rPr>
              <a:t>noprint</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80"/>
                </a:solidFill>
                <a:effectLst/>
                <a:uLnTx/>
                <a:uFillTx/>
                <a:latin typeface="Lucida Console" panose="020B0609040504020204" pitchFamily="49" charset="0"/>
              </a:rPr>
              <a:t>run</a:t>
            </a:r>
            <a:r>
              <a:rPr kumimoji="0" lang="en-US" sz="1600" b="0" i="0" u="none" strike="noStrike" kern="0" cap="none" spc="0" normalizeH="0" baseline="0" noProof="0" dirty="0">
                <a:ln>
                  <a:noFill/>
                </a:ln>
                <a:solidFill>
                  <a:srgbClr val="000000"/>
                </a:solidFill>
                <a:effectLst/>
                <a:uLnTx/>
                <a:uFillTx/>
                <a:latin typeface="Lucida Console" panose="020B0609040504020204" pitchFamily="49" charset="0"/>
              </a:rPr>
              <a:t>;</a:t>
            </a:r>
            <a:endParaRPr kumimoji="0" lang="en-US" sz="1800" b="0" i="0" u="none" strike="noStrike" kern="0" cap="none" spc="0" normalizeH="0" baseline="0" noProof="0" dirty="0">
              <a:ln>
                <a:noFill/>
              </a:ln>
              <a:solidFill>
                <a:prstClr val="black"/>
              </a:solidFill>
              <a:effectLst/>
              <a:uLnTx/>
              <a:uFillTx/>
            </a:endParaRPr>
          </a:p>
        </p:txBody>
      </p:sp>
      <p:sp>
        <p:nvSpPr>
          <p:cNvPr id="4" name="TextBox 3">
            <a:extLst>
              <a:ext uri="{FF2B5EF4-FFF2-40B4-BE49-F238E27FC236}">
                <a16:creationId xmlns:a16="http://schemas.microsoft.com/office/drawing/2014/main" id="{574E3E3D-CEDB-4F44-93EF-7D17442E1962}"/>
              </a:ext>
            </a:extLst>
          </p:cNvPr>
          <p:cNvSpPr txBox="1"/>
          <p:nvPr/>
        </p:nvSpPr>
        <p:spPr>
          <a:xfrm>
            <a:off x="1288111" y="1187052"/>
            <a:ext cx="6528021"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Note: To get this to run, I had to increase SAS memory.</a:t>
            </a:r>
          </a:p>
        </p:txBody>
      </p:sp>
      <p:pic>
        <p:nvPicPr>
          <p:cNvPr id="5" name="Picture 4">
            <a:extLst>
              <a:ext uri="{FF2B5EF4-FFF2-40B4-BE49-F238E27FC236}">
                <a16:creationId xmlns:a16="http://schemas.microsoft.com/office/drawing/2014/main" id="{B21570E2-C565-42D0-8C52-05E9278B1134}"/>
              </a:ext>
            </a:extLst>
          </p:cNvPr>
          <p:cNvPicPr>
            <a:picLocks noChangeAspect="1"/>
          </p:cNvPicPr>
          <p:nvPr/>
        </p:nvPicPr>
        <p:blipFill>
          <a:blip r:embed="rId2"/>
          <a:stretch>
            <a:fillRect/>
          </a:stretch>
        </p:blipFill>
        <p:spPr>
          <a:xfrm>
            <a:off x="7816132" y="186855"/>
            <a:ext cx="1955800" cy="6400800"/>
          </a:xfrm>
          <a:prstGeom prst="rect">
            <a:avLst/>
          </a:prstGeom>
        </p:spPr>
      </p:pic>
    </p:spTree>
    <p:extLst>
      <p:ext uri="{BB962C8B-B14F-4D97-AF65-F5344CB8AC3E}">
        <p14:creationId xmlns:p14="http://schemas.microsoft.com/office/powerpoint/2010/main" val="3756491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altLang="en-US" dirty="0"/>
              <a:t>Some major applications of predictive modeling</a:t>
            </a:r>
          </a:p>
        </p:txBody>
      </p:sp>
      <p:sp>
        <p:nvSpPr>
          <p:cNvPr id="12" name="Slide Number Placeholder 3"/>
          <p:cNvSpPr>
            <a:spLocks noGrp="1"/>
          </p:cNvSpPr>
          <p:nvPr>
            <p:ph type="sldNum" sz="quarter" idx="12"/>
          </p:nvPr>
        </p:nvSpPr>
        <p:spPr/>
        <p:txBody>
          <a:bodyPr/>
          <a:lstStyle/>
          <a:p>
            <a:pPr fontAlgn="base">
              <a:spcBef>
                <a:spcPct val="0"/>
              </a:spcBef>
              <a:spcAft>
                <a:spcPct val="0"/>
              </a:spcAft>
              <a:defRPr/>
            </a:pPr>
            <a:fld id="{B1971F63-7FD3-48F8-B0A3-F246991A770D}" type="slidenum">
              <a:rPr lang="en-US">
                <a:solidFill>
                  <a:prstClr val="black">
                    <a:tint val="75000"/>
                  </a:prstClr>
                </a:solidFill>
                <a:latin typeface="Arial" charset="0"/>
              </a:rPr>
              <a:pPr fontAlgn="base">
                <a:spcBef>
                  <a:spcPct val="0"/>
                </a:spcBef>
                <a:spcAft>
                  <a:spcPct val="0"/>
                </a:spcAft>
                <a:defRPr/>
              </a:pPr>
              <a:t>12</a:t>
            </a:fld>
            <a:endParaRPr lang="en-US" dirty="0">
              <a:solidFill>
                <a:prstClr val="black">
                  <a:tint val="75000"/>
                </a:prstClr>
              </a:solidFill>
              <a:latin typeface="Times New Roman" pitchFamily="18" charset="0"/>
            </a:endParaRPr>
          </a:p>
        </p:txBody>
      </p:sp>
      <p:sp>
        <p:nvSpPr>
          <p:cNvPr id="3" name="TextBox 2"/>
          <p:cNvSpPr txBox="1"/>
          <p:nvPr/>
        </p:nvSpPr>
        <p:spPr>
          <a:xfrm>
            <a:off x="727255" y="1673351"/>
            <a:ext cx="11339560" cy="1384995"/>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Target Marketing – </a:t>
            </a:r>
            <a:r>
              <a:rPr lang="en-US" sz="2800" dirty="0">
                <a:solidFill>
                  <a:prstClr val="black"/>
                </a:solidFill>
                <a:latin typeface="Times New Roman"/>
              </a:rPr>
              <a:t>Find segments of customers that are likely to respond to some offer so they can be targeted. </a:t>
            </a:r>
            <a:r>
              <a:rPr lang="en-US" sz="2800" dirty="0">
                <a:latin typeface="Arial" panose="020B0604020202020204" pitchFamily="34" charset="0"/>
                <a:cs typeface="Arial" panose="020B0604020202020204" pitchFamily="34" charset="0"/>
              </a:rPr>
              <a:t>Predict who is most likely to buy/use a product.</a:t>
            </a:r>
          </a:p>
        </p:txBody>
      </p:sp>
      <p:sp>
        <p:nvSpPr>
          <p:cNvPr id="4" name="TextBox 3"/>
          <p:cNvSpPr txBox="1"/>
          <p:nvPr/>
        </p:nvSpPr>
        <p:spPr>
          <a:xfrm>
            <a:off x="669964" y="3115864"/>
            <a:ext cx="10296144" cy="1384995"/>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Attrition Prediction -- </a:t>
            </a:r>
            <a:r>
              <a:rPr lang="en-US" sz="2800" dirty="0">
                <a:solidFill>
                  <a:prstClr val="black"/>
                </a:solidFill>
                <a:latin typeface="Times New Roman"/>
              </a:rPr>
              <a:t>predict who is likely to switch brands or cancel services (churn). Loyalty promotions can then be targeted at new cases that are at risk.</a:t>
            </a:r>
            <a:endParaRPr lang="en-US" sz="2800" dirty="0">
              <a:latin typeface="Arial" panose="020B0604020202020204" pitchFamily="34" charset="0"/>
              <a:cs typeface="Arial" panose="020B0604020202020204" pitchFamily="34" charset="0"/>
            </a:endParaRPr>
          </a:p>
        </p:txBody>
      </p:sp>
      <p:sp>
        <p:nvSpPr>
          <p:cNvPr id="6" name="TextBox 5"/>
          <p:cNvSpPr txBox="1"/>
          <p:nvPr/>
        </p:nvSpPr>
        <p:spPr>
          <a:xfrm>
            <a:off x="609600" y="4536215"/>
            <a:ext cx="9009518" cy="523220"/>
          </a:xfrm>
          <a:prstGeom prst="rect">
            <a:avLst/>
          </a:prstGeom>
          <a:noFill/>
        </p:spPr>
        <p:txBody>
          <a:bodyPr wrap="none" rtlCol="0">
            <a:spAutoFit/>
          </a:bodyPr>
          <a:lstStyle/>
          <a:p>
            <a:r>
              <a:rPr lang="en-US" sz="2800" dirty="0"/>
              <a:t>Credit Scoring -- </a:t>
            </a:r>
            <a:r>
              <a:rPr lang="en-US" sz="2800" dirty="0">
                <a:solidFill>
                  <a:prstClr val="black"/>
                </a:solidFill>
                <a:latin typeface="Times New Roman"/>
              </a:rPr>
              <a:t>Decide whether to extend credit to applicants</a:t>
            </a:r>
            <a:endParaRPr lang="en-US" sz="2800" dirty="0"/>
          </a:p>
        </p:txBody>
      </p:sp>
      <p:sp>
        <p:nvSpPr>
          <p:cNvPr id="7" name="TextBox 6"/>
          <p:cNvSpPr txBox="1"/>
          <p:nvPr/>
        </p:nvSpPr>
        <p:spPr>
          <a:xfrm>
            <a:off x="506896" y="5158714"/>
            <a:ext cx="10622280" cy="1384995"/>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Fraud Detection  -- </a:t>
            </a:r>
            <a:r>
              <a:rPr lang="en-US" sz="2800" dirty="0">
                <a:solidFill>
                  <a:prstClr val="black"/>
                </a:solidFill>
                <a:latin typeface="Times New Roman"/>
              </a:rPr>
              <a:t>anticipate fraud or abuse on new transactions or claims so that they can be investigated or impeded.</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92594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1FECDA-11AB-4421-AB76-C3F15D7400A7}"/>
              </a:ext>
            </a:extLst>
          </p:cNvPr>
          <p:cNvSpPr>
            <a:spLocks noGrp="1"/>
          </p:cNvSpPr>
          <p:nvPr>
            <p:ph type="title"/>
          </p:nvPr>
        </p:nvSpPr>
        <p:spPr>
          <a:xfrm>
            <a:off x="506233" y="2930374"/>
            <a:ext cx="10972800" cy="1143000"/>
          </a:xfrm>
        </p:spPr>
        <p:txBody>
          <a:bodyPr/>
          <a:lstStyle/>
          <a:p>
            <a:r>
              <a:rPr lang="en-US" dirty="0"/>
              <a:t>A targeted marketing example</a:t>
            </a:r>
          </a:p>
        </p:txBody>
      </p:sp>
      <p:sp>
        <p:nvSpPr>
          <p:cNvPr id="2" name="Slide Number Placeholder 1">
            <a:extLst>
              <a:ext uri="{FF2B5EF4-FFF2-40B4-BE49-F238E27FC236}">
                <a16:creationId xmlns:a16="http://schemas.microsoft.com/office/drawing/2014/main" id="{263AAA5B-8DA1-480F-B96C-66D29F75B2B3}"/>
              </a:ext>
            </a:extLst>
          </p:cNvPr>
          <p:cNvSpPr>
            <a:spLocks noGrp="1"/>
          </p:cNvSpPr>
          <p:nvPr>
            <p:ph type="sldNum" sz="quarter" idx="12"/>
          </p:nvPr>
        </p:nvSpPr>
        <p:spPr/>
        <p:txBody>
          <a:bodyPr/>
          <a:lstStyle/>
          <a:p>
            <a:pPr fontAlgn="base">
              <a:spcBef>
                <a:spcPct val="0"/>
              </a:spcBef>
              <a:spcAft>
                <a:spcPct val="0"/>
              </a:spcAft>
              <a:defRPr/>
            </a:pPr>
            <a:fld id="{27B77A02-FBD2-4491-A0A3-4D4CF96CF6C6}" type="slidenum">
              <a:rPr lang="en-US" smtClean="0">
                <a:solidFill>
                  <a:prstClr val="black">
                    <a:tint val="75000"/>
                  </a:prstClr>
                </a:solidFill>
                <a:latin typeface="Arial" charset="0"/>
              </a:rPr>
              <a:pPr fontAlgn="base">
                <a:spcBef>
                  <a:spcPct val="0"/>
                </a:spcBef>
                <a:spcAft>
                  <a:spcPct val="0"/>
                </a:spcAft>
                <a:defRPr/>
              </a:pPr>
              <a:t>13</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208315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9A5C-FC3E-47C6-B39B-1C414AA56AD1}"/>
              </a:ext>
            </a:extLst>
          </p:cNvPr>
          <p:cNvSpPr>
            <a:spLocks noGrp="1"/>
          </p:cNvSpPr>
          <p:nvPr>
            <p:ph type="title"/>
          </p:nvPr>
        </p:nvSpPr>
        <p:spPr/>
        <p:txBody>
          <a:bodyPr/>
          <a:lstStyle/>
          <a:p>
            <a:r>
              <a:rPr lang="en-US" dirty="0"/>
              <a:t>The Develop Data Set</a:t>
            </a:r>
          </a:p>
        </p:txBody>
      </p:sp>
      <p:sp>
        <p:nvSpPr>
          <p:cNvPr id="3" name="Slide Number Placeholder 2">
            <a:extLst>
              <a:ext uri="{FF2B5EF4-FFF2-40B4-BE49-F238E27FC236}">
                <a16:creationId xmlns:a16="http://schemas.microsoft.com/office/drawing/2014/main" id="{56955E92-8C73-49B8-A1BF-AF441689EA70}"/>
              </a:ext>
            </a:extLst>
          </p:cNvPr>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14</a:t>
            </a:fld>
            <a:endParaRPr lang="en-US">
              <a:solidFill>
                <a:prstClr val="black">
                  <a:tint val="75000"/>
                </a:prstClr>
              </a:solidFill>
              <a:latin typeface="Arial" charset="0"/>
            </a:endParaRPr>
          </a:p>
        </p:txBody>
      </p:sp>
      <p:sp>
        <p:nvSpPr>
          <p:cNvPr id="4" name="Rectangle 3">
            <a:extLst>
              <a:ext uri="{FF2B5EF4-FFF2-40B4-BE49-F238E27FC236}">
                <a16:creationId xmlns:a16="http://schemas.microsoft.com/office/drawing/2014/main" id="{4C96A09D-A724-4CB3-BE9B-CE1787318F46}"/>
              </a:ext>
            </a:extLst>
          </p:cNvPr>
          <p:cNvSpPr/>
          <p:nvPr/>
        </p:nvSpPr>
        <p:spPr>
          <a:xfrm>
            <a:off x="397565" y="1535395"/>
            <a:ext cx="11346512" cy="2477601"/>
          </a:xfrm>
          <a:prstGeom prst="rect">
            <a:avLst/>
          </a:prstGeom>
        </p:spPr>
        <p:txBody>
          <a:bodyPr wrap="square">
            <a:spAutoFit/>
          </a:bodyPr>
          <a:lstStyle/>
          <a:p>
            <a:pPr>
              <a:spcBef>
                <a:spcPts val="600"/>
              </a:spcBef>
              <a:spcAft>
                <a:spcPts val="300"/>
              </a:spcAft>
            </a:pPr>
            <a:r>
              <a:rPr lang="en-US" sz="2800" kern="800" dirty="0">
                <a:ea typeface="Times New Roman" panose="02020603050405020304" pitchFamily="18" charset="0"/>
              </a:rPr>
              <a:t>Retail-banking example. The data set has 32,264 observations (banking customers). </a:t>
            </a:r>
          </a:p>
          <a:p>
            <a:pPr>
              <a:spcBef>
                <a:spcPts val="600"/>
              </a:spcBef>
              <a:spcAft>
                <a:spcPts val="300"/>
              </a:spcAft>
            </a:pPr>
            <a:r>
              <a:rPr lang="en-US" sz="2800" kern="800" dirty="0">
                <a:ea typeface="Times New Roman" panose="02020603050405020304" pitchFamily="18" charset="0"/>
              </a:rPr>
              <a:t>Binary target variable </a:t>
            </a:r>
            <a:r>
              <a:rPr lang="en-US" sz="2800" b="1" kern="0" dirty="0">
                <a:ea typeface="Times New Roman" panose="02020603050405020304" pitchFamily="18" charset="0"/>
                <a:cs typeface="Times New Roman" panose="02020603050405020304" pitchFamily="18" charset="0"/>
              </a:rPr>
              <a:t>Ins</a:t>
            </a:r>
            <a:r>
              <a:rPr lang="en-US" sz="2800" kern="800" dirty="0">
                <a:ea typeface="Times New Roman" panose="02020603050405020304" pitchFamily="18" charset="0"/>
              </a:rPr>
              <a:t> indicates whether the customer has an insurance product (variable annuity). </a:t>
            </a:r>
          </a:p>
          <a:p>
            <a:pPr>
              <a:spcBef>
                <a:spcPts val="600"/>
              </a:spcBef>
              <a:spcAft>
                <a:spcPts val="300"/>
              </a:spcAft>
            </a:pPr>
            <a:r>
              <a:rPr lang="en-US" sz="2800" dirty="0"/>
              <a:t>The data are </a:t>
            </a:r>
            <a:r>
              <a:rPr lang="en-US" sz="2800" b="1" dirty="0"/>
              <a:t>over sampled</a:t>
            </a:r>
            <a:r>
              <a:rPr lang="en-US" sz="2800" dirty="0"/>
              <a:t>.</a:t>
            </a:r>
          </a:p>
        </p:txBody>
      </p:sp>
      <p:sp>
        <p:nvSpPr>
          <p:cNvPr id="5" name="TextBox 4">
            <a:extLst>
              <a:ext uri="{FF2B5EF4-FFF2-40B4-BE49-F238E27FC236}">
                <a16:creationId xmlns:a16="http://schemas.microsoft.com/office/drawing/2014/main" id="{51AFDEBE-363F-49C3-8163-42E2BFC6B714}"/>
              </a:ext>
            </a:extLst>
          </p:cNvPr>
          <p:cNvSpPr txBox="1"/>
          <p:nvPr/>
        </p:nvSpPr>
        <p:spPr>
          <a:xfrm>
            <a:off x="485029" y="4661453"/>
            <a:ext cx="7863499" cy="523220"/>
          </a:xfrm>
          <a:prstGeom prst="rect">
            <a:avLst/>
          </a:prstGeom>
          <a:noFill/>
        </p:spPr>
        <p:txBody>
          <a:bodyPr wrap="none" rtlCol="0">
            <a:spAutoFit/>
          </a:bodyPr>
          <a:lstStyle/>
          <a:p>
            <a:r>
              <a:rPr lang="en-US" sz="2800" dirty="0"/>
              <a:t>Predict customers most likely to purchase an annuity</a:t>
            </a:r>
          </a:p>
        </p:txBody>
      </p:sp>
    </p:spTree>
    <p:extLst>
      <p:ext uri="{BB962C8B-B14F-4D97-AF65-F5344CB8AC3E}">
        <p14:creationId xmlns:p14="http://schemas.microsoft.com/office/powerpoint/2010/main" val="1668807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4A700-EF4A-4813-9BF1-FEC29CC5A9C7}"/>
              </a:ext>
            </a:extLst>
          </p:cNvPr>
          <p:cNvSpPr>
            <a:spLocks noGrp="1"/>
          </p:cNvSpPr>
          <p:nvPr>
            <p:ph type="title"/>
          </p:nvPr>
        </p:nvSpPr>
        <p:spPr>
          <a:xfrm>
            <a:off x="609600" y="1817192"/>
            <a:ext cx="10972800" cy="1143000"/>
          </a:xfrm>
        </p:spPr>
        <p:txBody>
          <a:bodyPr>
            <a:normAutofit fontScale="90000"/>
          </a:bodyPr>
          <a:lstStyle/>
          <a:p>
            <a:br>
              <a:rPr lang="en-US" dirty="0"/>
            </a:br>
            <a:r>
              <a:rPr lang="en-US" dirty="0"/>
              <a:t>Acknowledgement</a:t>
            </a:r>
            <a:br>
              <a:rPr lang="en-US" dirty="0"/>
            </a:br>
            <a:r>
              <a:rPr lang="en-US" dirty="0"/>
              <a:t>The Develop Data Set is from SAS.  It is used in a SAS course on predictive modeling with logistic regression. </a:t>
            </a:r>
          </a:p>
        </p:txBody>
      </p:sp>
      <p:sp>
        <p:nvSpPr>
          <p:cNvPr id="3" name="Slide Number Placeholder 2">
            <a:extLst>
              <a:ext uri="{FF2B5EF4-FFF2-40B4-BE49-F238E27FC236}">
                <a16:creationId xmlns:a16="http://schemas.microsoft.com/office/drawing/2014/main" id="{0ACDD604-5C06-4D93-B537-EFCE554BB52A}"/>
              </a:ext>
            </a:extLst>
          </p:cNvPr>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15</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8431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t>Variable Annuity Data Set</a:t>
            </a: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CE17CB29-3025-4A57-8582-D4F843E2081E}" type="slidenum">
              <a:rPr lang="en-US">
                <a:solidFill>
                  <a:prstClr val="black">
                    <a:tint val="75000"/>
                  </a:prstClr>
                </a:solidFill>
                <a:latin typeface="Arial" charset="0"/>
              </a:rPr>
              <a:pPr fontAlgn="base">
                <a:spcBef>
                  <a:spcPct val="0"/>
                </a:spcBef>
                <a:spcAft>
                  <a:spcPct val="0"/>
                </a:spcAft>
                <a:defRPr/>
              </a:pPr>
              <a:t>16</a:t>
            </a:fld>
            <a:endParaRPr lang="en-US" dirty="0">
              <a:solidFill>
                <a:prstClr val="black">
                  <a:tint val="75000"/>
                </a:prstClr>
              </a:solidFill>
              <a:latin typeface="Times New Roman" pitchFamily="18" charset="0"/>
            </a:endParaRPr>
          </a:p>
        </p:txBody>
      </p:sp>
      <p:sp>
        <p:nvSpPr>
          <p:cNvPr id="10244" name="Rectangle 4"/>
          <p:cNvSpPr>
            <a:spLocks noChangeArrowheads="1"/>
          </p:cNvSpPr>
          <p:nvPr/>
        </p:nvSpPr>
        <p:spPr bwMode="auto">
          <a:xfrm>
            <a:off x="7010400" y="1524000"/>
            <a:ext cx="2514600" cy="1371600"/>
          </a:xfrm>
          <a:prstGeom prst="rect">
            <a:avLst/>
          </a:prstGeom>
          <a:solidFill>
            <a:srgbClr val="FFFFFF"/>
          </a:solidFill>
          <a:ln w="38100" algn="ctr">
            <a:solidFill>
              <a:srgbClr val="000000"/>
            </a:solidFill>
            <a:round/>
            <a:headEnd/>
            <a:tailEnd/>
          </a:ln>
        </p:spPr>
        <p:txBody>
          <a:bodyPr lIns="88900" tIns="88900" rIns="88900" bIns="8890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endParaRPr lang="en-US" altLang="en-US">
              <a:solidFill>
                <a:prstClr val="black"/>
              </a:solidFill>
            </a:endParaRPr>
          </a:p>
        </p:txBody>
      </p:sp>
      <p:sp>
        <p:nvSpPr>
          <p:cNvPr id="10245" name="TextBox 5"/>
          <p:cNvSpPr txBox="1">
            <a:spLocks noChangeArrowheads="1"/>
          </p:cNvSpPr>
          <p:nvPr/>
        </p:nvSpPr>
        <p:spPr bwMode="auto">
          <a:xfrm>
            <a:off x="7086600" y="1543050"/>
            <a:ext cx="2438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n-US" altLang="en-US">
                <a:solidFill>
                  <a:prstClr val="black"/>
                </a:solidFill>
              </a:rPr>
              <a:t>Other product usage in a three month period</a:t>
            </a:r>
          </a:p>
        </p:txBody>
      </p:sp>
      <p:sp>
        <p:nvSpPr>
          <p:cNvPr id="10246" name="Rectangle 6"/>
          <p:cNvSpPr>
            <a:spLocks noChangeArrowheads="1"/>
          </p:cNvSpPr>
          <p:nvPr/>
        </p:nvSpPr>
        <p:spPr bwMode="auto">
          <a:xfrm>
            <a:off x="7010400" y="3429000"/>
            <a:ext cx="2514600" cy="685800"/>
          </a:xfrm>
          <a:prstGeom prst="rect">
            <a:avLst/>
          </a:prstGeom>
          <a:solidFill>
            <a:srgbClr val="FFFFFF"/>
          </a:solidFill>
          <a:ln w="38100" algn="ctr">
            <a:solidFill>
              <a:srgbClr val="000000"/>
            </a:solidFill>
            <a:round/>
            <a:headEnd/>
            <a:tailEnd/>
          </a:ln>
        </p:spPr>
        <p:txBody>
          <a:bodyPr lIns="88900" tIns="88900" rIns="88900" bIns="8890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endParaRPr lang="en-US" altLang="en-US">
              <a:solidFill>
                <a:prstClr val="black"/>
              </a:solidFill>
            </a:endParaRPr>
          </a:p>
        </p:txBody>
      </p:sp>
      <p:sp>
        <p:nvSpPr>
          <p:cNvPr id="10247" name="TextBox 7"/>
          <p:cNvSpPr txBox="1">
            <a:spLocks noChangeArrowheads="1"/>
          </p:cNvSpPr>
          <p:nvPr/>
        </p:nvSpPr>
        <p:spPr bwMode="auto">
          <a:xfrm>
            <a:off x="7086600" y="3505201"/>
            <a:ext cx="220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n-US" altLang="en-US">
                <a:solidFill>
                  <a:prstClr val="black"/>
                </a:solidFill>
              </a:rPr>
              <a:t>Demographics</a:t>
            </a:r>
          </a:p>
        </p:txBody>
      </p:sp>
      <p:sp>
        <p:nvSpPr>
          <p:cNvPr id="10248" name="Rectangle 8"/>
          <p:cNvSpPr>
            <a:spLocks noChangeArrowheads="1"/>
          </p:cNvSpPr>
          <p:nvPr/>
        </p:nvSpPr>
        <p:spPr bwMode="auto">
          <a:xfrm>
            <a:off x="3733800" y="2438400"/>
            <a:ext cx="2590800" cy="1295400"/>
          </a:xfrm>
          <a:prstGeom prst="rect">
            <a:avLst/>
          </a:prstGeom>
          <a:solidFill>
            <a:srgbClr val="FFFFFF"/>
          </a:solidFill>
          <a:ln w="38100" algn="ctr">
            <a:solidFill>
              <a:srgbClr val="000000"/>
            </a:solidFill>
            <a:round/>
            <a:headEnd/>
            <a:tailEnd/>
          </a:ln>
        </p:spPr>
        <p:txBody>
          <a:bodyPr lIns="88900" tIns="88900" rIns="88900" bIns="8890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endParaRPr lang="en-US" altLang="en-US">
              <a:solidFill>
                <a:prstClr val="black"/>
              </a:solidFill>
            </a:endParaRPr>
          </a:p>
        </p:txBody>
      </p:sp>
      <p:sp>
        <p:nvSpPr>
          <p:cNvPr id="10249" name="TextBox 9"/>
          <p:cNvSpPr txBox="1">
            <a:spLocks noChangeArrowheads="1"/>
          </p:cNvSpPr>
          <p:nvPr/>
        </p:nvSpPr>
        <p:spPr bwMode="auto">
          <a:xfrm>
            <a:off x="3733800" y="2514600"/>
            <a:ext cx="2743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n-US" altLang="en-US">
                <a:solidFill>
                  <a:prstClr val="black"/>
                </a:solidFill>
              </a:rPr>
              <a:t>Did customer purchase variable annuity product?</a:t>
            </a:r>
          </a:p>
        </p:txBody>
      </p:sp>
      <p:sp>
        <p:nvSpPr>
          <p:cNvPr id="10250" name="Right Brace 11"/>
          <p:cNvSpPr>
            <a:spLocks/>
          </p:cNvSpPr>
          <p:nvPr/>
        </p:nvSpPr>
        <p:spPr bwMode="auto">
          <a:xfrm>
            <a:off x="3048000" y="2209800"/>
            <a:ext cx="609600" cy="1676400"/>
          </a:xfrm>
          <a:prstGeom prst="rightBrace">
            <a:avLst>
              <a:gd name="adj1" fmla="val 8339"/>
              <a:gd name="adj2" fmla="val 50000"/>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latin typeface="Times New Roman" pitchFamily="18" charset="0"/>
            </a:endParaRPr>
          </a:p>
        </p:txBody>
      </p:sp>
      <p:sp>
        <p:nvSpPr>
          <p:cNvPr id="10251" name="TextBox 13"/>
          <p:cNvSpPr txBox="1">
            <a:spLocks noChangeArrowheads="1"/>
          </p:cNvSpPr>
          <p:nvPr/>
        </p:nvSpPr>
        <p:spPr bwMode="auto">
          <a:xfrm>
            <a:off x="2057400" y="2667001"/>
            <a:ext cx="1219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n-US" altLang="en-US">
                <a:solidFill>
                  <a:prstClr val="black"/>
                </a:solidFill>
              </a:rPr>
              <a:t>1= yes</a:t>
            </a:r>
          </a:p>
          <a:p>
            <a:pPr eaLnBrk="1" fontAlgn="base" hangingPunct="1">
              <a:spcBef>
                <a:spcPct val="0"/>
              </a:spcBef>
              <a:spcAft>
                <a:spcPct val="0"/>
              </a:spcAft>
            </a:pPr>
            <a:r>
              <a:rPr lang="en-US" altLang="en-US">
                <a:solidFill>
                  <a:prstClr val="black"/>
                </a:solidFill>
              </a:rPr>
              <a:t>0= no</a:t>
            </a:r>
          </a:p>
        </p:txBody>
      </p:sp>
      <p:cxnSp>
        <p:nvCxnSpPr>
          <p:cNvPr id="10252" name="Straight Arrow Connector 15"/>
          <p:cNvCxnSpPr>
            <a:cxnSpLocks noChangeShapeType="1"/>
          </p:cNvCxnSpPr>
          <p:nvPr/>
        </p:nvCxnSpPr>
        <p:spPr bwMode="auto">
          <a:xfrm rot="5400000">
            <a:off x="6400800" y="2057400"/>
            <a:ext cx="533400" cy="533400"/>
          </a:xfrm>
          <a:prstGeom prst="straightConnector1">
            <a:avLst/>
          </a:prstGeom>
          <a:noFill/>
          <a:ln w="28575" algn="ctr">
            <a:solidFill>
              <a:schemeClr val="tx1"/>
            </a:solidFill>
            <a:round/>
            <a:headEnd/>
            <a:tailEnd type="triangle" w="med" len="lg"/>
          </a:ln>
          <a:extLst>
            <a:ext uri="{909E8E84-426E-40DD-AFC4-6F175D3DCCD1}">
              <a14:hiddenFill xmlns:a14="http://schemas.microsoft.com/office/drawing/2010/main">
                <a:noFill/>
              </a14:hiddenFill>
            </a:ext>
          </a:extLst>
        </p:spPr>
      </p:cxnSp>
      <p:cxnSp>
        <p:nvCxnSpPr>
          <p:cNvPr id="10253" name="Straight Arrow Connector 17"/>
          <p:cNvCxnSpPr>
            <a:cxnSpLocks noChangeShapeType="1"/>
          </p:cNvCxnSpPr>
          <p:nvPr/>
        </p:nvCxnSpPr>
        <p:spPr bwMode="auto">
          <a:xfrm rot="10800000">
            <a:off x="6400800" y="3352800"/>
            <a:ext cx="533400" cy="457200"/>
          </a:xfrm>
          <a:prstGeom prst="straightConnector1">
            <a:avLst/>
          </a:prstGeom>
          <a:noFill/>
          <a:ln w="28575" algn="ctr">
            <a:solidFill>
              <a:schemeClr val="tx1"/>
            </a:solidFill>
            <a:round/>
            <a:headEnd/>
            <a:tailEnd type="triangle" w="med" len="lg"/>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61908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1958344" y="173879"/>
            <a:ext cx="8129538" cy="1066800"/>
          </a:xfrm>
          <a:noFill/>
        </p:spPr>
        <p:txBody>
          <a:bodyPr anchor="b">
            <a:normAutofit fontScale="90000"/>
          </a:bodyPr>
          <a:lstStyle/>
          <a:p>
            <a:pPr eaLnBrk="1" hangingPunct="1"/>
            <a:br>
              <a:rPr lang="en-US" altLang="en-US" b="1" dirty="0"/>
            </a:br>
            <a:r>
              <a:rPr lang="en-US" altLang="en-US" b="1" dirty="0"/>
              <a:t>Examine the Data</a:t>
            </a:r>
            <a:br>
              <a:rPr lang="en-US" altLang="en-US" b="1" dirty="0"/>
            </a:br>
            <a:r>
              <a:rPr lang="en-US" altLang="en-US" b="1" dirty="0"/>
              <a:t>Compare with chd2018_a</a:t>
            </a:r>
            <a:endParaRPr lang="en-US" altLang="en-US" sz="1800" b="1" dirty="0">
              <a:latin typeface="Arial" charset="0"/>
            </a:endParaRPr>
          </a:p>
        </p:txBody>
      </p:sp>
      <p:sp>
        <p:nvSpPr>
          <p:cNvPr id="5" name="Slide Number Placeholder 3"/>
          <p:cNvSpPr>
            <a:spLocks noGrp="1"/>
          </p:cNvSpPr>
          <p:nvPr>
            <p:ph type="sldNum" sz="quarter" idx="12"/>
          </p:nvPr>
        </p:nvSpPr>
        <p:spPr/>
        <p:txBody>
          <a:bodyPr/>
          <a:lstStyle/>
          <a:p>
            <a:pPr fontAlgn="base">
              <a:spcBef>
                <a:spcPct val="0"/>
              </a:spcBef>
              <a:spcAft>
                <a:spcPct val="0"/>
              </a:spcAft>
              <a:defRPr/>
            </a:pPr>
            <a:fld id="{BEF51B3F-8A08-44DF-B0DD-58474F28ACC1}" type="slidenum">
              <a:rPr lang="en-US">
                <a:solidFill>
                  <a:prstClr val="black">
                    <a:tint val="75000"/>
                  </a:prstClr>
                </a:solidFill>
                <a:latin typeface="Arial" charset="0"/>
              </a:rPr>
              <a:pPr fontAlgn="base">
                <a:spcBef>
                  <a:spcPct val="0"/>
                </a:spcBef>
                <a:spcAft>
                  <a:spcPct val="0"/>
                </a:spcAft>
                <a:defRPr/>
              </a:pPr>
              <a:t>17</a:t>
            </a:fld>
            <a:endParaRPr lang="en-US" dirty="0">
              <a:solidFill>
                <a:prstClr val="black">
                  <a:tint val="75000"/>
                </a:prstClr>
              </a:solidFill>
              <a:latin typeface="Times New Roman" pitchFamily="18" charset="0"/>
            </a:endParaRPr>
          </a:p>
        </p:txBody>
      </p:sp>
      <p:sp>
        <p:nvSpPr>
          <p:cNvPr id="2" name="Rectangle 1">
            <a:extLst>
              <a:ext uri="{FF2B5EF4-FFF2-40B4-BE49-F238E27FC236}">
                <a16:creationId xmlns:a16="http://schemas.microsoft.com/office/drawing/2014/main" id="{1BB37CAE-6565-4C29-88F2-EC11503F9F2F}"/>
              </a:ext>
            </a:extLst>
          </p:cNvPr>
          <p:cNvSpPr/>
          <p:nvPr/>
        </p:nvSpPr>
        <p:spPr>
          <a:xfrm>
            <a:off x="532737" y="2413338"/>
            <a:ext cx="10980752" cy="2031325"/>
          </a:xfrm>
          <a:prstGeom prst="rect">
            <a:avLst/>
          </a:prstGeom>
        </p:spPr>
        <p:txBody>
          <a:bodyPr wrap="square">
            <a:spAutoFit/>
          </a:bodyPr>
          <a:lstStyle/>
          <a:p>
            <a:r>
              <a:rPr lang="en-US" dirty="0" err="1">
                <a:solidFill>
                  <a:srgbClr val="0000FF"/>
                </a:solidFill>
                <a:latin typeface="Lucida Console" panose="020B0609040504020204" pitchFamily="49" charset="0"/>
              </a:rPr>
              <a:t>libname</a:t>
            </a:r>
            <a:r>
              <a:rPr lang="en-US" dirty="0">
                <a:solidFill>
                  <a:srgbClr val="000000"/>
                </a:solidFill>
                <a:latin typeface="Lucida Console" panose="020B0609040504020204" pitchFamily="49" charset="0"/>
              </a:rPr>
              <a:t> d </a:t>
            </a:r>
            <a:r>
              <a:rPr lang="en-US" dirty="0">
                <a:solidFill>
                  <a:srgbClr val="800080"/>
                </a:solidFill>
                <a:latin typeface="Lucida Console" panose="020B0609040504020204" pitchFamily="49" charset="0"/>
              </a:rPr>
              <a:t>"d:\dropbox\develop\_data"</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d.develop</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s5238.develop;</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contents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d.develop</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position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custDataLst>
      <p:tags r:id="rId1"/>
    </p:custDataLst>
    <p:extLst>
      <p:ext uri="{BB962C8B-B14F-4D97-AF65-F5344CB8AC3E}">
        <p14:creationId xmlns:p14="http://schemas.microsoft.com/office/powerpoint/2010/main" val="48787488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F4AE98-FCA7-4362-AB16-307A0179CBBC}"/>
              </a:ext>
            </a:extLst>
          </p:cNvPr>
          <p:cNvPicPr>
            <a:picLocks noChangeAspect="1"/>
          </p:cNvPicPr>
          <p:nvPr/>
        </p:nvPicPr>
        <p:blipFill>
          <a:blip r:embed="rId2"/>
          <a:stretch>
            <a:fillRect/>
          </a:stretch>
        </p:blipFill>
        <p:spPr>
          <a:xfrm>
            <a:off x="7030484" y="1041124"/>
            <a:ext cx="4810125" cy="2628900"/>
          </a:xfrm>
          <a:prstGeom prst="rect">
            <a:avLst/>
          </a:prstGeom>
        </p:spPr>
      </p:pic>
      <p:pic>
        <p:nvPicPr>
          <p:cNvPr id="3" name="Picture 2">
            <a:extLst>
              <a:ext uri="{FF2B5EF4-FFF2-40B4-BE49-F238E27FC236}">
                <a16:creationId xmlns:a16="http://schemas.microsoft.com/office/drawing/2014/main" id="{02DD1520-4F47-457D-A782-29BCC874A808}"/>
              </a:ext>
            </a:extLst>
          </p:cNvPr>
          <p:cNvPicPr>
            <a:picLocks noChangeAspect="1"/>
          </p:cNvPicPr>
          <p:nvPr/>
        </p:nvPicPr>
        <p:blipFill>
          <a:blip r:embed="rId3"/>
          <a:stretch>
            <a:fillRect/>
          </a:stretch>
        </p:blipFill>
        <p:spPr>
          <a:xfrm>
            <a:off x="1102001" y="1041124"/>
            <a:ext cx="4819650" cy="2581275"/>
          </a:xfrm>
          <a:prstGeom prst="rect">
            <a:avLst/>
          </a:prstGeom>
        </p:spPr>
      </p:pic>
    </p:spTree>
    <p:extLst>
      <p:ext uri="{BB962C8B-B14F-4D97-AF65-F5344CB8AC3E}">
        <p14:creationId xmlns:p14="http://schemas.microsoft.com/office/powerpoint/2010/main" val="2820476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6C8C0-6F56-45AF-928A-ACB214CB70D0}"/>
              </a:ext>
            </a:extLst>
          </p:cNvPr>
          <p:cNvSpPr>
            <a:spLocks noGrp="1"/>
          </p:cNvSpPr>
          <p:nvPr>
            <p:ph type="title"/>
          </p:nvPr>
        </p:nvSpPr>
        <p:spPr/>
        <p:txBody>
          <a:bodyPr/>
          <a:lstStyle/>
          <a:p>
            <a:r>
              <a:rPr lang="en-US" dirty="0"/>
              <a:t>A comparison</a:t>
            </a:r>
          </a:p>
        </p:txBody>
      </p:sp>
      <p:sp>
        <p:nvSpPr>
          <p:cNvPr id="3" name="Slide Number Placeholder 2">
            <a:extLst>
              <a:ext uri="{FF2B5EF4-FFF2-40B4-BE49-F238E27FC236}">
                <a16:creationId xmlns:a16="http://schemas.microsoft.com/office/drawing/2014/main" id="{B9236488-607D-4BA5-87FB-14E02E8FEB3E}"/>
              </a:ext>
            </a:extLst>
          </p:cNvPr>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19</a:t>
            </a:fld>
            <a:endParaRPr lang="en-US">
              <a:solidFill>
                <a:prstClr val="black">
                  <a:tint val="75000"/>
                </a:prstClr>
              </a:solidFill>
              <a:latin typeface="Arial" charset="0"/>
            </a:endParaRPr>
          </a:p>
        </p:txBody>
      </p:sp>
      <p:graphicFrame>
        <p:nvGraphicFramePr>
          <p:cNvPr id="4" name="Table 3">
            <a:extLst>
              <a:ext uri="{FF2B5EF4-FFF2-40B4-BE49-F238E27FC236}">
                <a16:creationId xmlns:a16="http://schemas.microsoft.com/office/drawing/2014/main" id="{2D5E78EE-2963-4D54-AACF-0DC31AD224EC}"/>
              </a:ext>
            </a:extLst>
          </p:cNvPr>
          <p:cNvGraphicFramePr>
            <a:graphicFrameLocks noGrp="1"/>
          </p:cNvGraphicFramePr>
          <p:nvPr>
            <p:extLst>
              <p:ext uri="{D42A27DB-BD31-4B8C-83A1-F6EECF244321}">
                <p14:modId xmlns:p14="http://schemas.microsoft.com/office/powerpoint/2010/main" val="260094288"/>
              </p:ext>
            </p:extLst>
          </p:nvPr>
        </p:nvGraphicFramePr>
        <p:xfrm>
          <a:off x="1532128" y="1847161"/>
          <a:ext cx="8127999" cy="39319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863653839"/>
                    </a:ext>
                  </a:extLst>
                </a:gridCol>
                <a:gridCol w="2709333">
                  <a:extLst>
                    <a:ext uri="{9D8B030D-6E8A-4147-A177-3AD203B41FA5}">
                      <a16:colId xmlns:a16="http://schemas.microsoft.com/office/drawing/2014/main" val="269970362"/>
                    </a:ext>
                  </a:extLst>
                </a:gridCol>
                <a:gridCol w="2709333">
                  <a:extLst>
                    <a:ext uri="{9D8B030D-6E8A-4147-A177-3AD203B41FA5}">
                      <a16:colId xmlns:a16="http://schemas.microsoft.com/office/drawing/2014/main" val="2436391120"/>
                    </a:ext>
                  </a:extLst>
                </a:gridCol>
              </a:tblGrid>
              <a:tr h="370840">
                <a:tc>
                  <a:txBody>
                    <a:bodyPr/>
                    <a:lstStyle/>
                    <a:p>
                      <a:endParaRPr lang="en-US" sz="2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chd2018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develop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4413805"/>
                  </a:ext>
                </a:extLst>
              </a:tr>
              <a:tr h="370840">
                <a:tc>
                  <a:txBody>
                    <a:bodyPr/>
                    <a:lstStyle/>
                    <a:p>
                      <a:r>
                        <a:rPr lang="en-US" sz="2400" dirty="0">
                          <a:solidFill>
                            <a:sysClr val="windowText" lastClr="000000"/>
                          </a:solidFill>
                        </a:rPr>
                        <a:t>Source of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Random Sample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opportunistic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9289481"/>
                  </a:ext>
                </a:extLst>
              </a:tr>
              <a:tr h="370840">
                <a:tc>
                  <a:txBody>
                    <a:bodyPr/>
                    <a:lstStyle/>
                    <a:p>
                      <a:r>
                        <a:rPr lang="en-US" sz="2400" dirty="0">
                          <a:solidFill>
                            <a:sysClr val="windowText" lastClr="000000"/>
                          </a:solidFill>
                        </a:rPr>
                        <a:t>Reason for collecting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Scientific study of </a:t>
                      </a:r>
                      <a:r>
                        <a:rPr lang="en-US" sz="2400" dirty="0" err="1">
                          <a:solidFill>
                            <a:sysClr val="windowText" lastClr="000000"/>
                          </a:solidFill>
                        </a:rPr>
                        <a:t>chd</a:t>
                      </a:r>
                      <a:endParaRPr lang="en-US" sz="2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administrative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942291"/>
                  </a:ext>
                </a:extLst>
              </a:tr>
              <a:tr h="370840">
                <a:tc>
                  <a:txBody>
                    <a:bodyPr/>
                    <a:lstStyle/>
                    <a:p>
                      <a:r>
                        <a:rPr lang="en-US" sz="2400" dirty="0">
                          <a:solidFill>
                            <a:sysClr val="windowText" lastClr="000000"/>
                          </a:solidFill>
                        </a:rPr>
                        <a:t>Data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Standardized and quality controlled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Limited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6917266"/>
                  </a:ext>
                </a:extLst>
              </a:tr>
              <a:tr h="370840">
                <a:tc>
                  <a:txBody>
                    <a:bodyPr/>
                    <a:lstStyle/>
                    <a:p>
                      <a:r>
                        <a:rPr lang="en-US" sz="2400" dirty="0">
                          <a:solidFill>
                            <a:sysClr val="windowText" lastClr="000000"/>
                          </a:solidFill>
                        </a:rPr>
                        <a:t>Data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Modifiable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Fixed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0000596"/>
                  </a:ext>
                </a:extLst>
              </a:tr>
              <a:tr h="370840">
                <a:tc>
                  <a:txBody>
                    <a:bodyPr/>
                    <a:lstStyle/>
                    <a:p>
                      <a:r>
                        <a:rPr lang="en-US" sz="2400" dirty="0">
                          <a:solidFill>
                            <a:sysClr val="windowText" lastClr="000000"/>
                          </a:solidFill>
                        </a:rPr>
                        <a:t>Data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All collected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Over sampled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6713965"/>
                  </a:ext>
                </a:extLst>
              </a:tr>
              <a:tr h="370840">
                <a:tc>
                  <a:txBody>
                    <a:bodyPr/>
                    <a:lstStyle/>
                    <a:p>
                      <a:r>
                        <a:rPr lang="en-US" sz="2400" dirty="0">
                          <a:solidFill>
                            <a:sysClr val="windowText" lastClr="000000"/>
                          </a:solidFill>
                        </a:rPr>
                        <a:t>Purpose of 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Model relationship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ysClr val="windowText" lastClr="000000"/>
                          </a:solidFill>
                        </a:rPr>
                        <a:t>Targeted marketing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2312281"/>
                  </a:ext>
                </a:extLst>
              </a:tr>
            </a:tbl>
          </a:graphicData>
        </a:graphic>
      </p:graphicFrame>
    </p:spTree>
    <p:extLst>
      <p:ext uri="{BB962C8B-B14F-4D97-AF65-F5344CB8AC3E}">
        <p14:creationId xmlns:p14="http://schemas.microsoft.com/office/powerpoint/2010/main" val="163645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2"/>
          <p:cNvSpPr>
            <a:spLocks noGrp="1"/>
          </p:cNvSpPr>
          <p:nvPr>
            <p:ph type="sldNum" sz="quarter" idx="12"/>
          </p:nvPr>
        </p:nvSpPr>
        <p:spPr/>
        <p:txBody>
          <a:bodyPr/>
          <a:lstStyle/>
          <a:p>
            <a:pPr fontAlgn="base">
              <a:spcBef>
                <a:spcPct val="0"/>
              </a:spcBef>
              <a:spcAft>
                <a:spcPct val="0"/>
              </a:spcAft>
              <a:defRPr/>
            </a:pPr>
            <a:fld id="{2B2C22AE-2063-4B75-9890-CEA638FFA2AE}" type="slidenum">
              <a:rPr lang="en-US">
                <a:solidFill>
                  <a:prstClr val="black">
                    <a:tint val="75000"/>
                  </a:prstClr>
                </a:solidFill>
                <a:latin typeface="Arial" charset="0"/>
              </a:rPr>
              <a:pPr fontAlgn="base">
                <a:spcBef>
                  <a:spcPct val="0"/>
                </a:spcBef>
                <a:spcAft>
                  <a:spcPct val="0"/>
                </a:spcAft>
                <a:defRPr/>
              </a:pPr>
              <a:t>2</a:t>
            </a:fld>
            <a:endParaRPr lang="en-US" dirty="0">
              <a:solidFill>
                <a:prstClr val="black">
                  <a:tint val="75000"/>
                </a:prstClr>
              </a:solidFill>
              <a:latin typeface="Times New Roman" pitchFamily="18" charset="0"/>
            </a:endParaRPr>
          </a:p>
        </p:txBody>
      </p:sp>
      <p:sp>
        <p:nvSpPr>
          <p:cNvPr id="8196" name="Rectangle 3"/>
          <p:cNvSpPr>
            <a:spLocks noChangeArrowheads="1"/>
          </p:cNvSpPr>
          <p:nvPr/>
        </p:nvSpPr>
        <p:spPr bwMode="auto">
          <a:xfrm>
            <a:off x="63246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197" name="Rectangle 4"/>
          <p:cNvSpPr>
            <a:spLocks noChangeArrowheads="1"/>
          </p:cNvSpPr>
          <p:nvPr/>
        </p:nvSpPr>
        <p:spPr bwMode="auto">
          <a:xfrm>
            <a:off x="57912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198" name="Rectangle 5"/>
          <p:cNvSpPr>
            <a:spLocks noChangeArrowheads="1"/>
          </p:cNvSpPr>
          <p:nvPr/>
        </p:nvSpPr>
        <p:spPr bwMode="auto">
          <a:xfrm>
            <a:off x="57912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2</a:t>
            </a:r>
            <a:endParaRPr lang="en-US" altLang="en-US">
              <a:solidFill>
                <a:prstClr val="black"/>
              </a:solidFill>
              <a:latin typeface="Verdana" pitchFamily="34" charset="0"/>
            </a:endParaRPr>
          </a:p>
        </p:txBody>
      </p:sp>
      <p:sp>
        <p:nvSpPr>
          <p:cNvPr id="8199" name="Rectangle 6"/>
          <p:cNvSpPr>
            <a:spLocks noChangeArrowheads="1"/>
          </p:cNvSpPr>
          <p:nvPr/>
        </p:nvSpPr>
        <p:spPr bwMode="auto">
          <a:xfrm>
            <a:off x="63246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3</a:t>
            </a:r>
            <a:endParaRPr lang="en-US" altLang="en-US">
              <a:solidFill>
                <a:prstClr val="black"/>
              </a:solidFill>
              <a:latin typeface="Verdana" pitchFamily="34" charset="0"/>
            </a:endParaRPr>
          </a:p>
        </p:txBody>
      </p:sp>
      <p:sp>
        <p:nvSpPr>
          <p:cNvPr id="8200" name="Rectangle 7"/>
          <p:cNvSpPr>
            <a:spLocks noChangeArrowheads="1"/>
          </p:cNvSpPr>
          <p:nvPr/>
        </p:nvSpPr>
        <p:spPr bwMode="auto">
          <a:xfrm>
            <a:off x="68580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4</a:t>
            </a:r>
            <a:endParaRPr lang="en-US" altLang="en-US">
              <a:solidFill>
                <a:prstClr val="black"/>
              </a:solidFill>
              <a:latin typeface="Verdana" pitchFamily="34" charset="0"/>
            </a:endParaRPr>
          </a:p>
        </p:txBody>
      </p:sp>
      <p:sp>
        <p:nvSpPr>
          <p:cNvPr id="8201" name="Rectangle 8"/>
          <p:cNvSpPr>
            <a:spLocks noChangeArrowheads="1"/>
          </p:cNvSpPr>
          <p:nvPr/>
        </p:nvSpPr>
        <p:spPr bwMode="auto">
          <a:xfrm>
            <a:off x="68580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2" name="Rectangle 9"/>
          <p:cNvSpPr>
            <a:spLocks noChangeArrowheads="1"/>
          </p:cNvSpPr>
          <p:nvPr/>
        </p:nvSpPr>
        <p:spPr bwMode="auto">
          <a:xfrm>
            <a:off x="79248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3" name="Rectangle 10"/>
          <p:cNvSpPr>
            <a:spLocks noChangeArrowheads="1"/>
          </p:cNvSpPr>
          <p:nvPr/>
        </p:nvSpPr>
        <p:spPr bwMode="auto">
          <a:xfrm>
            <a:off x="73914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4" name="Rectangle 11"/>
          <p:cNvSpPr>
            <a:spLocks noChangeArrowheads="1"/>
          </p:cNvSpPr>
          <p:nvPr/>
        </p:nvSpPr>
        <p:spPr bwMode="auto">
          <a:xfrm>
            <a:off x="73914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5</a:t>
            </a:r>
            <a:endParaRPr lang="en-US" altLang="en-US">
              <a:solidFill>
                <a:prstClr val="black"/>
              </a:solidFill>
              <a:latin typeface="Verdana" pitchFamily="34" charset="0"/>
            </a:endParaRPr>
          </a:p>
        </p:txBody>
      </p:sp>
      <p:sp>
        <p:nvSpPr>
          <p:cNvPr id="8205" name="Rectangle 12"/>
          <p:cNvSpPr>
            <a:spLocks noChangeArrowheads="1"/>
          </p:cNvSpPr>
          <p:nvPr/>
        </p:nvSpPr>
        <p:spPr bwMode="auto">
          <a:xfrm>
            <a:off x="79248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6</a:t>
            </a:r>
            <a:endParaRPr lang="en-US" altLang="en-US">
              <a:solidFill>
                <a:prstClr val="black"/>
              </a:solidFill>
              <a:latin typeface="Verdana" pitchFamily="34" charset="0"/>
            </a:endParaRPr>
          </a:p>
        </p:txBody>
      </p:sp>
      <p:sp>
        <p:nvSpPr>
          <p:cNvPr id="8206" name="Rectangle 13"/>
          <p:cNvSpPr>
            <a:spLocks noChangeArrowheads="1"/>
          </p:cNvSpPr>
          <p:nvPr/>
        </p:nvSpPr>
        <p:spPr bwMode="auto">
          <a:xfrm>
            <a:off x="63246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7" name="Rectangle 14"/>
          <p:cNvSpPr>
            <a:spLocks noChangeArrowheads="1"/>
          </p:cNvSpPr>
          <p:nvPr/>
        </p:nvSpPr>
        <p:spPr bwMode="auto">
          <a:xfrm>
            <a:off x="57912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8" name="Rectangle 15"/>
          <p:cNvSpPr>
            <a:spLocks noChangeArrowheads="1"/>
          </p:cNvSpPr>
          <p:nvPr/>
        </p:nvSpPr>
        <p:spPr bwMode="auto">
          <a:xfrm>
            <a:off x="68580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09" name="Rectangle 16"/>
          <p:cNvSpPr>
            <a:spLocks noChangeArrowheads="1"/>
          </p:cNvSpPr>
          <p:nvPr/>
        </p:nvSpPr>
        <p:spPr bwMode="auto">
          <a:xfrm>
            <a:off x="79248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0" name="Rectangle 17"/>
          <p:cNvSpPr>
            <a:spLocks noChangeArrowheads="1"/>
          </p:cNvSpPr>
          <p:nvPr/>
        </p:nvSpPr>
        <p:spPr bwMode="auto">
          <a:xfrm>
            <a:off x="73914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1" name="Rectangle 18"/>
          <p:cNvSpPr>
            <a:spLocks noChangeArrowheads="1"/>
          </p:cNvSpPr>
          <p:nvPr/>
        </p:nvSpPr>
        <p:spPr bwMode="auto">
          <a:xfrm>
            <a:off x="89916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2" name="Rectangle 19"/>
          <p:cNvSpPr>
            <a:spLocks noChangeArrowheads="1"/>
          </p:cNvSpPr>
          <p:nvPr/>
        </p:nvSpPr>
        <p:spPr bwMode="auto">
          <a:xfrm>
            <a:off x="84582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13" name="Rectangle 20"/>
          <p:cNvSpPr>
            <a:spLocks noChangeArrowheads="1"/>
          </p:cNvSpPr>
          <p:nvPr/>
        </p:nvSpPr>
        <p:spPr bwMode="auto">
          <a:xfrm>
            <a:off x="89916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i="1" baseline="-25000">
                <a:solidFill>
                  <a:prstClr val="black"/>
                </a:solidFill>
                <a:latin typeface="Verdana" pitchFamily="34" charset="0"/>
              </a:rPr>
              <a:t>k</a:t>
            </a:r>
            <a:endParaRPr lang="en-US" altLang="en-US">
              <a:solidFill>
                <a:prstClr val="black"/>
              </a:solidFill>
              <a:latin typeface="Verdana" pitchFamily="34" charset="0"/>
            </a:endParaRPr>
          </a:p>
        </p:txBody>
      </p:sp>
      <p:sp>
        <p:nvSpPr>
          <p:cNvPr id="8214" name="Rectangle 21"/>
          <p:cNvSpPr>
            <a:spLocks noChangeArrowheads="1"/>
          </p:cNvSpPr>
          <p:nvPr/>
        </p:nvSpPr>
        <p:spPr bwMode="auto">
          <a:xfrm>
            <a:off x="89916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5" name="Rectangle 22"/>
          <p:cNvSpPr>
            <a:spLocks noChangeArrowheads="1"/>
          </p:cNvSpPr>
          <p:nvPr/>
        </p:nvSpPr>
        <p:spPr bwMode="auto">
          <a:xfrm>
            <a:off x="4098925"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1</a:t>
            </a:r>
          </a:p>
        </p:txBody>
      </p:sp>
      <p:sp>
        <p:nvSpPr>
          <p:cNvPr id="8216" name="Rectangle 23"/>
          <p:cNvSpPr>
            <a:spLocks noChangeArrowheads="1"/>
          </p:cNvSpPr>
          <p:nvPr/>
        </p:nvSpPr>
        <p:spPr bwMode="auto">
          <a:xfrm>
            <a:off x="4098925" y="3124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2</a:t>
            </a:r>
          </a:p>
        </p:txBody>
      </p:sp>
      <p:sp>
        <p:nvSpPr>
          <p:cNvPr id="8217" name="Rectangle 24"/>
          <p:cNvSpPr>
            <a:spLocks noChangeArrowheads="1"/>
          </p:cNvSpPr>
          <p:nvPr/>
        </p:nvSpPr>
        <p:spPr bwMode="auto">
          <a:xfrm>
            <a:off x="63246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8" name="Rectangle 25"/>
          <p:cNvSpPr>
            <a:spLocks noChangeArrowheads="1"/>
          </p:cNvSpPr>
          <p:nvPr/>
        </p:nvSpPr>
        <p:spPr bwMode="auto">
          <a:xfrm>
            <a:off x="57912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19" name="Rectangle 26"/>
          <p:cNvSpPr>
            <a:spLocks noChangeArrowheads="1"/>
          </p:cNvSpPr>
          <p:nvPr/>
        </p:nvSpPr>
        <p:spPr bwMode="auto">
          <a:xfrm>
            <a:off x="68580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0" name="Rectangle 27"/>
          <p:cNvSpPr>
            <a:spLocks noChangeArrowheads="1"/>
          </p:cNvSpPr>
          <p:nvPr/>
        </p:nvSpPr>
        <p:spPr bwMode="auto">
          <a:xfrm>
            <a:off x="79248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1" name="Rectangle 28"/>
          <p:cNvSpPr>
            <a:spLocks noChangeArrowheads="1"/>
          </p:cNvSpPr>
          <p:nvPr/>
        </p:nvSpPr>
        <p:spPr bwMode="auto">
          <a:xfrm>
            <a:off x="73914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2" name="Rectangle 29"/>
          <p:cNvSpPr>
            <a:spLocks noChangeArrowheads="1"/>
          </p:cNvSpPr>
          <p:nvPr/>
        </p:nvSpPr>
        <p:spPr bwMode="auto">
          <a:xfrm>
            <a:off x="89916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3" name="Rectangle 30"/>
          <p:cNvSpPr>
            <a:spLocks noChangeArrowheads="1"/>
          </p:cNvSpPr>
          <p:nvPr/>
        </p:nvSpPr>
        <p:spPr bwMode="auto">
          <a:xfrm>
            <a:off x="4098925" y="3657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3</a:t>
            </a:r>
          </a:p>
        </p:txBody>
      </p:sp>
      <p:sp>
        <p:nvSpPr>
          <p:cNvPr id="8224" name="Rectangle 31"/>
          <p:cNvSpPr>
            <a:spLocks noChangeArrowheads="1"/>
          </p:cNvSpPr>
          <p:nvPr/>
        </p:nvSpPr>
        <p:spPr bwMode="auto">
          <a:xfrm>
            <a:off x="63246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5" name="Rectangle 32"/>
          <p:cNvSpPr>
            <a:spLocks noChangeArrowheads="1"/>
          </p:cNvSpPr>
          <p:nvPr/>
        </p:nvSpPr>
        <p:spPr bwMode="auto">
          <a:xfrm>
            <a:off x="57912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6" name="Rectangle 33"/>
          <p:cNvSpPr>
            <a:spLocks noChangeArrowheads="1"/>
          </p:cNvSpPr>
          <p:nvPr/>
        </p:nvSpPr>
        <p:spPr bwMode="auto">
          <a:xfrm>
            <a:off x="68580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7" name="Rectangle 34"/>
          <p:cNvSpPr>
            <a:spLocks noChangeArrowheads="1"/>
          </p:cNvSpPr>
          <p:nvPr/>
        </p:nvSpPr>
        <p:spPr bwMode="auto">
          <a:xfrm>
            <a:off x="79248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8" name="Rectangle 35"/>
          <p:cNvSpPr>
            <a:spLocks noChangeArrowheads="1"/>
          </p:cNvSpPr>
          <p:nvPr/>
        </p:nvSpPr>
        <p:spPr bwMode="auto">
          <a:xfrm>
            <a:off x="73914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29" name="Rectangle 36"/>
          <p:cNvSpPr>
            <a:spLocks noChangeArrowheads="1"/>
          </p:cNvSpPr>
          <p:nvPr/>
        </p:nvSpPr>
        <p:spPr bwMode="auto">
          <a:xfrm>
            <a:off x="89916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0" name="Rectangle 37"/>
          <p:cNvSpPr>
            <a:spLocks noChangeArrowheads="1"/>
          </p:cNvSpPr>
          <p:nvPr/>
        </p:nvSpPr>
        <p:spPr bwMode="auto">
          <a:xfrm>
            <a:off x="4098925" y="4724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5</a:t>
            </a:r>
          </a:p>
        </p:txBody>
      </p:sp>
      <p:sp>
        <p:nvSpPr>
          <p:cNvPr id="8231" name="Rectangle 38"/>
          <p:cNvSpPr>
            <a:spLocks noChangeArrowheads="1"/>
          </p:cNvSpPr>
          <p:nvPr/>
        </p:nvSpPr>
        <p:spPr bwMode="auto">
          <a:xfrm>
            <a:off x="4098925"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32" name="Rectangle 39"/>
          <p:cNvSpPr>
            <a:spLocks noChangeArrowheads="1"/>
          </p:cNvSpPr>
          <p:nvPr/>
        </p:nvSpPr>
        <p:spPr bwMode="auto">
          <a:xfrm>
            <a:off x="63246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3" name="Rectangle 40"/>
          <p:cNvSpPr>
            <a:spLocks noChangeArrowheads="1"/>
          </p:cNvSpPr>
          <p:nvPr/>
        </p:nvSpPr>
        <p:spPr bwMode="auto">
          <a:xfrm>
            <a:off x="57912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4" name="Rectangle 41"/>
          <p:cNvSpPr>
            <a:spLocks noChangeArrowheads="1"/>
          </p:cNvSpPr>
          <p:nvPr/>
        </p:nvSpPr>
        <p:spPr bwMode="auto">
          <a:xfrm>
            <a:off x="68580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5" name="Rectangle 42"/>
          <p:cNvSpPr>
            <a:spLocks noChangeArrowheads="1"/>
          </p:cNvSpPr>
          <p:nvPr/>
        </p:nvSpPr>
        <p:spPr bwMode="auto">
          <a:xfrm>
            <a:off x="79248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6" name="Rectangle 43"/>
          <p:cNvSpPr>
            <a:spLocks noChangeArrowheads="1"/>
          </p:cNvSpPr>
          <p:nvPr/>
        </p:nvSpPr>
        <p:spPr bwMode="auto">
          <a:xfrm>
            <a:off x="73914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7" name="Rectangle 44"/>
          <p:cNvSpPr>
            <a:spLocks noChangeArrowheads="1"/>
          </p:cNvSpPr>
          <p:nvPr/>
        </p:nvSpPr>
        <p:spPr bwMode="auto">
          <a:xfrm>
            <a:off x="89916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38" name="Rectangle 45"/>
          <p:cNvSpPr>
            <a:spLocks noChangeArrowheads="1"/>
          </p:cNvSpPr>
          <p:nvPr/>
        </p:nvSpPr>
        <p:spPr bwMode="auto">
          <a:xfrm>
            <a:off x="4098925"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i="1">
                <a:solidFill>
                  <a:prstClr val="black"/>
                </a:solidFill>
                <a:latin typeface="Verdana" pitchFamily="34" charset="0"/>
              </a:rPr>
              <a:t>&gt;n</a:t>
            </a:r>
            <a:endParaRPr lang="en-US" altLang="en-US">
              <a:solidFill>
                <a:prstClr val="black"/>
              </a:solidFill>
              <a:latin typeface="Verdana" pitchFamily="34" charset="0"/>
            </a:endParaRPr>
          </a:p>
        </p:txBody>
      </p:sp>
      <p:sp>
        <p:nvSpPr>
          <p:cNvPr id="8239" name="Rectangle 46"/>
          <p:cNvSpPr>
            <a:spLocks noChangeArrowheads="1"/>
          </p:cNvSpPr>
          <p:nvPr/>
        </p:nvSpPr>
        <p:spPr bwMode="auto">
          <a:xfrm>
            <a:off x="63246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0" name="Rectangle 47"/>
          <p:cNvSpPr>
            <a:spLocks noChangeArrowheads="1"/>
          </p:cNvSpPr>
          <p:nvPr/>
        </p:nvSpPr>
        <p:spPr bwMode="auto">
          <a:xfrm>
            <a:off x="57912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1" name="Rectangle 48"/>
          <p:cNvSpPr>
            <a:spLocks noChangeArrowheads="1"/>
          </p:cNvSpPr>
          <p:nvPr/>
        </p:nvSpPr>
        <p:spPr bwMode="auto">
          <a:xfrm>
            <a:off x="68580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2" name="Rectangle 49"/>
          <p:cNvSpPr>
            <a:spLocks noChangeArrowheads="1"/>
          </p:cNvSpPr>
          <p:nvPr/>
        </p:nvSpPr>
        <p:spPr bwMode="auto">
          <a:xfrm>
            <a:off x="79248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3" name="Rectangle 50"/>
          <p:cNvSpPr>
            <a:spLocks noChangeArrowheads="1"/>
          </p:cNvSpPr>
          <p:nvPr/>
        </p:nvSpPr>
        <p:spPr bwMode="auto">
          <a:xfrm>
            <a:off x="73914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4" name="Rectangle 51"/>
          <p:cNvSpPr>
            <a:spLocks noChangeArrowheads="1"/>
          </p:cNvSpPr>
          <p:nvPr/>
        </p:nvSpPr>
        <p:spPr bwMode="auto">
          <a:xfrm>
            <a:off x="89916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5" name="Rectangle 52"/>
          <p:cNvSpPr>
            <a:spLocks noChangeArrowheads="1"/>
          </p:cNvSpPr>
          <p:nvPr/>
        </p:nvSpPr>
        <p:spPr bwMode="auto">
          <a:xfrm>
            <a:off x="4098925" y="4191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4</a:t>
            </a:r>
          </a:p>
        </p:txBody>
      </p:sp>
      <p:sp>
        <p:nvSpPr>
          <p:cNvPr id="8246" name="Rectangle 53"/>
          <p:cNvSpPr>
            <a:spLocks noChangeArrowheads="1"/>
          </p:cNvSpPr>
          <p:nvPr/>
        </p:nvSpPr>
        <p:spPr bwMode="auto">
          <a:xfrm>
            <a:off x="5257800" y="2590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7" name="Rectangle 54"/>
          <p:cNvSpPr>
            <a:spLocks noChangeArrowheads="1"/>
          </p:cNvSpPr>
          <p:nvPr/>
        </p:nvSpPr>
        <p:spPr bwMode="auto">
          <a:xfrm>
            <a:off x="5257800" y="205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1</a:t>
            </a:r>
            <a:endParaRPr lang="en-US" altLang="en-US">
              <a:solidFill>
                <a:prstClr val="black"/>
              </a:solidFill>
              <a:latin typeface="Verdana" pitchFamily="34" charset="0"/>
            </a:endParaRPr>
          </a:p>
        </p:txBody>
      </p:sp>
      <p:sp>
        <p:nvSpPr>
          <p:cNvPr id="8248" name="Rectangle 55"/>
          <p:cNvSpPr>
            <a:spLocks noChangeArrowheads="1"/>
          </p:cNvSpPr>
          <p:nvPr/>
        </p:nvSpPr>
        <p:spPr bwMode="auto">
          <a:xfrm>
            <a:off x="525780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49" name="Rectangle 56"/>
          <p:cNvSpPr>
            <a:spLocks noChangeArrowheads="1"/>
          </p:cNvSpPr>
          <p:nvPr/>
        </p:nvSpPr>
        <p:spPr bwMode="auto">
          <a:xfrm>
            <a:off x="525780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50" name="Rectangle 57"/>
          <p:cNvSpPr>
            <a:spLocks noChangeArrowheads="1"/>
          </p:cNvSpPr>
          <p:nvPr/>
        </p:nvSpPr>
        <p:spPr bwMode="auto">
          <a:xfrm>
            <a:off x="525780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51" name="Rectangle 58"/>
          <p:cNvSpPr>
            <a:spLocks noChangeArrowheads="1"/>
          </p:cNvSpPr>
          <p:nvPr/>
        </p:nvSpPr>
        <p:spPr bwMode="auto">
          <a:xfrm>
            <a:off x="5257800" y="5791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52" name="Rectangle 59"/>
          <p:cNvSpPr>
            <a:spLocks noChangeArrowheads="1"/>
          </p:cNvSpPr>
          <p:nvPr/>
        </p:nvSpPr>
        <p:spPr bwMode="auto">
          <a:xfrm>
            <a:off x="525780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53" name="Rectangle 60"/>
          <p:cNvSpPr>
            <a:spLocks noChangeArrowheads="1"/>
          </p:cNvSpPr>
          <p:nvPr/>
        </p:nvSpPr>
        <p:spPr bwMode="auto">
          <a:xfrm>
            <a:off x="5257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4" name="Rectangle 61"/>
          <p:cNvSpPr>
            <a:spLocks noChangeArrowheads="1"/>
          </p:cNvSpPr>
          <p:nvPr/>
        </p:nvSpPr>
        <p:spPr bwMode="auto">
          <a:xfrm>
            <a:off x="57912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5" name="Rectangle 62"/>
          <p:cNvSpPr>
            <a:spLocks noChangeArrowheads="1"/>
          </p:cNvSpPr>
          <p:nvPr/>
        </p:nvSpPr>
        <p:spPr bwMode="auto">
          <a:xfrm>
            <a:off x="63246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6" name="Rectangle 63"/>
          <p:cNvSpPr>
            <a:spLocks noChangeArrowheads="1"/>
          </p:cNvSpPr>
          <p:nvPr/>
        </p:nvSpPr>
        <p:spPr bwMode="auto">
          <a:xfrm>
            <a:off x="68580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7" name="Rectangle 64"/>
          <p:cNvSpPr>
            <a:spLocks noChangeArrowheads="1"/>
          </p:cNvSpPr>
          <p:nvPr/>
        </p:nvSpPr>
        <p:spPr bwMode="auto">
          <a:xfrm>
            <a:off x="73914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8" name="Rectangle 65"/>
          <p:cNvSpPr>
            <a:spLocks noChangeArrowheads="1"/>
          </p:cNvSpPr>
          <p:nvPr/>
        </p:nvSpPr>
        <p:spPr bwMode="auto">
          <a:xfrm>
            <a:off x="7924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59" name="Rectangle 66"/>
          <p:cNvSpPr>
            <a:spLocks noChangeArrowheads="1"/>
          </p:cNvSpPr>
          <p:nvPr/>
        </p:nvSpPr>
        <p:spPr bwMode="auto">
          <a:xfrm>
            <a:off x="845820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0" name="Rectangle 67"/>
          <p:cNvSpPr>
            <a:spLocks noChangeArrowheads="1"/>
          </p:cNvSpPr>
          <p:nvPr/>
        </p:nvSpPr>
        <p:spPr bwMode="auto">
          <a:xfrm>
            <a:off x="8458200" y="3124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1" name="Rectangle 68"/>
          <p:cNvSpPr>
            <a:spLocks noChangeArrowheads="1"/>
          </p:cNvSpPr>
          <p:nvPr/>
        </p:nvSpPr>
        <p:spPr bwMode="auto">
          <a:xfrm>
            <a:off x="8458200" y="3657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2" name="Rectangle 69"/>
          <p:cNvSpPr>
            <a:spLocks noChangeArrowheads="1"/>
          </p:cNvSpPr>
          <p:nvPr/>
        </p:nvSpPr>
        <p:spPr bwMode="auto">
          <a:xfrm>
            <a:off x="8458200" y="4191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3" name="Rectangle 70"/>
          <p:cNvSpPr>
            <a:spLocks noChangeArrowheads="1"/>
          </p:cNvSpPr>
          <p:nvPr/>
        </p:nvSpPr>
        <p:spPr bwMode="auto">
          <a:xfrm>
            <a:off x="8458200" y="4724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4" name="Rectangle 71"/>
          <p:cNvSpPr>
            <a:spLocks noChangeArrowheads="1"/>
          </p:cNvSpPr>
          <p:nvPr/>
        </p:nvSpPr>
        <p:spPr bwMode="auto">
          <a:xfrm>
            <a:off x="845820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8265" name="Rectangle 72"/>
          <p:cNvSpPr>
            <a:spLocks noChangeArrowheads="1"/>
          </p:cNvSpPr>
          <p:nvPr/>
        </p:nvSpPr>
        <p:spPr bwMode="auto">
          <a:xfrm>
            <a:off x="89916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8266" name="Text Box 73"/>
          <p:cNvSpPr txBox="1">
            <a:spLocks noChangeArrowheads="1"/>
          </p:cNvSpPr>
          <p:nvPr/>
        </p:nvSpPr>
        <p:spPr bwMode="auto">
          <a:xfrm>
            <a:off x="6170614" y="1600200"/>
            <a:ext cx="2219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20000"/>
              </a:spcBef>
              <a:spcAft>
                <a:spcPct val="0"/>
              </a:spcAft>
            </a:pPr>
            <a:r>
              <a:rPr lang="en-US" altLang="en-US">
                <a:solidFill>
                  <a:prstClr val="black"/>
                </a:solidFill>
              </a:rPr>
              <a:t>Input Variables</a:t>
            </a:r>
          </a:p>
        </p:txBody>
      </p:sp>
      <p:sp>
        <p:nvSpPr>
          <p:cNvPr id="8267" name="Text Box 74"/>
          <p:cNvSpPr txBox="1">
            <a:spLocks noChangeArrowheads="1"/>
          </p:cNvSpPr>
          <p:nvPr/>
        </p:nvSpPr>
        <p:spPr bwMode="auto">
          <a:xfrm>
            <a:off x="2654301" y="3967170"/>
            <a:ext cx="10583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20000"/>
              </a:spcBef>
              <a:spcAft>
                <a:spcPct val="0"/>
              </a:spcAft>
            </a:pPr>
            <a:r>
              <a:rPr lang="en-US" altLang="en-US">
                <a:solidFill>
                  <a:prstClr val="black"/>
                </a:solidFill>
              </a:rPr>
              <a:t>New</a:t>
            </a:r>
          </a:p>
          <a:p>
            <a:pPr eaLnBrk="1" fontAlgn="base" hangingPunct="1">
              <a:spcBef>
                <a:spcPct val="20000"/>
              </a:spcBef>
              <a:spcAft>
                <a:spcPct val="0"/>
              </a:spcAft>
            </a:pPr>
            <a:r>
              <a:rPr lang="en-US" altLang="en-US">
                <a:solidFill>
                  <a:prstClr val="black"/>
                </a:solidFill>
              </a:rPr>
              <a:t>Cases</a:t>
            </a:r>
          </a:p>
        </p:txBody>
      </p:sp>
      <p:sp>
        <p:nvSpPr>
          <p:cNvPr id="8268" name="Text Box 75"/>
          <p:cNvSpPr txBox="1">
            <a:spLocks noChangeArrowheads="1"/>
          </p:cNvSpPr>
          <p:nvPr/>
        </p:nvSpPr>
        <p:spPr bwMode="auto">
          <a:xfrm>
            <a:off x="2752726" y="1524000"/>
            <a:ext cx="1457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20000"/>
              </a:spcBef>
              <a:spcAft>
                <a:spcPct val="0"/>
              </a:spcAft>
            </a:pPr>
            <a:r>
              <a:rPr lang="en-US" altLang="en-US">
                <a:solidFill>
                  <a:prstClr val="black"/>
                </a:solidFill>
              </a:rPr>
              <a:t>Unknown</a:t>
            </a:r>
          </a:p>
        </p:txBody>
      </p:sp>
      <p:cxnSp>
        <p:nvCxnSpPr>
          <p:cNvPr id="8269" name="AutoShape 76"/>
          <p:cNvCxnSpPr>
            <a:cxnSpLocks noChangeShapeType="1"/>
            <a:stCxn id="8268" idx="3"/>
          </p:cNvCxnSpPr>
          <p:nvPr/>
        </p:nvCxnSpPr>
        <p:spPr bwMode="auto">
          <a:xfrm>
            <a:off x="4210050" y="1752600"/>
            <a:ext cx="469900" cy="6096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70" name="AutoShape 77"/>
          <p:cNvSpPr>
            <a:spLocks/>
          </p:cNvSpPr>
          <p:nvPr/>
        </p:nvSpPr>
        <p:spPr bwMode="auto">
          <a:xfrm>
            <a:off x="3794125" y="2667000"/>
            <a:ext cx="304800" cy="3505200"/>
          </a:xfrm>
          <a:prstGeom prst="leftBrace">
            <a:avLst>
              <a:gd name="adj1" fmla="val 95833"/>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1" name="Rectangle 78"/>
          <p:cNvSpPr>
            <a:spLocks noChangeArrowheads="1"/>
          </p:cNvSpPr>
          <p:nvPr/>
        </p:nvSpPr>
        <p:spPr bwMode="auto">
          <a:xfrm>
            <a:off x="4632325" y="25908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2" name="Rectangle 79"/>
          <p:cNvSpPr>
            <a:spLocks noChangeArrowheads="1"/>
          </p:cNvSpPr>
          <p:nvPr/>
        </p:nvSpPr>
        <p:spPr bwMode="auto">
          <a:xfrm>
            <a:off x="4632325" y="31242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3" name="Rectangle 80"/>
          <p:cNvSpPr>
            <a:spLocks noChangeArrowheads="1"/>
          </p:cNvSpPr>
          <p:nvPr/>
        </p:nvSpPr>
        <p:spPr bwMode="auto">
          <a:xfrm>
            <a:off x="4632325" y="36576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4" name="Rectangle 81"/>
          <p:cNvSpPr>
            <a:spLocks noChangeArrowheads="1"/>
          </p:cNvSpPr>
          <p:nvPr/>
        </p:nvSpPr>
        <p:spPr bwMode="auto">
          <a:xfrm>
            <a:off x="4632325" y="47244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5" name="Rectangle 82"/>
          <p:cNvSpPr>
            <a:spLocks noChangeArrowheads="1"/>
          </p:cNvSpPr>
          <p:nvPr/>
        </p:nvSpPr>
        <p:spPr bwMode="auto">
          <a:xfrm>
            <a:off x="4632325" y="57912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8276" name="Rectangle 83"/>
          <p:cNvSpPr>
            <a:spLocks noChangeArrowheads="1"/>
          </p:cNvSpPr>
          <p:nvPr/>
        </p:nvSpPr>
        <p:spPr bwMode="auto">
          <a:xfrm>
            <a:off x="4632325" y="4191000"/>
            <a:ext cx="457200" cy="457200"/>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3" name="TextBox 2"/>
          <p:cNvSpPr txBox="1"/>
          <p:nvPr/>
        </p:nvSpPr>
        <p:spPr>
          <a:xfrm>
            <a:off x="1794832" y="205771"/>
            <a:ext cx="7992737" cy="1200329"/>
          </a:xfrm>
          <a:prstGeom prst="rect">
            <a:avLst/>
          </a:prstGeom>
          <a:noFill/>
        </p:spPr>
        <p:txBody>
          <a:bodyPr wrap="square" rtlCol="0">
            <a:spAutoFit/>
          </a:bodyPr>
          <a:lstStyle/>
          <a:p>
            <a:pPr fontAlgn="base">
              <a:spcBef>
                <a:spcPct val="0"/>
              </a:spcBef>
              <a:spcAft>
                <a:spcPct val="0"/>
              </a:spcAft>
            </a:pPr>
            <a:r>
              <a:rPr lang="en-US" sz="2400" dirty="0">
                <a:solidFill>
                  <a:prstClr val="black"/>
                </a:solidFill>
                <a:latin typeface="Times New Roman"/>
              </a:rPr>
              <a:t>The principal aim of predictive modeling is to predict the outcome on new cases. </a:t>
            </a:r>
          </a:p>
          <a:p>
            <a:pPr fontAlgn="base">
              <a:spcBef>
                <a:spcPct val="0"/>
              </a:spcBef>
              <a:spcAft>
                <a:spcPct val="0"/>
              </a:spcAft>
            </a:pPr>
            <a:endParaRPr lang="en-US" sz="2400" dirty="0">
              <a:solidFill>
                <a:prstClr val="black"/>
              </a:solidFill>
              <a:latin typeface="Arial" charset="0"/>
            </a:endParaRPr>
          </a:p>
        </p:txBody>
      </p:sp>
    </p:spTree>
    <p:extLst>
      <p:ext uri="{BB962C8B-B14F-4D97-AF65-F5344CB8AC3E}">
        <p14:creationId xmlns:p14="http://schemas.microsoft.com/office/powerpoint/2010/main" val="64984790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Predictive Modeling, Summary</a:t>
            </a: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941CDBC9-0F13-45EB-B185-6ED1B4488B28}" type="slidenum">
              <a:rPr lang="en-US">
                <a:solidFill>
                  <a:prstClr val="black">
                    <a:tint val="75000"/>
                  </a:prstClr>
                </a:solidFill>
                <a:latin typeface="Arial" charset="0"/>
              </a:rPr>
              <a:pPr fontAlgn="base">
                <a:spcBef>
                  <a:spcPct val="0"/>
                </a:spcBef>
                <a:spcAft>
                  <a:spcPct val="0"/>
                </a:spcAft>
                <a:defRPr/>
              </a:pPr>
              <a:t>20</a:t>
            </a:fld>
            <a:endParaRPr lang="en-US">
              <a:solidFill>
                <a:prstClr val="black">
                  <a:tint val="75000"/>
                </a:prstClr>
              </a:solidFill>
              <a:latin typeface="Arial" charset="0"/>
            </a:endParaRPr>
          </a:p>
        </p:txBody>
      </p:sp>
      <p:sp>
        <p:nvSpPr>
          <p:cNvPr id="5" name="TextBox 4"/>
          <p:cNvSpPr txBox="1"/>
          <p:nvPr/>
        </p:nvSpPr>
        <p:spPr>
          <a:xfrm>
            <a:off x="2063827" y="1509312"/>
            <a:ext cx="4394152" cy="461665"/>
          </a:xfrm>
          <a:prstGeom prst="rect">
            <a:avLst/>
          </a:prstGeom>
          <a:noFill/>
        </p:spPr>
        <p:txBody>
          <a:bodyPr wrap="none" rtlCol="0">
            <a:spAutoFit/>
          </a:bodyPr>
          <a:lstStyle/>
          <a:p>
            <a:pPr fontAlgn="base">
              <a:spcBef>
                <a:spcPct val="0"/>
              </a:spcBef>
              <a:spcAft>
                <a:spcPct val="0"/>
              </a:spcAft>
            </a:pPr>
            <a:r>
              <a:rPr lang="en-US" sz="2400" dirty="0">
                <a:solidFill>
                  <a:prstClr val="black"/>
                </a:solidFill>
                <a:latin typeface="Arial" charset="0"/>
              </a:rPr>
              <a:t>Objective – Predict new cases.</a:t>
            </a:r>
          </a:p>
        </p:txBody>
      </p:sp>
      <p:sp>
        <p:nvSpPr>
          <p:cNvPr id="6" name="TextBox 5"/>
          <p:cNvSpPr txBox="1"/>
          <p:nvPr/>
        </p:nvSpPr>
        <p:spPr>
          <a:xfrm>
            <a:off x="2173996" y="2280493"/>
            <a:ext cx="6346609" cy="461665"/>
          </a:xfrm>
          <a:prstGeom prst="rect">
            <a:avLst/>
          </a:prstGeom>
          <a:noFill/>
        </p:spPr>
        <p:txBody>
          <a:bodyPr wrap="none" rtlCol="0">
            <a:spAutoFit/>
          </a:bodyPr>
          <a:lstStyle/>
          <a:p>
            <a:pPr fontAlgn="base">
              <a:spcBef>
                <a:spcPct val="0"/>
              </a:spcBef>
              <a:spcAft>
                <a:spcPct val="0"/>
              </a:spcAft>
            </a:pPr>
            <a:r>
              <a:rPr lang="en-US" sz="2400" dirty="0">
                <a:solidFill>
                  <a:prstClr val="black"/>
                </a:solidFill>
                <a:latin typeface="Arial" charset="0"/>
              </a:rPr>
              <a:t>Data often not collected for analytic purposes</a:t>
            </a:r>
          </a:p>
        </p:txBody>
      </p:sp>
      <p:sp>
        <p:nvSpPr>
          <p:cNvPr id="7" name="TextBox 6"/>
          <p:cNvSpPr txBox="1"/>
          <p:nvPr/>
        </p:nvSpPr>
        <p:spPr>
          <a:xfrm>
            <a:off x="2251114" y="3183876"/>
            <a:ext cx="5546711" cy="461665"/>
          </a:xfrm>
          <a:prstGeom prst="rect">
            <a:avLst/>
          </a:prstGeom>
          <a:noFill/>
        </p:spPr>
        <p:txBody>
          <a:bodyPr wrap="none" rtlCol="0">
            <a:spAutoFit/>
          </a:bodyPr>
          <a:lstStyle/>
          <a:p>
            <a:pPr fontAlgn="base">
              <a:spcBef>
                <a:spcPct val="0"/>
              </a:spcBef>
              <a:spcAft>
                <a:spcPct val="0"/>
              </a:spcAft>
            </a:pPr>
            <a:r>
              <a:rPr lang="en-US" sz="2400" dirty="0">
                <a:solidFill>
                  <a:prstClr val="black"/>
                </a:solidFill>
                <a:latin typeface="Arial" charset="0"/>
              </a:rPr>
              <a:t>Large number of independent variables</a:t>
            </a:r>
          </a:p>
        </p:txBody>
      </p:sp>
      <p:sp>
        <p:nvSpPr>
          <p:cNvPr id="8" name="TextBox 7"/>
          <p:cNvSpPr txBox="1"/>
          <p:nvPr/>
        </p:nvSpPr>
        <p:spPr>
          <a:xfrm>
            <a:off x="2328231" y="4164377"/>
            <a:ext cx="4700710" cy="461665"/>
          </a:xfrm>
          <a:prstGeom prst="rect">
            <a:avLst/>
          </a:prstGeom>
          <a:noFill/>
        </p:spPr>
        <p:txBody>
          <a:bodyPr wrap="none" rtlCol="0">
            <a:spAutoFit/>
          </a:bodyPr>
          <a:lstStyle/>
          <a:p>
            <a:pPr fontAlgn="base">
              <a:spcBef>
                <a:spcPct val="0"/>
              </a:spcBef>
              <a:spcAft>
                <a:spcPct val="0"/>
              </a:spcAft>
            </a:pPr>
            <a:r>
              <a:rPr lang="en-US" sz="2400" dirty="0">
                <a:solidFill>
                  <a:prstClr val="black"/>
                </a:solidFill>
                <a:latin typeface="Arial" charset="0"/>
              </a:rPr>
              <a:t>Rare Target (dependent variable)</a:t>
            </a:r>
          </a:p>
        </p:txBody>
      </p:sp>
      <p:sp>
        <p:nvSpPr>
          <p:cNvPr id="4" name="TextBox 3"/>
          <p:cNvSpPr txBox="1"/>
          <p:nvPr/>
        </p:nvSpPr>
        <p:spPr>
          <a:xfrm>
            <a:off x="2328231" y="5144878"/>
            <a:ext cx="1689886" cy="461665"/>
          </a:xfrm>
          <a:prstGeom prst="rect">
            <a:avLst/>
          </a:prstGeom>
          <a:noFill/>
        </p:spPr>
        <p:txBody>
          <a:bodyPr wrap="none" rtlCol="0">
            <a:spAutoFit/>
          </a:bodyPr>
          <a:lstStyle/>
          <a:p>
            <a:pPr fontAlgn="base">
              <a:spcBef>
                <a:spcPct val="0"/>
              </a:spcBef>
              <a:spcAft>
                <a:spcPct val="0"/>
              </a:spcAft>
            </a:pPr>
            <a:r>
              <a:rPr lang="en-US" sz="2400" dirty="0">
                <a:solidFill>
                  <a:prstClr val="black"/>
                </a:solidFill>
                <a:latin typeface="Arial" charset="0"/>
              </a:rPr>
              <a:t>Over-fitting</a:t>
            </a:r>
          </a:p>
        </p:txBody>
      </p:sp>
    </p:spTree>
    <p:extLst>
      <p:ext uri="{BB962C8B-B14F-4D97-AF65-F5344CB8AC3E}">
        <p14:creationId xmlns:p14="http://schemas.microsoft.com/office/powerpoint/2010/main" val="111459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430137" y="0"/>
            <a:ext cx="8229600" cy="639762"/>
          </a:xfrm>
        </p:spPr>
        <p:txBody>
          <a:bodyPr>
            <a:normAutofit fontScale="90000"/>
          </a:bodyPr>
          <a:lstStyle/>
          <a:p>
            <a:pPr eaLnBrk="1" hangingPunct="1"/>
            <a:r>
              <a:rPr lang="en-US" altLang="en-US" dirty="0"/>
              <a:t>Supervised Classification</a:t>
            </a:r>
          </a:p>
        </p:txBody>
      </p:sp>
      <p:sp>
        <p:nvSpPr>
          <p:cNvPr id="86" name="Slide Number Placeholder 2"/>
          <p:cNvSpPr>
            <a:spLocks noGrp="1"/>
          </p:cNvSpPr>
          <p:nvPr>
            <p:ph type="sldNum" sz="quarter" idx="12"/>
          </p:nvPr>
        </p:nvSpPr>
        <p:spPr/>
        <p:txBody>
          <a:bodyPr/>
          <a:lstStyle/>
          <a:p>
            <a:pPr fontAlgn="base">
              <a:spcBef>
                <a:spcPct val="0"/>
              </a:spcBef>
              <a:spcAft>
                <a:spcPct val="0"/>
              </a:spcAft>
              <a:defRPr/>
            </a:pPr>
            <a:fld id="{D3CCCFD3-17B8-4D74-8E95-24B3A30AD287}" type="slidenum">
              <a:rPr lang="en-US">
                <a:solidFill>
                  <a:prstClr val="black">
                    <a:tint val="75000"/>
                  </a:prstClr>
                </a:solidFill>
                <a:latin typeface="Arial" charset="0"/>
              </a:rPr>
              <a:pPr fontAlgn="base">
                <a:spcBef>
                  <a:spcPct val="0"/>
                </a:spcBef>
                <a:spcAft>
                  <a:spcPct val="0"/>
                </a:spcAft>
                <a:defRPr/>
              </a:pPr>
              <a:t>3</a:t>
            </a:fld>
            <a:endParaRPr lang="en-US" dirty="0">
              <a:solidFill>
                <a:prstClr val="black">
                  <a:tint val="75000"/>
                </a:prstClr>
              </a:solidFill>
              <a:latin typeface="Times New Roman" pitchFamily="18" charset="0"/>
            </a:endParaRPr>
          </a:p>
        </p:txBody>
      </p:sp>
      <p:sp>
        <p:nvSpPr>
          <p:cNvPr id="7172" name="Rectangle 1027"/>
          <p:cNvSpPr>
            <a:spLocks noChangeArrowheads="1"/>
          </p:cNvSpPr>
          <p:nvPr/>
        </p:nvSpPr>
        <p:spPr bwMode="auto">
          <a:xfrm>
            <a:off x="4603115"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y</a:t>
            </a:r>
          </a:p>
        </p:txBody>
      </p:sp>
      <p:sp>
        <p:nvSpPr>
          <p:cNvPr id="7173" name="Rectangle 1028"/>
          <p:cNvSpPr>
            <a:spLocks noChangeArrowheads="1"/>
          </p:cNvSpPr>
          <p:nvPr/>
        </p:nvSpPr>
        <p:spPr bwMode="auto">
          <a:xfrm>
            <a:off x="4603115" y="3124200"/>
            <a:ext cx="457200" cy="457200"/>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74" name="Rectangle 1029"/>
          <p:cNvSpPr>
            <a:spLocks noChangeArrowheads="1"/>
          </p:cNvSpPr>
          <p:nvPr/>
        </p:nvSpPr>
        <p:spPr bwMode="auto">
          <a:xfrm>
            <a:off x="62953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75" name="Rectangle 1030"/>
          <p:cNvSpPr>
            <a:spLocks noChangeArrowheads="1"/>
          </p:cNvSpPr>
          <p:nvPr/>
        </p:nvSpPr>
        <p:spPr bwMode="auto">
          <a:xfrm>
            <a:off x="57619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76" name="Rectangle 1031"/>
          <p:cNvSpPr>
            <a:spLocks noChangeArrowheads="1"/>
          </p:cNvSpPr>
          <p:nvPr/>
        </p:nvSpPr>
        <p:spPr bwMode="auto">
          <a:xfrm>
            <a:off x="57619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2</a:t>
            </a:r>
            <a:endParaRPr lang="en-US" altLang="en-US">
              <a:solidFill>
                <a:prstClr val="black"/>
              </a:solidFill>
              <a:latin typeface="Verdana" pitchFamily="34" charset="0"/>
            </a:endParaRPr>
          </a:p>
        </p:txBody>
      </p:sp>
      <p:sp>
        <p:nvSpPr>
          <p:cNvPr id="7177" name="Rectangle 1032"/>
          <p:cNvSpPr>
            <a:spLocks noChangeArrowheads="1"/>
          </p:cNvSpPr>
          <p:nvPr/>
        </p:nvSpPr>
        <p:spPr bwMode="auto">
          <a:xfrm>
            <a:off x="62953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3</a:t>
            </a:r>
            <a:endParaRPr lang="en-US" altLang="en-US">
              <a:solidFill>
                <a:prstClr val="black"/>
              </a:solidFill>
              <a:latin typeface="Verdana" pitchFamily="34" charset="0"/>
            </a:endParaRPr>
          </a:p>
        </p:txBody>
      </p:sp>
      <p:sp>
        <p:nvSpPr>
          <p:cNvPr id="7178" name="Rectangle 1033"/>
          <p:cNvSpPr>
            <a:spLocks noChangeArrowheads="1"/>
          </p:cNvSpPr>
          <p:nvPr/>
        </p:nvSpPr>
        <p:spPr bwMode="auto">
          <a:xfrm>
            <a:off x="68287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4</a:t>
            </a:r>
            <a:endParaRPr lang="en-US" altLang="en-US">
              <a:solidFill>
                <a:prstClr val="black"/>
              </a:solidFill>
              <a:latin typeface="Verdana" pitchFamily="34" charset="0"/>
            </a:endParaRPr>
          </a:p>
        </p:txBody>
      </p:sp>
      <p:sp>
        <p:nvSpPr>
          <p:cNvPr id="7179" name="Rectangle 1034"/>
          <p:cNvSpPr>
            <a:spLocks noChangeArrowheads="1"/>
          </p:cNvSpPr>
          <p:nvPr/>
        </p:nvSpPr>
        <p:spPr bwMode="auto">
          <a:xfrm>
            <a:off x="68287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0" name="Rectangle 1035"/>
          <p:cNvSpPr>
            <a:spLocks noChangeArrowheads="1"/>
          </p:cNvSpPr>
          <p:nvPr/>
        </p:nvSpPr>
        <p:spPr bwMode="auto">
          <a:xfrm>
            <a:off x="78955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1" name="Rectangle 1036"/>
          <p:cNvSpPr>
            <a:spLocks noChangeArrowheads="1"/>
          </p:cNvSpPr>
          <p:nvPr/>
        </p:nvSpPr>
        <p:spPr bwMode="auto">
          <a:xfrm>
            <a:off x="73621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2" name="Rectangle 1037"/>
          <p:cNvSpPr>
            <a:spLocks noChangeArrowheads="1"/>
          </p:cNvSpPr>
          <p:nvPr/>
        </p:nvSpPr>
        <p:spPr bwMode="auto">
          <a:xfrm>
            <a:off x="73621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5</a:t>
            </a:r>
            <a:endParaRPr lang="en-US" altLang="en-US">
              <a:solidFill>
                <a:prstClr val="black"/>
              </a:solidFill>
              <a:latin typeface="Verdana" pitchFamily="34" charset="0"/>
            </a:endParaRPr>
          </a:p>
        </p:txBody>
      </p:sp>
      <p:sp>
        <p:nvSpPr>
          <p:cNvPr id="7183" name="Rectangle 1038"/>
          <p:cNvSpPr>
            <a:spLocks noChangeArrowheads="1"/>
          </p:cNvSpPr>
          <p:nvPr/>
        </p:nvSpPr>
        <p:spPr bwMode="auto">
          <a:xfrm>
            <a:off x="78955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6</a:t>
            </a:r>
            <a:endParaRPr lang="en-US" altLang="en-US">
              <a:solidFill>
                <a:prstClr val="black"/>
              </a:solidFill>
              <a:latin typeface="Verdana" pitchFamily="34" charset="0"/>
            </a:endParaRPr>
          </a:p>
        </p:txBody>
      </p:sp>
      <p:sp>
        <p:nvSpPr>
          <p:cNvPr id="7184" name="Rectangle 1039"/>
          <p:cNvSpPr>
            <a:spLocks noChangeArrowheads="1"/>
          </p:cNvSpPr>
          <p:nvPr/>
        </p:nvSpPr>
        <p:spPr bwMode="auto">
          <a:xfrm>
            <a:off x="4603115" y="3657600"/>
            <a:ext cx="457200" cy="457200"/>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5" name="Rectangle 1040"/>
          <p:cNvSpPr>
            <a:spLocks noChangeArrowheads="1"/>
          </p:cNvSpPr>
          <p:nvPr/>
        </p:nvSpPr>
        <p:spPr bwMode="auto">
          <a:xfrm>
            <a:off x="62953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6" name="Rectangle 1041"/>
          <p:cNvSpPr>
            <a:spLocks noChangeArrowheads="1"/>
          </p:cNvSpPr>
          <p:nvPr/>
        </p:nvSpPr>
        <p:spPr bwMode="auto">
          <a:xfrm>
            <a:off x="57619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7" name="Rectangle 1042"/>
          <p:cNvSpPr>
            <a:spLocks noChangeArrowheads="1"/>
          </p:cNvSpPr>
          <p:nvPr/>
        </p:nvSpPr>
        <p:spPr bwMode="auto">
          <a:xfrm>
            <a:off x="68287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8" name="Rectangle 1043"/>
          <p:cNvSpPr>
            <a:spLocks noChangeArrowheads="1"/>
          </p:cNvSpPr>
          <p:nvPr/>
        </p:nvSpPr>
        <p:spPr bwMode="auto">
          <a:xfrm>
            <a:off x="78955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89" name="Rectangle 1044"/>
          <p:cNvSpPr>
            <a:spLocks noChangeArrowheads="1"/>
          </p:cNvSpPr>
          <p:nvPr/>
        </p:nvSpPr>
        <p:spPr bwMode="auto">
          <a:xfrm>
            <a:off x="73621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0" name="Rectangle 1045"/>
          <p:cNvSpPr>
            <a:spLocks noChangeArrowheads="1"/>
          </p:cNvSpPr>
          <p:nvPr/>
        </p:nvSpPr>
        <p:spPr bwMode="auto">
          <a:xfrm>
            <a:off x="89623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1" name="Rectangle 1046"/>
          <p:cNvSpPr>
            <a:spLocks noChangeArrowheads="1"/>
          </p:cNvSpPr>
          <p:nvPr/>
        </p:nvSpPr>
        <p:spPr bwMode="auto">
          <a:xfrm>
            <a:off x="84289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192" name="Rectangle 1047"/>
          <p:cNvSpPr>
            <a:spLocks noChangeArrowheads="1"/>
          </p:cNvSpPr>
          <p:nvPr/>
        </p:nvSpPr>
        <p:spPr bwMode="auto">
          <a:xfrm>
            <a:off x="89623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i="1" baseline="-25000">
                <a:solidFill>
                  <a:prstClr val="black"/>
                </a:solidFill>
                <a:latin typeface="Verdana" pitchFamily="34" charset="0"/>
              </a:rPr>
              <a:t>k</a:t>
            </a:r>
            <a:endParaRPr lang="en-US" altLang="en-US">
              <a:solidFill>
                <a:prstClr val="black"/>
              </a:solidFill>
              <a:latin typeface="Verdana" pitchFamily="34" charset="0"/>
            </a:endParaRPr>
          </a:p>
        </p:txBody>
      </p:sp>
      <p:sp>
        <p:nvSpPr>
          <p:cNvPr id="7193" name="Rectangle 1048"/>
          <p:cNvSpPr>
            <a:spLocks noChangeArrowheads="1"/>
          </p:cNvSpPr>
          <p:nvPr/>
        </p:nvSpPr>
        <p:spPr bwMode="auto">
          <a:xfrm>
            <a:off x="89623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4" name="Rectangle 1049"/>
          <p:cNvSpPr>
            <a:spLocks noChangeArrowheads="1"/>
          </p:cNvSpPr>
          <p:nvPr/>
        </p:nvSpPr>
        <p:spPr bwMode="auto">
          <a:xfrm>
            <a:off x="4069715" y="3124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1</a:t>
            </a:r>
          </a:p>
        </p:txBody>
      </p:sp>
      <p:sp>
        <p:nvSpPr>
          <p:cNvPr id="7195" name="Rectangle 1050"/>
          <p:cNvSpPr>
            <a:spLocks noChangeArrowheads="1"/>
          </p:cNvSpPr>
          <p:nvPr/>
        </p:nvSpPr>
        <p:spPr bwMode="auto">
          <a:xfrm>
            <a:off x="4069715" y="3657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2</a:t>
            </a:r>
          </a:p>
        </p:txBody>
      </p:sp>
      <p:sp>
        <p:nvSpPr>
          <p:cNvPr id="7196" name="Rectangle 1051"/>
          <p:cNvSpPr>
            <a:spLocks noChangeArrowheads="1"/>
          </p:cNvSpPr>
          <p:nvPr/>
        </p:nvSpPr>
        <p:spPr bwMode="auto">
          <a:xfrm>
            <a:off x="4603115" y="4191000"/>
            <a:ext cx="457200" cy="4572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7" name="Rectangle 1052"/>
          <p:cNvSpPr>
            <a:spLocks noChangeArrowheads="1"/>
          </p:cNvSpPr>
          <p:nvPr/>
        </p:nvSpPr>
        <p:spPr bwMode="auto">
          <a:xfrm>
            <a:off x="62953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8" name="Rectangle 1053"/>
          <p:cNvSpPr>
            <a:spLocks noChangeArrowheads="1"/>
          </p:cNvSpPr>
          <p:nvPr/>
        </p:nvSpPr>
        <p:spPr bwMode="auto">
          <a:xfrm>
            <a:off x="57619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199" name="Rectangle 1054"/>
          <p:cNvSpPr>
            <a:spLocks noChangeArrowheads="1"/>
          </p:cNvSpPr>
          <p:nvPr/>
        </p:nvSpPr>
        <p:spPr bwMode="auto">
          <a:xfrm>
            <a:off x="68287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0" name="Rectangle 1055"/>
          <p:cNvSpPr>
            <a:spLocks noChangeArrowheads="1"/>
          </p:cNvSpPr>
          <p:nvPr/>
        </p:nvSpPr>
        <p:spPr bwMode="auto">
          <a:xfrm>
            <a:off x="78955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1" name="Rectangle 1056"/>
          <p:cNvSpPr>
            <a:spLocks noChangeArrowheads="1"/>
          </p:cNvSpPr>
          <p:nvPr/>
        </p:nvSpPr>
        <p:spPr bwMode="auto">
          <a:xfrm>
            <a:off x="73621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2" name="Rectangle 1057"/>
          <p:cNvSpPr>
            <a:spLocks noChangeArrowheads="1"/>
          </p:cNvSpPr>
          <p:nvPr/>
        </p:nvSpPr>
        <p:spPr bwMode="auto">
          <a:xfrm>
            <a:off x="89623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3" name="Rectangle 1058"/>
          <p:cNvSpPr>
            <a:spLocks noChangeArrowheads="1"/>
          </p:cNvSpPr>
          <p:nvPr/>
        </p:nvSpPr>
        <p:spPr bwMode="auto">
          <a:xfrm>
            <a:off x="4069715" y="4191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3</a:t>
            </a:r>
          </a:p>
        </p:txBody>
      </p:sp>
      <p:sp>
        <p:nvSpPr>
          <p:cNvPr id="7204" name="Rectangle 1059"/>
          <p:cNvSpPr>
            <a:spLocks noChangeArrowheads="1"/>
          </p:cNvSpPr>
          <p:nvPr/>
        </p:nvSpPr>
        <p:spPr bwMode="auto">
          <a:xfrm>
            <a:off x="4603115" y="5257800"/>
            <a:ext cx="457200" cy="457200"/>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5" name="Rectangle 1060"/>
          <p:cNvSpPr>
            <a:spLocks noChangeArrowheads="1"/>
          </p:cNvSpPr>
          <p:nvPr/>
        </p:nvSpPr>
        <p:spPr bwMode="auto">
          <a:xfrm>
            <a:off x="62953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6" name="Rectangle 1061"/>
          <p:cNvSpPr>
            <a:spLocks noChangeArrowheads="1"/>
          </p:cNvSpPr>
          <p:nvPr/>
        </p:nvSpPr>
        <p:spPr bwMode="auto">
          <a:xfrm>
            <a:off x="57619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7" name="Rectangle 1062"/>
          <p:cNvSpPr>
            <a:spLocks noChangeArrowheads="1"/>
          </p:cNvSpPr>
          <p:nvPr/>
        </p:nvSpPr>
        <p:spPr bwMode="auto">
          <a:xfrm>
            <a:off x="68287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8" name="Rectangle 1063"/>
          <p:cNvSpPr>
            <a:spLocks noChangeArrowheads="1"/>
          </p:cNvSpPr>
          <p:nvPr/>
        </p:nvSpPr>
        <p:spPr bwMode="auto">
          <a:xfrm>
            <a:off x="78955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09" name="Rectangle 1064"/>
          <p:cNvSpPr>
            <a:spLocks noChangeArrowheads="1"/>
          </p:cNvSpPr>
          <p:nvPr/>
        </p:nvSpPr>
        <p:spPr bwMode="auto">
          <a:xfrm>
            <a:off x="73621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0" name="Rectangle 1065"/>
          <p:cNvSpPr>
            <a:spLocks noChangeArrowheads="1"/>
          </p:cNvSpPr>
          <p:nvPr/>
        </p:nvSpPr>
        <p:spPr bwMode="auto">
          <a:xfrm>
            <a:off x="89623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1" name="Rectangle 1066"/>
          <p:cNvSpPr>
            <a:spLocks noChangeArrowheads="1"/>
          </p:cNvSpPr>
          <p:nvPr/>
        </p:nvSpPr>
        <p:spPr bwMode="auto">
          <a:xfrm>
            <a:off x="4069715"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5</a:t>
            </a:r>
          </a:p>
        </p:txBody>
      </p:sp>
      <p:sp>
        <p:nvSpPr>
          <p:cNvPr id="7212" name="Rectangle 1067"/>
          <p:cNvSpPr>
            <a:spLocks noChangeArrowheads="1"/>
          </p:cNvSpPr>
          <p:nvPr/>
        </p:nvSpPr>
        <p:spPr bwMode="auto">
          <a:xfrm>
            <a:off x="4069715"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13" name="Rectangle 1068"/>
          <p:cNvSpPr>
            <a:spLocks noChangeArrowheads="1"/>
          </p:cNvSpPr>
          <p:nvPr/>
        </p:nvSpPr>
        <p:spPr bwMode="auto">
          <a:xfrm>
            <a:off x="4603115" y="6324600"/>
            <a:ext cx="457200" cy="4572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4" name="Rectangle 1069"/>
          <p:cNvSpPr>
            <a:spLocks noChangeArrowheads="1"/>
          </p:cNvSpPr>
          <p:nvPr/>
        </p:nvSpPr>
        <p:spPr bwMode="auto">
          <a:xfrm>
            <a:off x="62953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5" name="Rectangle 1070"/>
          <p:cNvSpPr>
            <a:spLocks noChangeArrowheads="1"/>
          </p:cNvSpPr>
          <p:nvPr/>
        </p:nvSpPr>
        <p:spPr bwMode="auto">
          <a:xfrm>
            <a:off x="57619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6" name="Rectangle 1071"/>
          <p:cNvSpPr>
            <a:spLocks noChangeArrowheads="1"/>
          </p:cNvSpPr>
          <p:nvPr/>
        </p:nvSpPr>
        <p:spPr bwMode="auto">
          <a:xfrm>
            <a:off x="68287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7" name="Rectangle 1072"/>
          <p:cNvSpPr>
            <a:spLocks noChangeArrowheads="1"/>
          </p:cNvSpPr>
          <p:nvPr/>
        </p:nvSpPr>
        <p:spPr bwMode="auto">
          <a:xfrm>
            <a:off x="78955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8" name="Rectangle 1073"/>
          <p:cNvSpPr>
            <a:spLocks noChangeArrowheads="1"/>
          </p:cNvSpPr>
          <p:nvPr/>
        </p:nvSpPr>
        <p:spPr bwMode="auto">
          <a:xfrm>
            <a:off x="73621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19" name="Rectangle 1074"/>
          <p:cNvSpPr>
            <a:spLocks noChangeArrowheads="1"/>
          </p:cNvSpPr>
          <p:nvPr/>
        </p:nvSpPr>
        <p:spPr bwMode="auto">
          <a:xfrm>
            <a:off x="89623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0" name="Rectangle 1075"/>
          <p:cNvSpPr>
            <a:spLocks noChangeArrowheads="1"/>
          </p:cNvSpPr>
          <p:nvPr/>
        </p:nvSpPr>
        <p:spPr bwMode="auto">
          <a:xfrm>
            <a:off x="4069715" y="6324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i="1">
                <a:solidFill>
                  <a:prstClr val="black"/>
                </a:solidFill>
                <a:latin typeface="Verdana" pitchFamily="34" charset="0"/>
              </a:rPr>
              <a:t>n</a:t>
            </a:r>
            <a:endParaRPr lang="en-US" altLang="en-US">
              <a:solidFill>
                <a:prstClr val="black"/>
              </a:solidFill>
              <a:latin typeface="Verdana" pitchFamily="34" charset="0"/>
            </a:endParaRPr>
          </a:p>
        </p:txBody>
      </p:sp>
      <p:sp>
        <p:nvSpPr>
          <p:cNvPr id="7221" name="Rectangle 1076"/>
          <p:cNvSpPr>
            <a:spLocks noChangeArrowheads="1"/>
          </p:cNvSpPr>
          <p:nvPr/>
        </p:nvSpPr>
        <p:spPr bwMode="auto">
          <a:xfrm>
            <a:off x="4603115" y="4724400"/>
            <a:ext cx="457200" cy="4572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2" name="Rectangle 1077"/>
          <p:cNvSpPr>
            <a:spLocks noChangeArrowheads="1"/>
          </p:cNvSpPr>
          <p:nvPr/>
        </p:nvSpPr>
        <p:spPr bwMode="auto">
          <a:xfrm>
            <a:off x="62953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3" name="Rectangle 1078"/>
          <p:cNvSpPr>
            <a:spLocks noChangeArrowheads="1"/>
          </p:cNvSpPr>
          <p:nvPr/>
        </p:nvSpPr>
        <p:spPr bwMode="auto">
          <a:xfrm>
            <a:off x="57619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4" name="Rectangle 1079"/>
          <p:cNvSpPr>
            <a:spLocks noChangeArrowheads="1"/>
          </p:cNvSpPr>
          <p:nvPr/>
        </p:nvSpPr>
        <p:spPr bwMode="auto">
          <a:xfrm>
            <a:off x="68287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5" name="Rectangle 1080"/>
          <p:cNvSpPr>
            <a:spLocks noChangeArrowheads="1"/>
          </p:cNvSpPr>
          <p:nvPr/>
        </p:nvSpPr>
        <p:spPr bwMode="auto">
          <a:xfrm>
            <a:off x="78955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6" name="Rectangle 1081"/>
          <p:cNvSpPr>
            <a:spLocks noChangeArrowheads="1"/>
          </p:cNvSpPr>
          <p:nvPr/>
        </p:nvSpPr>
        <p:spPr bwMode="auto">
          <a:xfrm>
            <a:off x="73621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7" name="Rectangle 1082"/>
          <p:cNvSpPr>
            <a:spLocks noChangeArrowheads="1"/>
          </p:cNvSpPr>
          <p:nvPr/>
        </p:nvSpPr>
        <p:spPr bwMode="auto">
          <a:xfrm>
            <a:off x="89623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28" name="Rectangle 1083"/>
          <p:cNvSpPr>
            <a:spLocks noChangeArrowheads="1"/>
          </p:cNvSpPr>
          <p:nvPr/>
        </p:nvSpPr>
        <p:spPr bwMode="auto">
          <a:xfrm>
            <a:off x="4069715" y="4724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4</a:t>
            </a:r>
          </a:p>
        </p:txBody>
      </p:sp>
      <p:sp>
        <p:nvSpPr>
          <p:cNvPr id="7229" name="Rectangle 1084"/>
          <p:cNvSpPr>
            <a:spLocks noChangeArrowheads="1"/>
          </p:cNvSpPr>
          <p:nvPr/>
        </p:nvSpPr>
        <p:spPr bwMode="auto">
          <a:xfrm>
            <a:off x="5228590" y="31242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0" name="Rectangle 1085"/>
          <p:cNvSpPr>
            <a:spLocks noChangeArrowheads="1"/>
          </p:cNvSpPr>
          <p:nvPr/>
        </p:nvSpPr>
        <p:spPr bwMode="auto">
          <a:xfrm>
            <a:off x="522859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x</a:t>
            </a:r>
            <a:r>
              <a:rPr lang="en-US" altLang="en-US" baseline="-25000">
                <a:solidFill>
                  <a:prstClr val="black"/>
                </a:solidFill>
                <a:latin typeface="Verdana" pitchFamily="34" charset="0"/>
              </a:rPr>
              <a:t>1</a:t>
            </a:r>
            <a:endParaRPr lang="en-US" altLang="en-US">
              <a:solidFill>
                <a:prstClr val="black"/>
              </a:solidFill>
              <a:latin typeface="Verdana" pitchFamily="34" charset="0"/>
            </a:endParaRPr>
          </a:p>
        </p:txBody>
      </p:sp>
      <p:sp>
        <p:nvSpPr>
          <p:cNvPr id="7231" name="Rectangle 1086"/>
          <p:cNvSpPr>
            <a:spLocks noChangeArrowheads="1"/>
          </p:cNvSpPr>
          <p:nvPr/>
        </p:nvSpPr>
        <p:spPr bwMode="auto">
          <a:xfrm>
            <a:off x="5228590" y="3657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2" name="Rectangle 1087"/>
          <p:cNvSpPr>
            <a:spLocks noChangeArrowheads="1"/>
          </p:cNvSpPr>
          <p:nvPr/>
        </p:nvSpPr>
        <p:spPr bwMode="auto">
          <a:xfrm>
            <a:off x="5228590" y="41910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3" name="Rectangle 1088"/>
          <p:cNvSpPr>
            <a:spLocks noChangeArrowheads="1"/>
          </p:cNvSpPr>
          <p:nvPr/>
        </p:nvSpPr>
        <p:spPr bwMode="auto">
          <a:xfrm>
            <a:off x="5228590" y="52578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4" name="Rectangle 1089"/>
          <p:cNvSpPr>
            <a:spLocks noChangeArrowheads="1"/>
          </p:cNvSpPr>
          <p:nvPr/>
        </p:nvSpPr>
        <p:spPr bwMode="auto">
          <a:xfrm>
            <a:off x="5228590" y="63246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5" name="Rectangle 1090"/>
          <p:cNvSpPr>
            <a:spLocks noChangeArrowheads="1"/>
          </p:cNvSpPr>
          <p:nvPr/>
        </p:nvSpPr>
        <p:spPr bwMode="auto">
          <a:xfrm>
            <a:off x="5228590" y="4724400"/>
            <a:ext cx="457200" cy="45720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7236" name="Rectangle 1091"/>
          <p:cNvSpPr>
            <a:spLocks noChangeArrowheads="1"/>
          </p:cNvSpPr>
          <p:nvPr/>
        </p:nvSpPr>
        <p:spPr bwMode="auto">
          <a:xfrm>
            <a:off x="4603115"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37" name="Rectangle 1092"/>
          <p:cNvSpPr>
            <a:spLocks noChangeArrowheads="1"/>
          </p:cNvSpPr>
          <p:nvPr/>
        </p:nvSpPr>
        <p:spPr bwMode="auto">
          <a:xfrm>
            <a:off x="52285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38" name="Rectangle 1093"/>
          <p:cNvSpPr>
            <a:spLocks noChangeArrowheads="1"/>
          </p:cNvSpPr>
          <p:nvPr/>
        </p:nvSpPr>
        <p:spPr bwMode="auto">
          <a:xfrm>
            <a:off x="57619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39" name="Rectangle 1094"/>
          <p:cNvSpPr>
            <a:spLocks noChangeArrowheads="1"/>
          </p:cNvSpPr>
          <p:nvPr/>
        </p:nvSpPr>
        <p:spPr bwMode="auto">
          <a:xfrm>
            <a:off x="62953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40" name="Rectangle 1095"/>
          <p:cNvSpPr>
            <a:spLocks noChangeArrowheads="1"/>
          </p:cNvSpPr>
          <p:nvPr/>
        </p:nvSpPr>
        <p:spPr bwMode="auto">
          <a:xfrm>
            <a:off x="68287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41" name="Rectangle 1096"/>
          <p:cNvSpPr>
            <a:spLocks noChangeArrowheads="1"/>
          </p:cNvSpPr>
          <p:nvPr/>
        </p:nvSpPr>
        <p:spPr bwMode="auto">
          <a:xfrm>
            <a:off x="73621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42" name="Rectangle 1097"/>
          <p:cNvSpPr>
            <a:spLocks noChangeArrowheads="1"/>
          </p:cNvSpPr>
          <p:nvPr/>
        </p:nvSpPr>
        <p:spPr bwMode="auto">
          <a:xfrm>
            <a:off x="78955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43" name="Rectangle 1098"/>
          <p:cNvSpPr>
            <a:spLocks noChangeArrowheads="1"/>
          </p:cNvSpPr>
          <p:nvPr/>
        </p:nvSpPr>
        <p:spPr bwMode="auto">
          <a:xfrm>
            <a:off x="8428990" y="3124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4" name="Rectangle 1099"/>
          <p:cNvSpPr>
            <a:spLocks noChangeArrowheads="1"/>
          </p:cNvSpPr>
          <p:nvPr/>
        </p:nvSpPr>
        <p:spPr bwMode="auto">
          <a:xfrm>
            <a:off x="8428990" y="3657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5" name="Rectangle 1100"/>
          <p:cNvSpPr>
            <a:spLocks noChangeArrowheads="1"/>
          </p:cNvSpPr>
          <p:nvPr/>
        </p:nvSpPr>
        <p:spPr bwMode="auto">
          <a:xfrm>
            <a:off x="8428990" y="4191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6" name="Rectangle 1101"/>
          <p:cNvSpPr>
            <a:spLocks noChangeArrowheads="1"/>
          </p:cNvSpPr>
          <p:nvPr/>
        </p:nvSpPr>
        <p:spPr bwMode="auto">
          <a:xfrm>
            <a:off x="8428990" y="4724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7" name="Rectangle 1102"/>
          <p:cNvSpPr>
            <a:spLocks noChangeArrowheads="1"/>
          </p:cNvSpPr>
          <p:nvPr/>
        </p:nvSpPr>
        <p:spPr bwMode="auto">
          <a:xfrm>
            <a:off x="842899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8" name="Rectangle 1103"/>
          <p:cNvSpPr>
            <a:spLocks noChangeArrowheads="1"/>
          </p:cNvSpPr>
          <p:nvPr/>
        </p:nvSpPr>
        <p:spPr bwMode="auto">
          <a:xfrm>
            <a:off x="8428990" y="6324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latin typeface="Verdana" pitchFamily="34" charset="0"/>
              </a:rPr>
              <a:t>...</a:t>
            </a:r>
          </a:p>
        </p:txBody>
      </p:sp>
      <p:sp>
        <p:nvSpPr>
          <p:cNvPr id="7249" name="Rectangle 1104"/>
          <p:cNvSpPr>
            <a:spLocks noChangeArrowheads="1"/>
          </p:cNvSpPr>
          <p:nvPr/>
        </p:nvSpPr>
        <p:spPr bwMode="auto">
          <a:xfrm>
            <a:off x="8962390" y="5791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a:p>
            <a:pPr algn="ctr" eaLnBrk="1" fontAlgn="base" hangingPunct="1">
              <a:lnSpc>
                <a:spcPct val="40000"/>
              </a:lnSpc>
              <a:spcBef>
                <a:spcPct val="0"/>
              </a:spcBef>
              <a:spcAft>
                <a:spcPct val="0"/>
              </a:spcAft>
            </a:pPr>
            <a:r>
              <a:rPr lang="en-US" altLang="en-US">
                <a:solidFill>
                  <a:prstClr val="black"/>
                </a:solidFill>
                <a:latin typeface="Verdana" pitchFamily="34" charset="0"/>
              </a:rPr>
              <a:t>.</a:t>
            </a:r>
          </a:p>
        </p:txBody>
      </p:sp>
      <p:sp>
        <p:nvSpPr>
          <p:cNvPr id="7250" name="Text Box 1105"/>
          <p:cNvSpPr txBox="1">
            <a:spLocks noChangeArrowheads="1"/>
          </p:cNvSpPr>
          <p:nvPr/>
        </p:nvSpPr>
        <p:spPr bwMode="auto">
          <a:xfrm>
            <a:off x="5515929" y="2095500"/>
            <a:ext cx="2219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dirty="0">
                <a:solidFill>
                  <a:prstClr val="black"/>
                </a:solidFill>
              </a:rPr>
              <a:t>Input Variables</a:t>
            </a:r>
          </a:p>
        </p:txBody>
      </p:sp>
      <p:sp>
        <p:nvSpPr>
          <p:cNvPr id="7251" name="Text Box 1106"/>
          <p:cNvSpPr txBox="1">
            <a:spLocks noChangeArrowheads="1"/>
          </p:cNvSpPr>
          <p:nvPr/>
        </p:nvSpPr>
        <p:spPr bwMode="auto">
          <a:xfrm>
            <a:off x="2625090" y="4724400"/>
            <a:ext cx="1049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rPr>
              <a:t>Cases</a:t>
            </a:r>
          </a:p>
        </p:txBody>
      </p:sp>
      <p:sp>
        <p:nvSpPr>
          <p:cNvPr id="7252" name="Text Box 1107"/>
          <p:cNvSpPr txBox="1">
            <a:spLocks noChangeArrowheads="1"/>
          </p:cNvSpPr>
          <p:nvPr/>
        </p:nvSpPr>
        <p:spPr bwMode="auto">
          <a:xfrm>
            <a:off x="2342515" y="2057400"/>
            <a:ext cx="2217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n-US" altLang="en-US">
                <a:solidFill>
                  <a:prstClr val="black"/>
                </a:solidFill>
              </a:rPr>
              <a:t>(Binary) Target</a:t>
            </a:r>
          </a:p>
        </p:txBody>
      </p:sp>
      <p:cxnSp>
        <p:nvCxnSpPr>
          <p:cNvPr id="7253" name="AutoShape 1108"/>
          <p:cNvCxnSpPr>
            <a:cxnSpLocks noChangeShapeType="1"/>
            <a:stCxn id="7252" idx="3"/>
            <a:endCxn id="7172" idx="0"/>
          </p:cNvCxnSpPr>
          <p:nvPr/>
        </p:nvCxnSpPr>
        <p:spPr bwMode="auto">
          <a:xfrm>
            <a:off x="4560253" y="2286000"/>
            <a:ext cx="271462" cy="3048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254" name="AutoShape 1109"/>
          <p:cNvSpPr>
            <a:spLocks/>
          </p:cNvSpPr>
          <p:nvPr/>
        </p:nvSpPr>
        <p:spPr bwMode="auto">
          <a:xfrm>
            <a:off x="3764915" y="3200400"/>
            <a:ext cx="304800" cy="3505200"/>
          </a:xfrm>
          <a:prstGeom prst="leftBrace">
            <a:avLst>
              <a:gd name="adj1" fmla="val 95833"/>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2" name="TextBox 1"/>
          <p:cNvSpPr txBox="1"/>
          <p:nvPr/>
        </p:nvSpPr>
        <p:spPr>
          <a:xfrm>
            <a:off x="2056078" y="609600"/>
            <a:ext cx="7656195" cy="1569660"/>
          </a:xfrm>
          <a:prstGeom prst="rect">
            <a:avLst/>
          </a:prstGeom>
          <a:noFill/>
        </p:spPr>
        <p:txBody>
          <a:bodyPr wrap="square" rtlCol="0">
            <a:spAutoFit/>
          </a:bodyPr>
          <a:lstStyle/>
          <a:p>
            <a:pPr fontAlgn="base">
              <a:spcBef>
                <a:spcPct val="0"/>
              </a:spcBef>
              <a:spcAft>
                <a:spcPct val="0"/>
              </a:spcAft>
            </a:pPr>
            <a:r>
              <a:rPr lang="en-US" sz="2400" dirty="0">
                <a:solidFill>
                  <a:prstClr val="black"/>
                </a:solidFill>
                <a:latin typeface="Times New Roman"/>
              </a:rPr>
              <a:t>target is a class label. Predictive model assigns, to each case, a score that measures the propensity that the case belongs to a particular class. </a:t>
            </a:r>
            <a:endParaRPr lang="en-US" sz="2400" dirty="0">
              <a:solidFill>
                <a:prstClr val="black"/>
              </a:solidFill>
              <a:latin typeface="Arial" charset="0"/>
            </a:endParaRPr>
          </a:p>
          <a:p>
            <a:pPr fontAlgn="base">
              <a:spcBef>
                <a:spcPct val="0"/>
              </a:spcBef>
              <a:spcAft>
                <a:spcPct val="0"/>
              </a:spcAft>
            </a:pPr>
            <a:endParaRPr lang="en-US" sz="2400" dirty="0">
              <a:solidFill>
                <a:prstClr val="black"/>
              </a:solidFill>
              <a:latin typeface="Arial" charset="0"/>
            </a:endParaRPr>
          </a:p>
        </p:txBody>
      </p:sp>
    </p:spTree>
    <p:extLst>
      <p:ext uri="{BB962C8B-B14F-4D97-AF65-F5344CB8AC3E}">
        <p14:creationId xmlns:p14="http://schemas.microsoft.com/office/powerpoint/2010/main" val="374130979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D0AB1A-0472-465C-9CEA-E2242F3A38A5}"/>
              </a:ext>
            </a:extLst>
          </p:cNvPr>
          <p:cNvSpPr>
            <a:spLocks noGrp="1"/>
          </p:cNvSpPr>
          <p:nvPr>
            <p:ph type="title"/>
          </p:nvPr>
        </p:nvSpPr>
        <p:spPr>
          <a:xfrm>
            <a:off x="639417" y="3434329"/>
            <a:ext cx="10515600" cy="1325563"/>
          </a:xfrm>
        </p:spPr>
        <p:txBody>
          <a:bodyPr>
            <a:normAutofit fontScale="90000"/>
          </a:bodyPr>
          <a:lstStyle/>
          <a:p>
            <a:r>
              <a:rPr lang="en-US" dirty="0"/>
              <a:t>There is much overlap in the two types of modeling.  But also major differences in approach.</a:t>
            </a:r>
          </a:p>
        </p:txBody>
      </p:sp>
      <p:sp>
        <p:nvSpPr>
          <p:cNvPr id="2" name="Slide Number Placeholder 1">
            <a:extLst>
              <a:ext uri="{FF2B5EF4-FFF2-40B4-BE49-F238E27FC236}">
                <a16:creationId xmlns:a16="http://schemas.microsoft.com/office/drawing/2014/main" id="{585DE421-6227-4E93-8E0D-E38E7B1A5DB4}"/>
              </a:ext>
            </a:extLst>
          </p:cNvPr>
          <p:cNvSpPr>
            <a:spLocks noGrp="1"/>
          </p:cNvSpPr>
          <p:nvPr>
            <p:ph type="sldNum" sz="quarter" idx="12"/>
          </p:nvPr>
        </p:nvSpPr>
        <p:spPr/>
        <p:txBody>
          <a:bodyPr/>
          <a:lstStyle/>
          <a:p>
            <a:pPr fontAlgn="base">
              <a:spcBef>
                <a:spcPct val="0"/>
              </a:spcBef>
              <a:spcAft>
                <a:spcPct val="0"/>
              </a:spcAft>
              <a:defRPr/>
            </a:pPr>
            <a:fld id="{27B77A02-FBD2-4491-A0A3-4D4CF96CF6C6}" type="slidenum">
              <a:rPr lang="en-US" smtClean="0">
                <a:solidFill>
                  <a:prstClr val="black">
                    <a:tint val="75000"/>
                  </a:prstClr>
                </a:solidFill>
                <a:latin typeface="Arial" charset="0"/>
              </a:rPr>
              <a:pPr fontAlgn="base">
                <a:spcBef>
                  <a:spcPct val="0"/>
                </a:spcBef>
                <a:spcAft>
                  <a:spcPct val="0"/>
                </a:spcAft>
                <a:defRPr/>
              </a:pPr>
              <a:t>4</a:t>
            </a:fld>
            <a:endParaRPr lang="en-US">
              <a:solidFill>
                <a:prstClr val="black">
                  <a:tint val="75000"/>
                </a:prstClr>
              </a:solidFill>
              <a:latin typeface="Arial" charset="0"/>
            </a:endParaRPr>
          </a:p>
        </p:txBody>
      </p:sp>
      <p:sp>
        <p:nvSpPr>
          <p:cNvPr id="3" name="Rectangle 2">
            <a:extLst>
              <a:ext uri="{FF2B5EF4-FFF2-40B4-BE49-F238E27FC236}">
                <a16:creationId xmlns:a16="http://schemas.microsoft.com/office/drawing/2014/main" id="{389F9988-FBC3-4D84-A023-FB9FD51597B7}"/>
              </a:ext>
            </a:extLst>
          </p:cNvPr>
          <p:cNvSpPr/>
          <p:nvPr/>
        </p:nvSpPr>
        <p:spPr>
          <a:xfrm>
            <a:off x="320702" y="977479"/>
            <a:ext cx="6096000" cy="1154162"/>
          </a:xfrm>
          <a:prstGeom prst="rect">
            <a:avLst/>
          </a:prstGeom>
        </p:spPr>
        <p:txBody>
          <a:bodyPr>
            <a:spAutoFit/>
          </a:bodyPr>
          <a:lstStyle/>
          <a:p>
            <a:pPr>
              <a:spcBef>
                <a:spcPts val="600"/>
              </a:spcBef>
              <a:spcAft>
                <a:spcPts val="300"/>
              </a:spcAft>
            </a:pPr>
            <a:r>
              <a:rPr lang="en-US" b="1" kern="800" dirty="0">
                <a:latin typeface="Times New Roman" panose="02020603050405020304" pitchFamily="18" charset="0"/>
                <a:ea typeface="Times New Roman" panose="02020603050405020304" pitchFamily="18" charset="0"/>
              </a:rPr>
              <a:t>Traditional statistical modeling</a:t>
            </a:r>
            <a:r>
              <a:rPr lang="en-US" kern="800" dirty="0">
                <a:latin typeface="Times New Roman" panose="02020603050405020304" pitchFamily="18" charset="0"/>
                <a:ea typeface="Times New Roman" panose="02020603050405020304" pitchFamily="18" charset="0"/>
              </a:rPr>
              <a:t> </a:t>
            </a:r>
          </a:p>
          <a:p>
            <a:pPr>
              <a:spcBef>
                <a:spcPts val="600"/>
              </a:spcBef>
              <a:spcAft>
                <a:spcPts val="300"/>
              </a:spcAft>
            </a:pPr>
            <a:r>
              <a:rPr lang="en-US" kern="800" dirty="0">
                <a:latin typeface="Times New Roman" panose="02020603050405020304" pitchFamily="18" charset="0"/>
                <a:ea typeface="Times New Roman" panose="02020603050405020304" pitchFamily="18" charset="0"/>
              </a:rPr>
              <a:t>The principal purpose is  to understand relationships.</a:t>
            </a:r>
          </a:p>
          <a:p>
            <a:pPr>
              <a:spcBef>
                <a:spcPts val="600"/>
              </a:spcBef>
              <a:spcAft>
                <a:spcPts val="300"/>
              </a:spcAft>
            </a:pPr>
            <a:r>
              <a:rPr lang="en-US" kern="800" dirty="0">
                <a:latin typeface="Times New Roman" panose="02020603050405020304" pitchFamily="18" charset="0"/>
                <a:ea typeface="Times New Roman" panose="02020603050405020304" pitchFamily="18" charset="0"/>
              </a:rPr>
              <a:t>The validity of the inference relies statistical theory.</a:t>
            </a:r>
          </a:p>
        </p:txBody>
      </p:sp>
      <p:sp>
        <p:nvSpPr>
          <p:cNvPr id="5" name="Rectangle 4">
            <a:extLst>
              <a:ext uri="{FF2B5EF4-FFF2-40B4-BE49-F238E27FC236}">
                <a16:creationId xmlns:a16="http://schemas.microsoft.com/office/drawing/2014/main" id="{C87814F4-4C34-44E0-AB7A-210D43515545}"/>
              </a:ext>
            </a:extLst>
          </p:cNvPr>
          <p:cNvSpPr/>
          <p:nvPr/>
        </p:nvSpPr>
        <p:spPr>
          <a:xfrm>
            <a:off x="6212619" y="907214"/>
            <a:ext cx="6096000" cy="1754326"/>
          </a:xfrm>
          <a:prstGeom prst="rect">
            <a:avLst/>
          </a:prstGeom>
        </p:spPr>
        <p:txBody>
          <a:bodyPr>
            <a:spAutoFit/>
          </a:bodyPr>
          <a:lstStyle/>
          <a:p>
            <a:r>
              <a:rPr lang="en-US" b="1" kern="800" dirty="0">
                <a:latin typeface="Times New Roman" panose="02020603050405020304" pitchFamily="18" charset="0"/>
                <a:ea typeface="Times New Roman" panose="02020603050405020304" pitchFamily="18" charset="0"/>
              </a:rPr>
              <a:t>Predictive statistical modeling.</a:t>
            </a:r>
          </a:p>
          <a:p>
            <a:endParaRPr lang="en-US" kern="800" dirty="0">
              <a:latin typeface="Times New Roman" panose="02020603050405020304" pitchFamily="18" charset="0"/>
              <a:ea typeface="Times New Roman" panose="02020603050405020304" pitchFamily="18" charset="0"/>
            </a:endParaRPr>
          </a:p>
          <a:p>
            <a:r>
              <a:rPr lang="en-US" kern="800" dirty="0">
                <a:latin typeface="Times New Roman" panose="02020603050405020304" pitchFamily="18" charset="0"/>
                <a:ea typeface="Times New Roman" panose="02020603050405020304" pitchFamily="18" charset="0"/>
              </a:rPr>
              <a:t>Principal purpose is classifying new observations.</a:t>
            </a:r>
          </a:p>
          <a:p>
            <a:endParaRPr lang="en-US" kern="800" dirty="0">
              <a:latin typeface="Times New Roman" panose="02020603050405020304" pitchFamily="18" charset="0"/>
              <a:ea typeface="Times New Roman" panose="02020603050405020304" pitchFamily="18" charset="0"/>
            </a:endParaRPr>
          </a:p>
          <a:p>
            <a:r>
              <a:rPr lang="en-US" kern="800" dirty="0">
                <a:latin typeface="Times New Roman" panose="02020603050405020304" pitchFamily="18" charset="0"/>
                <a:ea typeface="Times New Roman" panose="02020603050405020304" pitchFamily="18" charset="0"/>
              </a:rPr>
              <a:t>The validity of predictive modeling methods is assessed empirically. </a:t>
            </a:r>
            <a:endParaRPr lang="en-US" dirty="0"/>
          </a:p>
        </p:txBody>
      </p:sp>
    </p:spTree>
    <p:extLst>
      <p:ext uri="{BB962C8B-B14F-4D97-AF65-F5344CB8AC3E}">
        <p14:creationId xmlns:p14="http://schemas.microsoft.com/office/powerpoint/2010/main" val="194736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Caveat emptor</a:t>
            </a: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941CDBC9-0F13-45EB-B185-6ED1B4488B28}" type="slidenum">
              <a:rPr lang="en-US">
                <a:solidFill>
                  <a:prstClr val="black">
                    <a:tint val="75000"/>
                  </a:prstClr>
                </a:solidFill>
                <a:latin typeface="Arial" charset="0"/>
              </a:rPr>
              <a:pPr fontAlgn="base">
                <a:spcBef>
                  <a:spcPct val="0"/>
                </a:spcBef>
                <a:spcAft>
                  <a:spcPct val="0"/>
                </a:spcAft>
                <a:defRPr/>
              </a:pPr>
              <a:t>5</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53564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altLang="en-US" dirty="0"/>
              <a:t>Predictive Modeling often involves Opportunistic Data</a:t>
            </a:r>
          </a:p>
        </p:txBody>
      </p:sp>
      <p:sp>
        <p:nvSpPr>
          <p:cNvPr id="19" name="Slide Number Placeholder 3"/>
          <p:cNvSpPr>
            <a:spLocks noGrp="1"/>
          </p:cNvSpPr>
          <p:nvPr>
            <p:ph type="sldNum" sz="quarter" idx="12"/>
          </p:nvPr>
        </p:nvSpPr>
        <p:spPr/>
        <p:txBody>
          <a:bodyPr/>
          <a:lstStyle/>
          <a:p>
            <a:pPr fontAlgn="base">
              <a:spcBef>
                <a:spcPct val="0"/>
              </a:spcBef>
              <a:spcAft>
                <a:spcPct val="0"/>
              </a:spcAft>
              <a:defRPr/>
            </a:pPr>
            <a:fld id="{88E1650C-504C-4F36-954B-3AB1FAE504D3}" type="slidenum">
              <a:rPr lang="en-US">
                <a:solidFill>
                  <a:prstClr val="black">
                    <a:tint val="75000"/>
                  </a:prstClr>
                </a:solidFill>
                <a:latin typeface="Arial" charset="0"/>
              </a:rPr>
              <a:pPr fontAlgn="base">
                <a:spcBef>
                  <a:spcPct val="0"/>
                </a:spcBef>
                <a:spcAft>
                  <a:spcPct val="0"/>
                </a:spcAft>
                <a:defRPr/>
              </a:pPr>
              <a:t>6</a:t>
            </a:fld>
            <a:endParaRPr lang="en-US" dirty="0">
              <a:solidFill>
                <a:prstClr val="black">
                  <a:tint val="75000"/>
                </a:prstClr>
              </a:solidFill>
              <a:latin typeface="Times New Roman" pitchFamily="18" charset="0"/>
            </a:endParaRPr>
          </a:p>
        </p:txBody>
      </p:sp>
      <p:sp>
        <p:nvSpPr>
          <p:cNvPr id="15366" name="Text Box 6"/>
          <p:cNvSpPr txBox="1">
            <a:spLocks noChangeArrowheads="1"/>
          </p:cNvSpPr>
          <p:nvPr/>
        </p:nvSpPr>
        <p:spPr bwMode="auto">
          <a:xfrm>
            <a:off x="3852672" y="1584652"/>
            <a:ext cx="510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50000"/>
              </a:spcBef>
              <a:spcAft>
                <a:spcPct val="0"/>
              </a:spcAft>
            </a:pPr>
            <a:r>
              <a:rPr lang="en-US" altLang="en-US" sz="2800" dirty="0">
                <a:solidFill>
                  <a:prstClr val="black"/>
                </a:solidFill>
              </a:rPr>
              <a:t>Operational / Observational</a:t>
            </a:r>
          </a:p>
        </p:txBody>
      </p:sp>
      <p:sp>
        <p:nvSpPr>
          <p:cNvPr id="15367" name="Text Box 8"/>
          <p:cNvSpPr txBox="1">
            <a:spLocks noChangeArrowheads="1"/>
          </p:cNvSpPr>
          <p:nvPr/>
        </p:nvSpPr>
        <p:spPr bwMode="auto">
          <a:xfrm>
            <a:off x="3852672" y="2272786"/>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50000"/>
              </a:spcBef>
              <a:spcAft>
                <a:spcPct val="0"/>
              </a:spcAft>
            </a:pPr>
            <a:r>
              <a:rPr lang="en-US" altLang="en-US" sz="2800" dirty="0">
                <a:solidFill>
                  <a:prstClr val="black"/>
                </a:solidFill>
              </a:rPr>
              <a:t>Massive</a:t>
            </a:r>
          </a:p>
        </p:txBody>
      </p:sp>
      <p:sp>
        <p:nvSpPr>
          <p:cNvPr id="15368" name="Text Box 10"/>
          <p:cNvSpPr txBox="1">
            <a:spLocks noChangeArrowheads="1"/>
          </p:cNvSpPr>
          <p:nvPr/>
        </p:nvSpPr>
        <p:spPr bwMode="auto">
          <a:xfrm>
            <a:off x="3852672" y="3102164"/>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50000"/>
              </a:spcBef>
              <a:spcAft>
                <a:spcPct val="0"/>
              </a:spcAft>
            </a:pPr>
            <a:r>
              <a:rPr lang="en-US" altLang="en-US" sz="2800" dirty="0">
                <a:solidFill>
                  <a:prstClr val="black"/>
                </a:solidFill>
              </a:rPr>
              <a:t>Errors and Outliers</a:t>
            </a:r>
          </a:p>
        </p:txBody>
      </p:sp>
      <p:sp>
        <p:nvSpPr>
          <p:cNvPr id="15369" name="Text Box 12"/>
          <p:cNvSpPr txBox="1">
            <a:spLocks noChangeArrowheads="1"/>
          </p:cNvSpPr>
          <p:nvPr/>
        </p:nvSpPr>
        <p:spPr bwMode="auto">
          <a:xfrm>
            <a:off x="3852672" y="3838890"/>
            <a:ext cx="4419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50000"/>
              </a:spcBef>
              <a:spcAft>
                <a:spcPct val="0"/>
              </a:spcAft>
            </a:pPr>
            <a:r>
              <a:rPr lang="en-US" altLang="en-US" sz="2800" dirty="0">
                <a:solidFill>
                  <a:prstClr val="black"/>
                </a:solidFill>
              </a:rPr>
              <a:t>Missing Values</a:t>
            </a:r>
          </a:p>
        </p:txBody>
      </p:sp>
      <p:sp>
        <p:nvSpPr>
          <p:cNvPr id="8" name="Text Box 12">
            <a:extLst>
              <a:ext uri="{FF2B5EF4-FFF2-40B4-BE49-F238E27FC236}">
                <a16:creationId xmlns:a16="http://schemas.microsoft.com/office/drawing/2014/main" id="{230418E2-046A-4CA8-A24A-A6C7F0F407E7}"/>
              </a:ext>
            </a:extLst>
          </p:cNvPr>
          <p:cNvSpPr txBox="1">
            <a:spLocks noChangeArrowheads="1"/>
          </p:cNvSpPr>
          <p:nvPr/>
        </p:nvSpPr>
        <p:spPr bwMode="auto">
          <a:xfrm>
            <a:off x="3852672" y="4663049"/>
            <a:ext cx="4419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50000"/>
              </a:spcBef>
              <a:spcAft>
                <a:spcPct val="0"/>
              </a:spcAft>
            </a:pPr>
            <a:r>
              <a:rPr lang="en-US" altLang="en-US" sz="2800" dirty="0">
                <a:solidFill>
                  <a:prstClr val="black"/>
                </a:solidFill>
              </a:rPr>
              <a:t>Different Scales </a:t>
            </a:r>
          </a:p>
        </p:txBody>
      </p:sp>
    </p:spTree>
    <p:extLst>
      <p:ext uri="{BB962C8B-B14F-4D97-AF65-F5344CB8AC3E}">
        <p14:creationId xmlns:p14="http://schemas.microsoft.com/office/powerpoint/2010/main" val="35906365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D922E-B913-4D7F-BC7B-EE294D3F66B5}"/>
              </a:ext>
            </a:extLst>
          </p:cNvPr>
          <p:cNvSpPr>
            <a:spLocks noGrp="1"/>
          </p:cNvSpPr>
          <p:nvPr>
            <p:ph type="title"/>
          </p:nvPr>
        </p:nvSpPr>
        <p:spPr/>
        <p:txBody>
          <a:bodyPr>
            <a:normAutofit fontScale="90000"/>
          </a:bodyPr>
          <a:lstStyle/>
          <a:p>
            <a:r>
              <a:rPr lang="en-US" dirty="0"/>
              <a:t>A somewhat extreme example</a:t>
            </a:r>
            <a:br>
              <a:rPr lang="en-US" dirty="0"/>
            </a:br>
            <a:r>
              <a:rPr lang="en-US" dirty="0"/>
              <a:t>The </a:t>
            </a:r>
            <a:r>
              <a:rPr lang="en-US" dirty="0" err="1"/>
              <a:t>clickthrough</a:t>
            </a:r>
            <a:r>
              <a:rPr lang="en-US" dirty="0"/>
              <a:t> data set from Kaggle</a:t>
            </a:r>
          </a:p>
        </p:txBody>
      </p:sp>
      <p:sp>
        <p:nvSpPr>
          <p:cNvPr id="3" name="Slide Number Placeholder 2">
            <a:extLst>
              <a:ext uri="{FF2B5EF4-FFF2-40B4-BE49-F238E27FC236}">
                <a16:creationId xmlns:a16="http://schemas.microsoft.com/office/drawing/2014/main" id="{5211F330-9B06-4640-B7DE-7320D27D69FD}"/>
              </a:ext>
            </a:extLst>
          </p:cNvPr>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7</a:t>
            </a:fld>
            <a:endParaRPr lang="en-US">
              <a:solidFill>
                <a:prstClr val="black">
                  <a:tint val="75000"/>
                </a:prstClr>
              </a:solidFill>
              <a:latin typeface="Arial" charset="0"/>
            </a:endParaRPr>
          </a:p>
        </p:txBody>
      </p:sp>
      <p:sp>
        <p:nvSpPr>
          <p:cNvPr id="4" name="Rectangle 3">
            <a:extLst>
              <a:ext uri="{FF2B5EF4-FFF2-40B4-BE49-F238E27FC236}">
                <a16:creationId xmlns:a16="http://schemas.microsoft.com/office/drawing/2014/main" id="{F378915D-4AB0-4CA2-A32D-A8F67396141D}"/>
              </a:ext>
            </a:extLst>
          </p:cNvPr>
          <p:cNvSpPr/>
          <p:nvPr/>
        </p:nvSpPr>
        <p:spPr>
          <a:xfrm>
            <a:off x="901148" y="1930608"/>
            <a:ext cx="9403742" cy="1292662"/>
          </a:xfrm>
          <a:prstGeom prst="rect">
            <a:avLst/>
          </a:prstGeom>
        </p:spPr>
        <p:txBody>
          <a:bodyPr wrap="square">
            <a:spAutoFit/>
          </a:bodyPr>
          <a:lstStyle/>
          <a:p>
            <a:r>
              <a:rPr lang="en-US" sz="2600" dirty="0" err="1">
                <a:solidFill>
                  <a:srgbClr val="0000FF"/>
                </a:solidFill>
                <a:latin typeface="Lucida Console" panose="020B0609040504020204" pitchFamily="49" charset="0"/>
              </a:rPr>
              <a:t>libname</a:t>
            </a:r>
            <a:r>
              <a:rPr lang="en-US" sz="2600" dirty="0">
                <a:solidFill>
                  <a:srgbClr val="000000"/>
                </a:solidFill>
                <a:latin typeface="Lucida Console" panose="020B0609040504020204" pitchFamily="49" charset="0"/>
              </a:rPr>
              <a:t> k </a:t>
            </a:r>
            <a:r>
              <a:rPr lang="en-US" sz="2600" dirty="0">
                <a:solidFill>
                  <a:srgbClr val="800080"/>
                </a:solidFill>
                <a:latin typeface="Lucida Console" panose="020B0609040504020204" pitchFamily="49" charset="0"/>
              </a:rPr>
              <a:t>"&amp;path\</a:t>
            </a:r>
            <a:r>
              <a:rPr lang="en-US" sz="2600" dirty="0" err="1">
                <a:solidFill>
                  <a:srgbClr val="800080"/>
                </a:solidFill>
                <a:latin typeface="Lucida Console" panose="020B0609040504020204" pitchFamily="49" charset="0"/>
              </a:rPr>
              <a:t>Clickthrough</a:t>
            </a:r>
            <a:r>
              <a:rPr lang="en-US" sz="2600" dirty="0">
                <a:solidFill>
                  <a:srgbClr val="800080"/>
                </a:solidFill>
                <a:latin typeface="Lucida Console" panose="020B0609040504020204" pitchFamily="49" charset="0"/>
              </a:rPr>
              <a:t>"</a:t>
            </a:r>
            <a:r>
              <a:rPr lang="en-US" sz="2600" dirty="0">
                <a:solidFill>
                  <a:srgbClr val="000000"/>
                </a:solidFill>
                <a:latin typeface="Lucida Console" panose="020B0609040504020204" pitchFamily="49" charset="0"/>
              </a:rPr>
              <a:t>;</a:t>
            </a:r>
          </a:p>
          <a:p>
            <a:r>
              <a:rPr lang="fr-FR" sz="2600" b="1" dirty="0">
                <a:solidFill>
                  <a:srgbClr val="000080"/>
                </a:solidFill>
                <a:latin typeface="Lucida Console" panose="020B0609040504020204" pitchFamily="49" charset="0"/>
              </a:rPr>
              <a:t>proc</a:t>
            </a:r>
            <a:r>
              <a:rPr lang="fr-FR" sz="2600" dirty="0">
                <a:solidFill>
                  <a:srgbClr val="000000"/>
                </a:solidFill>
                <a:latin typeface="Lucida Console" panose="020B0609040504020204" pitchFamily="49" charset="0"/>
              </a:rPr>
              <a:t> </a:t>
            </a:r>
            <a:r>
              <a:rPr lang="fr-FR" sz="2600" b="1" dirty="0">
                <a:solidFill>
                  <a:srgbClr val="000080"/>
                </a:solidFill>
                <a:latin typeface="Lucida Console" panose="020B0609040504020204" pitchFamily="49" charset="0"/>
              </a:rPr>
              <a:t>contents</a:t>
            </a:r>
            <a:r>
              <a:rPr lang="fr-FR" sz="2600" dirty="0">
                <a:solidFill>
                  <a:srgbClr val="000000"/>
                </a:solidFill>
                <a:latin typeface="Lucida Console" panose="020B0609040504020204" pitchFamily="49" charset="0"/>
              </a:rPr>
              <a:t> </a:t>
            </a:r>
            <a:r>
              <a:rPr lang="fr-FR" sz="2600" dirty="0">
                <a:solidFill>
                  <a:srgbClr val="0000FF"/>
                </a:solidFill>
                <a:latin typeface="Lucida Console" panose="020B0609040504020204" pitchFamily="49" charset="0"/>
              </a:rPr>
              <a:t>data</a:t>
            </a:r>
            <a:r>
              <a:rPr lang="fr-FR" sz="2600" dirty="0">
                <a:solidFill>
                  <a:srgbClr val="000000"/>
                </a:solidFill>
                <a:latin typeface="Lucida Console" panose="020B0609040504020204" pitchFamily="49" charset="0"/>
              </a:rPr>
              <a:t>=</a:t>
            </a:r>
            <a:r>
              <a:rPr lang="fr-FR" sz="2600" dirty="0" err="1">
                <a:solidFill>
                  <a:srgbClr val="000000"/>
                </a:solidFill>
                <a:latin typeface="Lucida Console" panose="020B0609040504020204" pitchFamily="49" charset="0"/>
              </a:rPr>
              <a:t>k.train</a:t>
            </a:r>
            <a:r>
              <a:rPr lang="fr-FR"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82164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3EC43C-DEAC-44EC-864E-D2DD718347A1}"/>
              </a:ext>
            </a:extLst>
          </p:cNvPr>
          <p:cNvPicPr>
            <a:picLocks noChangeAspect="1"/>
          </p:cNvPicPr>
          <p:nvPr/>
        </p:nvPicPr>
        <p:blipFill>
          <a:blip r:embed="rId2"/>
          <a:stretch>
            <a:fillRect/>
          </a:stretch>
        </p:blipFill>
        <p:spPr>
          <a:xfrm>
            <a:off x="2627945" y="2803122"/>
            <a:ext cx="7319175" cy="3840480"/>
          </a:xfrm>
          <a:prstGeom prst="rect">
            <a:avLst/>
          </a:prstGeom>
        </p:spPr>
      </p:pic>
      <p:sp>
        <p:nvSpPr>
          <p:cNvPr id="4" name="Rectangle 3">
            <a:extLst>
              <a:ext uri="{FF2B5EF4-FFF2-40B4-BE49-F238E27FC236}">
                <a16:creationId xmlns:a16="http://schemas.microsoft.com/office/drawing/2014/main" id="{59E738D9-B26C-4B8E-A1F1-4119D5966B89}"/>
              </a:ext>
            </a:extLst>
          </p:cNvPr>
          <p:cNvSpPr/>
          <p:nvPr/>
        </p:nvSpPr>
        <p:spPr>
          <a:xfrm>
            <a:off x="447923" y="310132"/>
            <a:ext cx="10739561" cy="2492990"/>
          </a:xfrm>
          <a:prstGeom prst="rect">
            <a:avLst/>
          </a:prstGeom>
        </p:spPr>
        <p:txBody>
          <a:bodyPr wrap="square">
            <a:spAutoFit/>
          </a:bodyPr>
          <a:lstStyle/>
          <a:p>
            <a:r>
              <a:rPr lang="en-US" sz="2600" dirty="0" err="1">
                <a:solidFill>
                  <a:srgbClr val="0000FF"/>
                </a:solidFill>
                <a:latin typeface="Lucida Console" panose="020B0609040504020204" pitchFamily="49" charset="0"/>
              </a:rPr>
              <a:t>libname</a:t>
            </a:r>
            <a:r>
              <a:rPr lang="en-US" sz="2600" dirty="0">
                <a:solidFill>
                  <a:srgbClr val="000000"/>
                </a:solidFill>
                <a:latin typeface="Lucida Console" panose="020B0609040504020204" pitchFamily="49" charset="0"/>
              </a:rPr>
              <a:t> k </a:t>
            </a:r>
            <a:r>
              <a:rPr lang="en-US" sz="2600" dirty="0">
                <a:solidFill>
                  <a:srgbClr val="800080"/>
                </a:solidFill>
                <a:latin typeface="Lucida Console" panose="020B0609040504020204" pitchFamily="49" charset="0"/>
              </a:rPr>
              <a:t>"&amp;path\</a:t>
            </a:r>
            <a:r>
              <a:rPr lang="en-US" sz="2600" dirty="0" err="1">
                <a:solidFill>
                  <a:srgbClr val="800080"/>
                </a:solidFill>
                <a:latin typeface="Lucida Console" panose="020B0609040504020204" pitchFamily="49" charset="0"/>
              </a:rPr>
              <a:t>Clickthrough</a:t>
            </a:r>
            <a:r>
              <a:rPr lang="en-US" sz="2600" dirty="0">
                <a:solidFill>
                  <a:srgbClr val="800080"/>
                </a:solidFill>
                <a:latin typeface="Lucida Console" panose="020B0609040504020204" pitchFamily="49" charset="0"/>
              </a:rPr>
              <a:t>"</a:t>
            </a:r>
            <a:r>
              <a:rPr lang="en-US" sz="2600" dirty="0">
                <a:solidFill>
                  <a:srgbClr val="000000"/>
                </a:solidFill>
                <a:latin typeface="Lucida Console" panose="020B0609040504020204" pitchFamily="49" charset="0"/>
              </a:rPr>
              <a:t>;</a:t>
            </a:r>
          </a:p>
          <a:p>
            <a:r>
              <a:rPr lang="fr-FR" sz="2600" b="1" dirty="0">
                <a:solidFill>
                  <a:srgbClr val="000080"/>
                </a:solidFill>
                <a:latin typeface="Lucida Console" panose="020B0609040504020204" pitchFamily="49" charset="0"/>
              </a:rPr>
              <a:t>proc</a:t>
            </a:r>
            <a:r>
              <a:rPr lang="fr-FR" sz="2600" dirty="0">
                <a:solidFill>
                  <a:srgbClr val="000000"/>
                </a:solidFill>
                <a:latin typeface="Lucida Console" panose="020B0609040504020204" pitchFamily="49" charset="0"/>
              </a:rPr>
              <a:t> </a:t>
            </a:r>
            <a:r>
              <a:rPr lang="fr-FR" sz="2600" b="1" dirty="0">
                <a:solidFill>
                  <a:srgbClr val="000080"/>
                </a:solidFill>
                <a:latin typeface="Lucida Console" panose="020B0609040504020204" pitchFamily="49" charset="0"/>
              </a:rPr>
              <a:t>contents</a:t>
            </a:r>
            <a:r>
              <a:rPr lang="fr-FR" sz="2600" dirty="0">
                <a:solidFill>
                  <a:srgbClr val="000000"/>
                </a:solidFill>
                <a:latin typeface="Lucida Console" panose="020B0609040504020204" pitchFamily="49" charset="0"/>
              </a:rPr>
              <a:t> </a:t>
            </a:r>
            <a:r>
              <a:rPr lang="fr-FR" sz="2600" dirty="0">
                <a:solidFill>
                  <a:srgbClr val="0000FF"/>
                </a:solidFill>
                <a:latin typeface="Lucida Console" panose="020B0609040504020204" pitchFamily="49" charset="0"/>
              </a:rPr>
              <a:t>data</a:t>
            </a:r>
            <a:r>
              <a:rPr lang="fr-FR" sz="2600" dirty="0">
                <a:solidFill>
                  <a:srgbClr val="000000"/>
                </a:solidFill>
                <a:latin typeface="Lucida Console" panose="020B0609040504020204" pitchFamily="49" charset="0"/>
              </a:rPr>
              <a:t>=</a:t>
            </a:r>
            <a:r>
              <a:rPr lang="fr-FR" sz="2600" dirty="0" err="1">
                <a:solidFill>
                  <a:srgbClr val="000000"/>
                </a:solidFill>
                <a:latin typeface="Lucida Console" panose="020B0609040504020204" pitchFamily="49" charset="0"/>
              </a:rPr>
              <a:t>k.train</a:t>
            </a:r>
            <a:r>
              <a:rPr lang="fr-FR" sz="2600" dirty="0">
                <a:solidFill>
                  <a:srgbClr val="000000"/>
                </a:solidFill>
                <a:latin typeface="Lucida Console" panose="020B0609040504020204" pitchFamily="49" charset="0"/>
              </a:rPr>
              <a:t> </a:t>
            </a:r>
            <a:r>
              <a:rPr lang="fr-FR" sz="2600" dirty="0">
                <a:solidFill>
                  <a:srgbClr val="0000FF"/>
                </a:solidFill>
                <a:latin typeface="Lucida Console" panose="020B0609040504020204" pitchFamily="49" charset="0"/>
              </a:rPr>
              <a:t>position</a:t>
            </a:r>
            <a:r>
              <a:rPr lang="fr-FR"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print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k.train</a:t>
            </a:r>
            <a:r>
              <a:rPr lang="en-US" sz="2600" dirty="0">
                <a:solidFill>
                  <a:srgbClr val="000000"/>
                </a:solidFill>
                <a:latin typeface="Lucida Console" panose="020B0609040504020204" pitchFamily="49" charset="0"/>
              </a:rPr>
              <a:t>(</a:t>
            </a:r>
            <a:r>
              <a:rPr lang="en-US" sz="2600" dirty="0" err="1">
                <a:solidFill>
                  <a:srgbClr val="0000FF"/>
                </a:solidFill>
                <a:latin typeface="Lucida Console" panose="020B0609040504020204" pitchFamily="49" charset="0"/>
              </a:rPr>
              <a:t>obs</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25</a:t>
            </a:r>
            <a:r>
              <a:rPr lang="en-US" sz="2600" dirty="0">
                <a:solidFill>
                  <a:srgbClr val="000000"/>
                </a:solidFill>
                <a:latin typeface="Lucida Console" panose="020B0609040504020204" pitchFamily="49" charset="0"/>
              </a:rPr>
              <a:t>);</a:t>
            </a:r>
          </a:p>
          <a:p>
            <a:r>
              <a:rPr lang="en-US" sz="2600" dirty="0" err="1">
                <a:solidFill>
                  <a:srgbClr val="0000FF"/>
                </a:solidFill>
                <a:latin typeface="Lucida Console" panose="020B0609040504020204" pitchFamily="49" charset="0"/>
              </a:rPr>
              <a:t>var</a:t>
            </a:r>
            <a:r>
              <a:rPr lang="en-US" sz="2600" dirty="0">
                <a:solidFill>
                  <a:srgbClr val="000000"/>
                </a:solidFill>
                <a:latin typeface="Lucida Console" panose="020B0609040504020204" pitchFamily="49" charset="0"/>
              </a:rPr>
              <a:t> id--</a:t>
            </a:r>
            <a:r>
              <a:rPr lang="en-US" sz="2600" dirty="0" err="1">
                <a:solidFill>
                  <a:srgbClr val="000000"/>
                </a:solidFill>
                <a:latin typeface="Lucida Console" panose="020B0609040504020204" pitchFamily="49" charset="0"/>
              </a:rPr>
              <a:t>device_id</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216065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7C06C4-31DE-42DC-9D12-8E115662399E}"/>
              </a:ext>
            </a:extLst>
          </p:cNvPr>
          <p:cNvSpPr>
            <a:spLocks noGrp="1"/>
          </p:cNvSpPr>
          <p:nvPr>
            <p:ph type="sldNum" sz="quarter" idx="12"/>
          </p:nvPr>
        </p:nvSpPr>
        <p:spPr/>
        <p:txBody>
          <a:bodyPr/>
          <a:lstStyle/>
          <a:p>
            <a:pPr fontAlgn="base">
              <a:spcBef>
                <a:spcPct val="0"/>
              </a:spcBef>
              <a:spcAft>
                <a:spcPct val="0"/>
              </a:spcAft>
              <a:defRPr/>
            </a:pPr>
            <a:fld id="{27B77A02-FBD2-4491-A0A3-4D4CF96CF6C6}" type="slidenum">
              <a:rPr lang="en-US" smtClean="0">
                <a:solidFill>
                  <a:prstClr val="black">
                    <a:tint val="75000"/>
                  </a:prstClr>
                </a:solidFill>
                <a:latin typeface="Arial" charset="0"/>
              </a:rPr>
              <a:pPr fontAlgn="base">
                <a:spcBef>
                  <a:spcPct val="0"/>
                </a:spcBef>
                <a:spcAft>
                  <a:spcPct val="0"/>
                </a:spcAft>
                <a:defRPr/>
              </a:pPr>
              <a:t>9</a:t>
            </a:fld>
            <a:endParaRPr lang="en-US">
              <a:solidFill>
                <a:prstClr val="black">
                  <a:tint val="75000"/>
                </a:prstClr>
              </a:solidFill>
              <a:latin typeface="Arial" charset="0"/>
            </a:endParaRPr>
          </a:p>
        </p:txBody>
      </p:sp>
      <p:pic>
        <p:nvPicPr>
          <p:cNvPr id="3" name="Picture 2">
            <a:extLst>
              <a:ext uri="{FF2B5EF4-FFF2-40B4-BE49-F238E27FC236}">
                <a16:creationId xmlns:a16="http://schemas.microsoft.com/office/drawing/2014/main" id="{62094B81-FB2E-4D32-81B6-6C81565789FA}"/>
              </a:ext>
            </a:extLst>
          </p:cNvPr>
          <p:cNvPicPr>
            <a:picLocks noChangeAspect="1"/>
          </p:cNvPicPr>
          <p:nvPr/>
        </p:nvPicPr>
        <p:blipFill>
          <a:blip r:embed="rId2"/>
          <a:stretch>
            <a:fillRect/>
          </a:stretch>
        </p:blipFill>
        <p:spPr>
          <a:xfrm>
            <a:off x="4419600" y="52387"/>
            <a:ext cx="3352800" cy="6753225"/>
          </a:xfrm>
          <a:prstGeom prst="rect">
            <a:avLst/>
          </a:prstGeom>
        </p:spPr>
      </p:pic>
    </p:spTree>
    <p:extLst>
      <p:ext uri="{BB962C8B-B14F-4D97-AF65-F5344CB8AC3E}">
        <p14:creationId xmlns:p14="http://schemas.microsoft.com/office/powerpoint/2010/main" val="9076261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TYPE" val="Organizer"/>
  <p:tag name="SECTIONCOUNT" val="2"/>
  <p:tag name="SHAPETABLE" val="Group 53"/>
</p:tagLst>
</file>

<file path=ppt/tags/tag2.xml><?xml version="1.0" encoding="utf-8"?>
<p:tagLst xmlns:a="http://schemas.openxmlformats.org/drawingml/2006/main" xmlns:r="http://schemas.openxmlformats.org/officeDocument/2006/relationships" xmlns:p="http://schemas.openxmlformats.org/presentationml/2006/main">
  <p:tag name="SLIDETYPE" val="Dem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876</Words>
  <Application>Microsoft Office PowerPoint</Application>
  <PresentationFormat>Widescreen</PresentationFormat>
  <Paragraphs>220</Paragraphs>
  <Slides>20</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Arial</vt:lpstr>
      <vt:lpstr>Arial Narrow</vt:lpstr>
      <vt:lpstr>Calibri</vt:lpstr>
      <vt:lpstr>Calibri Light</vt:lpstr>
      <vt:lpstr>Lucida Console</vt:lpstr>
      <vt:lpstr>Times New Roman</vt:lpstr>
      <vt:lpstr>Verdana</vt:lpstr>
      <vt:lpstr>Office Theme</vt:lpstr>
      <vt:lpstr>1_Office Theme</vt:lpstr>
      <vt:lpstr>PowerPoint Presentation</vt:lpstr>
      <vt:lpstr>PowerPoint Presentation</vt:lpstr>
      <vt:lpstr>Supervised Classification</vt:lpstr>
      <vt:lpstr>There is much overlap in the two types of modeling.  But also major differences in approach.</vt:lpstr>
      <vt:lpstr>Caveat emptor</vt:lpstr>
      <vt:lpstr>Predictive Modeling often involves Opportunistic Data</vt:lpstr>
      <vt:lpstr>A somewhat extreme example The clickthrough data set from Kaggle</vt:lpstr>
      <vt:lpstr>PowerPoint Presentation</vt:lpstr>
      <vt:lpstr>PowerPoint Presentation</vt:lpstr>
      <vt:lpstr>PowerPoint Presentation</vt:lpstr>
      <vt:lpstr>PowerPoint Presentation</vt:lpstr>
      <vt:lpstr>Some major applications of predictive modeling</vt:lpstr>
      <vt:lpstr>A targeted marketing example</vt:lpstr>
      <vt:lpstr>The Develop Data Set</vt:lpstr>
      <vt:lpstr> Acknowledgement The Develop Data Set is from SAS.  It is used in a SAS course on predictive modeling with logistic regression. </vt:lpstr>
      <vt:lpstr>Variable Annuity Data Set</vt:lpstr>
      <vt:lpstr> Examine the Data Compare with chd2018_a</vt:lpstr>
      <vt:lpstr>PowerPoint Presentation</vt:lpstr>
      <vt:lpstr>A comparison</vt:lpstr>
      <vt:lpstr>Predictive Modeling,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Caveat emptor</dc:title>
  <dc:creator>Dan McGee</dc:creator>
  <cp:lastModifiedBy>Dan McGee</cp:lastModifiedBy>
  <cp:revision>24</cp:revision>
  <dcterms:created xsi:type="dcterms:W3CDTF">2015-10-18T13:20:12Z</dcterms:created>
  <dcterms:modified xsi:type="dcterms:W3CDTF">2018-06-07T14:09:32Z</dcterms:modified>
</cp:coreProperties>
</file>