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81" r:id="rId3"/>
    <p:sldId id="289" r:id="rId4"/>
    <p:sldId id="284" r:id="rId5"/>
    <p:sldId id="285" r:id="rId6"/>
    <p:sldId id="279" r:id="rId7"/>
    <p:sldId id="280" r:id="rId8"/>
    <p:sldId id="286" r:id="rId9"/>
    <p:sldId id="287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88" r:id="rId18"/>
    <p:sldId id="275" r:id="rId19"/>
    <p:sldId id="256" r:id="rId20"/>
    <p:sldId id="257" r:id="rId21"/>
    <p:sldId id="258" r:id="rId22"/>
    <p:sldId id="259" r:id="rId23"/>
    <p:sldId id="260" r:id="rId24"/>
    <p:sldId id="276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9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27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5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40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285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48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996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688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909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610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85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1759-7486-4527-9D3F-DA262E9AD6A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94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701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203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465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03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2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2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4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7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7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5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F8157-133B-48FA-A064-66CB9AD59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967D4-DD1D-4D18-BB5E-DC490FFEA2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52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9DEFC0-A3B4-47FB-9E85-50EF5C700E8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553-9F7C-412C-833E-67399EDAE0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32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DA9F0-C716-48BF-9C56-7A807CF93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7524" y="1870734"/>
            <a:ext cx="4072759" cy="1325563"/>
          </a:xfrm>
        </p:spPr>
        <p:txBody>
          <a:bodyPr/>
          <a:lstStyle/>
          <a:p>
            <a:r>
              <a:rPr lang="en-US" dirty="0"/>
              <a:t>Oversampling</a:t>
            </a:r>
          </a:p>
        </p:txBody>
      </p:sp>
    </p:spTree>
    <p:extLst>
      <p:ext uri="{BB962C8B-B14F-4D97-AF65-F5344CB8AC3E}">
        <p14:creationId xmlns:p14="http://schemas.microsoft.com/office/powerpoint/2010/main" val="1786929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90371" y="3252714"/>
            <a:ext cx="9316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assumes that we have a random sample from a population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A67F9F6-C3F3-4980-B205-2A718DD999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21513"/>
              </p:ext>
            </p:extLst>
          </p:nvPr>
        </p:nvGraphicFramePr>
        <p:xfrm>
          <a:off x="2572600" y="1138147"/>
          <a:ext cx="6841861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2692080" imgH="431640" progId="Equation.DSMT4">
                  <p:embed/>
                </p:oleObj>
              </mc:Choice>
              <mc:Fallback>
                <p:oleObj name="Equation" r:id="rId3" imgW="2692080" imgH="4316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99F5F78-9F52-4572-AA6A-F397595885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2600" y="1138147"/>
                        <a:ext cx="6841861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8C58CD-EE5E-4F70-A6F4-7DD9FD5231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207326"/>
              </p:ext>
            </p:extLst>
          </p:nvPr>
        </p:nvGraphicFramePr>
        <p:xfrm>
          <a:off x="4135735" y="4560593"/>
          <a:ext cx="3695007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1612800" imgH="279360" progId="Equation.DSMT4">
                  <p:embed/>
                </p:oleObj>
              </mc:Choice>
              <mc:Fallback>
                <p:oleObj name="Equation" r:id="rId5" imgW="16128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35735" y="4560593"/>
                        <a:ext cx="3695007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93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77219" y="2673202"/>
            <a:ext cx="204094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</a:t>
            </a:r>
          </a:p>
          <a:p>
            <a:pPr eaLnBrk="1" hangingPunct="1"/>
            <a:r>
              <a:rPr lang="en-US" altLang="en-US" dirty="0">
                <a:latin typeface="+mn-lt"/>
              </a:rPr>
              <a:t>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</a:t>
            </a:r>
          </a:p>
          <a:p>
            <a:pPr eaLnBrk="1" hangingPunct="1"/>
            <a:r>
              <a:rPr lang="en-US" altLang="en-US" dirty="0">
                <a:latin typeface="+mn-lt"/>
              </a:rPr>
              <a:t>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</a:t>
            </a:r>
          </a:p>
          <a:p>
            <a:pPr eaLnBrk="1" hangingPunct="1"/>
            <a:r>
              <a:rPr lang="en-US" altLang="en-US" dirty="0">
                <a:latin typeface="+mn-lt"/>
              </a:rPr>
              <a:t>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),(</a:t>
            </a:r>
            <a:r>
              <a:rPr lang="en-US" altLang="en-US" b="1" dirty="0" err="1">
                <a:latin typeface="+mn-lt"/>
              </a:rPr>
              <a:t>x</a:t>
            </a:r>
            <a:r>
              <a:rPr lang="en-US" altLang="en-US" dirty="0" err="1">
                <a:latin typeface="+mn-lt"/>
              </a:rPr>
              <a:t>,</a:t>
            </a:r>
            <a:r>
              <a:rPr lang="en-US" altLang="en-US" i="1" dirty="0" err="1">
                <a:latin typeface="+mn-lt"/>
              </a:rPr>
              <a:t>y</a:t>
            </a:r>
            <a:r>
              <a:rPr lang="en-US" altLang="en-US" dirty="0">
                <a:latin typeface="+mn-lt"/>
              </a:rPr>
              <a:t>),...</a:t>
            </a: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3772619" y="1893738"/>
            <a:ext cx="3124200" cy="850900"/>
          </a:xfrm>
          <a:custGeom>
            <a:avLst/>
            <a:gdLst>
              <a:gd name="T0" fmla="*/ 0 w 1968"/>
              <a:gd name="T1" fmla="*/ 2147483647 h 536"/>
              <a:gd name="T2" fmla="*/ 2147483647 w 1968"/>
              <a:gd name="T3" fmla="*/ 2147483647 h 536"/>
              <a:gd name="T4" fmla="*/ 2147483647 w 1968"/>
              <a:gd name="T5" fmla="*/ 2147483647 h 536"/>
              <a:gd name="T6" fmla="*/ 2147483647 w 1968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536"/>
              <a:gd name="T14" fmla="*/ 1968 w 1968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536">
                <a:moveTo>
                  <a:pt x="0" y="488"/>
                </a:moveTo>
                <a:cubicBezTo>
                  <a:pt x="152" y="380"/>
                  <a:pt x="304" y="272"/>
                  <a:pt x="576" y="200"/>
                </a:cubicBezTo>
                <a:cubicBezTo>
                  <a:pt x="848" y="128"/>
                  <a:pt x="1400" y="0"/>
                  <a:pt x="1632" y="56"/>
                </a:cubicBezTo>
                <a:cubicBezTo>
                  <a:pt x="1864" y="112"/>
                  <a:pt x="1916" y="324"/>
                  <a:pt x="1968" y="53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50657" y="2820839"/>
            <a:ext cx="3713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+mn-lt"/>
              </a:rPr>
              <a:t>{(</a:t>
            </a:r>
            <a:r>
              <a:rPr lang="en-US" altLang="en-US" sz="2800" b="1" dirty="0" err="1">
                <a:latin typeface="+mn-lt"/>
              </a:rPr>
              <a:t>x</a:t>
            </a:r>
            <a:r>
              <a:rPr lang="en-US" altLang="en-US" sz="2800" dirty="0" err="1">
                <a:latin typeface="+mn-lt"/>
              </a:rPr>
              <a:t>,</a:t>
            </a:r>
            <a:r>
              <a:rPr lang="en-US" altLang="en-US" sz="2800" i="1" dirty="0" err="1">
                <a:latin typeface="+mn-lt"/>
              </a:rPr>
              <a:t>y</a:t>
            </a:r>
            <a:r>
              <a:rPr lang="en-US" altLang="en-US" sz="2800" dirty="0">
                <a:latin typeface="+mn-lt"/>
              </a:rPr>
              <a:t>),(</a:t>
            </a:r>
            <a:r>
              <a:rPr lang="en-US" altLang="en-US" sz="2800" b="1" dirty="0" err="1">
                <a:latin typeface="+mn-lt"/>
              </a:rPr>
              <a:t>x</a:t>
            </a:r>
            <a:r>
              <a:rPr lang="en-US" altLang="en-US" sz="2800" dirty="0" err="1">
                <a:latin typeface="+mn-lt"/>
              </a:rPr>
              <a:t>,</a:t>
            </a:r>
            <a:r>
              <a:rPr lang="en-US" altLang="en-US" sz="2800" i="1" dirty="0" err="1">
                <a:latin typeface="+mn-lt"/>
              </a:rPr>
              <a:t>y</a:t>
            </a:r>
            <a:r>
              <a:rPr lang="en-US" altLang="en-US" sz="2800" dirty="0">
                <a:latin typeface="+mn-lt"/>
              </a:rPr>
              <a:t>),(</a:t>
            </a:r>
            <a:r>
              <a:rPr lang="en-US" altLang="en-US" sz="2800" b="1" dirty="0" err="1">
                <a:latin typeface="+mn-lt"/>
              </a:rPr>
              <a:t>x</a:t>
            </a:r>
            <a:r>
              <a:rPr lang="en-US" altLang="en-US" sz="2800" dirty="0" err="1">
                <a:latin typeface="+mn-lt"/>
              </a:rPr>
              <a:t>,</a:t>
            </a:r>
            <a:r>
              <a:rPr lang="en-US" altLang="en-US" sz="2800" i="1" dirty="0" err="1">
                <a:latin typeface="+mn-lt"/>
              </a:rPr>
              <a:t>y</a:t>
            </a:r>
            <a:r>
              <a:rPr lang="en-US" altLang="en-US" sz="2800" dirty="0">
                <a:latin typeface="+mn-lt"/>
              </a:rPr>
              <a:t>),(</a:t>
            </a:r>
            <a:r>
              <a:rPr lang="en-US" altLang="en-US" sz="2800" b="1" dirty="0" err="1">
                <a:latin typeface="+mn-lt"/>
              </a:rPr>
              <a:t>x</a:t>
            </a:r>
            <a:r>
              <a:rPr lang="en-US" altLang="en-US" sz="2800" dirty="0" err="1">
                <a:latin typeface="+mn-lt"/>
              </a:rPr>
              <a:t>,</a:t>
            </a:r>
            <a:r>
              <a:rPr lang="en-US" altLang="en-US" sz="2800" i="1" dirty="0" err="1">
                <a:latin typeface="+mn-lt"/>
              </a:rPr>
              <a:t>y</a:t>
            </a:r>
            <a:r>
              <a:rPr lang="en-US" altLang="en-US" sz="2800" dirty="0">
                <a:latin typeface="+mn-lt"/>
              </a:rPr>
              <a:t>)}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6720608" y="1830238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Joint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12025" y="25879"/>
            <a:ext cx="4277264" cy="1325563"/>
          </a:xfrm>
        </p:spPr>
        <p:txBody>
          <a:bodyPr/>
          <a:lstStyle/>
          <a:p>
            <a:r>
              <a:rPr lang="en-US" b="1" i="1" dirty="0"/>
              <a:t>Cohort</a:t>
            </a:r>
            <a:r>
              <a:rPr lang="en-US" dirty="0"/>
              <a:t> Sampling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C93138-9E31-4600-A531-00DF18AC1726}"/>
              </a:ext>
            </a:extLst>
          </p:cNvPr>
          <p:cNvSpPr txBox="1"/>
          <p:nvPr/>
        </p:nvSpPr>
        <p:spPr>
          <a:xfrm>
            <a:off x="2396832" y="4560661"/>
            <a:ext cx="1534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Population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7096E-442C-4545-91D4-54D8A3DAB6DC}"/>
              </a:ext>
            </a:extLst>
          </p:cNvPr>
          <p:cNvSpPr txBox="1"/>
          <p:nvPr/>
        </p:nvSpPr>
        <p:spPr>
          <a:xfrm>
            <a:off x="6168213" y="4560660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339181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687" y="1325563"/>
            <a:ext cx="7267062" cy="271295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4465" y="0"/>
            <a:ext cx="10515600" cy="1325563"/>
          </a:xfrm>
        </p:spPr>
        <p:txBody>
          <a:bodyPr/>
          <a:lstStyle/>
          <a:p>
            <a:r>
              <a:rPr lang="en-US" dirty="0"/>
              <a:t>Case-control sampling – over sampling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0446" y="4175184"/>
            <a:ext cx="10627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Sampling is conditional on y, so the previous likelihood is no longer appropriate. (Binary outcome fixed by stratification.)</a:t>
            </a:r>
          </a:p>
        </p:txBody>
      </p:sp>
    </p:spTree>
    <p:extLst>
      <p:ext uri="{BB962C8B-B14F-4D97-AF65-F5344CB8AC3E}">
        <p14:creationId xmlns:p14="http://schemas.microsoft.com/office/powerpoint/2010/main" val="2639165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317429" y="856915"/>
                <a:ext cx="5313699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Observation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not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selected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Observation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selected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    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429" y="856915"/>
                <a:ext cx="5313699" cy="10534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317429" y="2204355"/>
                <a:ext cx="5816977" cy="9140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number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selected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with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number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selected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with</m:t>
                            </m:r>
                            <m:r>
                              <m:rPr>
                                <m:nor/>
                              </m:rPr>
                              <a:rPr lang="en-US" sz="2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800" i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429" y="2204355"/>
                <a:ext cx="5816977" cy="9140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066024" y="3854465"/>
                <a:ext cx="7627088" cy="1630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US" sz="2800"/>
                              <m:t>Full</m:t>
                            </m:r>
                            <m:r>
                              <m:rPr>
                                <m:nor/>
                              </m:rPr>
                              <a:rPr lang="en-US" sz="280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800"/>
                              <m:t>Likelihood</m:t>
                            </m:r>
                            <m:r>
                              <m:rPr>
                                <m:nor/>
                              </m:rPr>
                              <a:rPr lang="en-US" sz="2800"/>
                              <m:t>:</m:t>
                            </m:r>
                          </m:e>
                        </m:mr>
                        <m:mr>
                          <m:e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begChr m:val=""/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=1,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e>
                                </m:d>
                              </m:e>
                            </m:nary>
                            <m:nary>
                              <m:naryPr>
                                <m:chr m:val="∏"/>
                                <m:limLoc m:val="undOvr"/>
                                <m:grow m:val="on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sup>
                              <m:e>
                                <m:d>
                                  <m:dPr>
                                    <m:begChr m:val=""/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Pr</m:t>
                                    </m:r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=0,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e>
                                </m:d>
                              </m:e>
                            </m:nary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024" y="3854465"/>
                <a:ext cx="7627088" cy="16305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076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4434" y="212337"/>
                <a:ext cx="6819687" cy="1797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n-US" sz="2800"/>
                              <m:t>Let</m:t>
                            </m:r>
                            <m:r>
                              <m:rPr>
                                <m:nor/>
                              </m:rPr>
                              <a:rPr lang="en-US" sz="2800"/>
                              <m:t>:</m:t>
                            </m:r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=1|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=1,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=1|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e>
                            </m:d>
                          </m:e>
                        </m:mr>
                        <m:mr>
                          <m:e>
                            <m:d>
                              <m:dPr>
                                <m:begChr m:val="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sz="2800" i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=1|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=0,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=1|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i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d>
                          </m:e>
                        </m:mr>
                        <m:mr>
                          <m:e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sampling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is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independent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of</m:t>
                                </m:r>
                                <m:r>
                                  <m:rPr>
                                    <m:nor/>
                                  </m:r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mr>
                      </m:m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34" y="212337"/>
                <a:ext cx="6819687" cy="17972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24619" y="4028536"/>
            <a:ext cx="11119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couple of applications of Bayes Theorem and some algebra demonstrates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2637805-42AC-4A99-BE53-58E0E94DE6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184062"/>
              </p:ext>
            </p:extLst>
          </p:nvPr>
        </p:nvGraphicFramePr>
        <p:xfrm>
          <a:off x="1527028" y="2435674"/>
          <a:ext cx="312420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1054080" imgH="393480" progId="Equation.DSMT4">
                  <p:embed/>
                </p:oleObj>
              </mc:Choice>
              <mc:Fallback>
                <p:oleObj name="Equation" r:id="rId4" imgW="105408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4C48EF0-2771-4E12-A5CA-CA1812B0C1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7028" y="2435674"/>
                        <a:ext cx="3124200" cy="1166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9658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91E94A-CBE3-4813-BAB5-C543B01E6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292942"/>
              </p:ext>
            </p:extLst>
          </p:nvPr>
        </p:nvGraphicFramePr>
        <p:xfrm>
          <a:off x="882475" y="1909206"/>
          <a:ext cx="32004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1079280" imgH="419040" progId="Equation.DSMT4">
                  <p:embed/>
                </p:oleObj>
              </mc:Choice>
              <mc:Fallback>
                <p:oleObj name="Equation" r:id="rId3" imgW="1079280" imgH="419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4C48EF0-2771-4E12-A5CA-CA1812B0C1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2475" y="1909206"/>
                        <a:ext cx="3200400" cy="1241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D2A3ED-7D1A-4C2E-BF41-32F51D100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537958"/>
              </p:ext>
            </p:extLst>
          </p:nvPr>
        </p:nvGraphicFramePr>
        <p:xfrm>
          <a:off x="817759" y="475980"/>
          <a:ext cx="5066854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5" imgW="1993680" imgH="431640" progId="Equation.DSMT4">
                  <p:embed/>
                </p:oleObj>
              </mc:Choice>
              <mc:Fallback>
                <p:oleObj name="Equation" r:id="rId5" imgW="1993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759" y="475980"/>
                        <a:ext cx="5066854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AF0C83-1BA5-4054-90C8-9BA4A645FB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083712"/>
              </p:ext>
            </p:extLst>
          </p:nvPr>
        </p:nvGraphicFramePr>
        <p:xfrm>
          <a:off x="971277" y="4050524"/>
          <a:ext cx="2846673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7" imgW="1155600" imgH="482400" progId="Equation.DSMT4">
                  <p:embed/>
                </p:oleObj>
              </mc:Choice>
              <mc:Fallback>
                <p:oleObj name="Equation" r:id="rId7" imgW="1155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277" y="4050524"/>
                        <a:ext cx="2846673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4610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91E94A-CBE3-4813-BAB5-C543B01E6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901639"/>
              </p:ext>
            </p:extLst>
          </p:nvPr>
        </p:nvGraphicFramePr>
        <p:xfrm>
          <a:off x="794413" y="1452006"/>
          <a:ext cx="3200400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" imgW="1079280" imgH="419040" progId="Equation.DSMT4">
                  <p:embed/>
                </p:oleObj>
              </mc:Choice>
              <mc:Fallback>
                <p:oleObj name="Equation" r:id="rId3" imgW="1079280" imgH="419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C891E94A-CBE3-4813-BAB5-C543B01E64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4413" y="1452006"/>
                        <a:ext cx="3200400" cy="1241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D2A3ED-7D1A-4C2E-BF41-32F51D1006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7759" y="475980"/>
          <a:ext cx="5066854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5" imgW="1993680" imgH="431640" progId="Equation.DSMT4">
                  <p:embed/>
                </p:oleObj>
              </mc:Choice>
              <mc:Fallback>
                <p:oleObj name="Equation" r:id="rId5" imgW="199368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6D2A3ED-7D1A-4C2E-BF41-32F51D1006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759" y="475980"/>
                        <a:ext cx="5066854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AF0C83-1BA5-4054-90C8-9BA4A645FB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977405"/>
              </p:ext>
            </p:extLst>
          </p:nvPr>
        </p:nvGraphicFramePr>
        <p:xfrm>
          <a:off x="817759" y="3917539"/>
          <a:ext cx="2846673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7" imgW="1155600" imgH="482400" progId="Equation.DSMT4">
                  <p:embed/>
                </p:oleObj>
              </mc:Choice>
              <mc:Fallback>
                <p:oleObj name="Equation" r:id="rId7" imgW="115560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AF0C83-1BA5-4054-90C8-9BA4A645FB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7759" y="3917539"/>
                        <a:ext cx="2846673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450ED78-FAD6-4D9B-9DCF-625EC8F59CB1}"/>
              </a:ext>
            </a:extLst>
          </p:cNvPr>
          <p:cNvSpPr/>
          <p:nvPr/>
        </p:nvSpPr>
        <p:spPr>
          <a:xfrm>
            <a:off x="5907959" y="76677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If we treat the data as if they came from cohort sampling we get the correct estimates, </a:t>
            </a:r>
            <a:r>
              <a:rPr lang="en-US" sz="2400" b="1" dirty="0"/>
              <a:t>except for the intercept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The intercept being incorrect means </a:t>
            </a:r>
            <a:r>
              <a:rPr lang="en-US" sz="2400" b="1" dirty="0"/>
              <a:t>we don’t get the correct estimates of probabilities.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91217F-C1CB-4809-B1B9-68E1A73A8B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903269"/>
              </p:ext>
            </p:extLst>
          </p:nvPr>
        </p:nvGraphicFramePr>
        <p:xfrm>
          <a:off x="5505234" y="4147112"/>
          <a:ext cx="557784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9" imgW="2323800" imgH="457200" progId="Equation.DSMT4">
                  <p:embed/>
                </p:oleObj>
              </mc:Choice>
              <mc:Fallback>
                <p:oleObj name="Equation" r:id="rId9" imgW="232380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CB3C3FF-075A-4570-8AA9-5E48C6222E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05234" y="4147112"/>
                        <a:ext cx="557784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091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Over-sampling in “Big Data.”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7289786-08BC-47C6-9826-39FDEE8E0C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463143"/>
              </p:ext>
            </p:extLst>
          </p:nvPr>
        </p:nvGraphicFramePr>
        <p:xfrm>
          <a:off x="2477716" y="2377440"/>
          <a:ext cx="5170170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247840" imgH="914400" progId="Equation.DSMT4">
                  <p:embed/>
                </p:oleObj>
              </mc:Choice>
              <mc:Fallback>
                <p:oleObj name="Equation" r:id="rId3" imgW="224784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7716" y="2377440"/>
                        <a:ext cx="5170170" cy="2103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3997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84" y="1"/>
            <a:ext cx="10515600" cy="630936"/>
          </a:xfrm>
        </p:spPr>
        <p:txBody>
          <a:bodyPr>
            <a:normAutofit fontScale="90000"/>
          </a:bodyPr>
          <a:lstStyle/>
          <a:p>
            <a:r>
              <a:rPr lang="en-US" dirty="0"/>
              <a:t>Case-Control Sampling, an 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D3CAFB-E36C-47E9-A667-E863CD963016}"/>
              </a:ext>
            </a:extLst>
          </p:cNvPr>
          <p:cNvSpPr/>
          <p:nvPr/>
        </p:nvSpPr>
        <p:spPr>
          <a:xfrm>
            <a:off x="1006366" y="112580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AFC8D2-23FB-41D5-B6D7-0DF08EE85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228" y="3164466"/>
            <a:ext cx="5685905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60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38728" y="496681"/>
            <a:ext cx="3943350" cy="751703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 100% of cases.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E0D06F-5DAD-4E57-B3F6-FBBBAC9A345D}"/>
              </a:ext>
            </a:extLst>
          </p:cNvPr>
          <p:cNvSpPr/>
          <p:nvPr/>
        </p:nvSpPr>
        <p:spPr>
          <a:xfrm>
            <a:off x="744669" y="1600284"/>
            <a:ext cx="9445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cases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* 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522766-9116-4F1A-931F-245460D2A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9" y="3891176"/>
            <a:ext cx="103441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2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B225-8B90-48D8-AB00-AF438CCA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4165" y="2430409"/>
            <a:ext cx="6445469" cy="1325563"/>
          </a:xfrm>
        </p:spPr>
        <p:txBody>
          <a:bodyPr/>
          <a:lstStyle/>
          <a:p>
            <a:r>
              <a:rPr lang="en-US" dirty="0"/>
              <a:t>Case-Control Sampling</a:t>
            </a:r>
          </a:p>
        </p:txBody>
      </p:sp>
    </p:spTree>
    <p:extLst>
      <p:ext uri="{BB962C8B-B14F-4D97-AF65-F5344CB8AC3E}">
        <p14:creationId xmlns:p14="http://schemas.microsoft.com/office/powerpoint/2010/main" val="1336998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7886700" cy="854074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 one control for each case.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8B09E3-CB0B-4228-B3F7-C0E4BA6E10DB}"/>
              </a:ext>
            </a:extLst>
          </p:cNvPr>
          <p:cNvSpPr/>
          <p:nvPr/>
        </p:nvSpPr>
        <p:spPr>
          <a:xfrm>
            <a:off x="1905000" y="115105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surveyselect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3715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=controls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seed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7154321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FCEF9D-A2B9-4EF2-8AD0-647A0DA10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409" y="3612812"/>
            <a:ext cx="349567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474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68" y="284534"/>
            <a:ext cx="7634591" cy="777874"/>
          </a:xfrm>
        </p:spPr>
        <p:txBody>
          <a:bodyPr>
            <a:normAutofit fontScale="90000"/>
          </a:bodyPr>
          <a:lstStyle/>
          <a:p>
            <a:r>
              <a:rPr lang="en-US" dirty="0"/>
              <a:t>Create the case-control study.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DCEB7E-6E3F-4A7B-A1CD-0E59535BDB96}"/>
              </a:ext>
            </a:extLst>
          </p:cNvPr>
          <p:cNvSpPr/>
          <p:nvPr/>
        </p:nvSpPr>
        <p:spPr>
          <a:xfrm>
            <a:off x="2286000" y="139767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casecontrol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cases controls;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casecontrol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5B4853-95F9-4205-A02B-EE0B24D93F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851" y="4099534"/>
            <a:ext cx="5804669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17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74004" y="0"/>
            <a:ext cx="6282447" cy="802192"/>
          </a:xfrm>
        </p:spPr>
        <p:txBody>
          <a:bodyPr>
            <a:normAutofit/>
          </a:bodyPr>
          <a:lstStyle/>
          <a:p>
            <a:r>
              <a:rPr lang="en-US" dirty="0"/>
              <a:t>Logistic regression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FB3C83-C0F6-464F-B9F6-76D1AC4F5BBA}"/>
              </a:ext>
            </a:extLst>
          </p:cNvPr>
          <p:cNvSpPr/>
          <p:nvPr/>
        </p:nvSpPr>
        <p:spPr>
          <a:xfrm>
            <a:off x="1001949" y="1720840"/>
            <a:ext cx="81420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“Original data"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it-IT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dirty="0">
                <a:solidFill>
                  <a:srgbClr val="000000"/>
                </a:solidFill>
                <a:latin typeface="Lucida Console" panose="020B0609040504020204" pitchFamily="49" charset="0"/>
              </a:rPr>
              <a:t>=casecontrol </a:t>
            </a:r>
            <a:r>
              <a:rPr lang="it-IT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it-IT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"Case-control sampling"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24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633601-4E86-4B28-85E3-C2D249659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2033587"/>
            <a:ext cx="5076825" cy="2790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C8DBAC-367B-4F52-989B-AF6921B07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279" y="2033587"/>
            <a:ext cx="49434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52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B238-3CF3-4DDD-90A9-5948FFD49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029" y="0"/>
            <a:ext cx="10515600" cy="785756"/>
          </a:xfrm>
        </p:spPr>
        <p:txBody>
          <a:bodyPr/>
          <a:lstStyle/>
          <a:p>
            <a:r>
              <a:rPr lang="en-US" dirty="0"/>
              <a:t>Note estimated probabilities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F1633A-936A-4F1A-B74B-5F71925FD534}"/>
              </a:ext>
            </a:extLst>
          </p:cNvPr>
          <p:cNvSpPr/>
          <p:nvPr/>
        </p:nvSpPr>
        <p:spPr>
          <a:xfrm>
            <a:off x="654436" y="1154383"/>
            <a:ext cx="10087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=casecontrol 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"Case-control sampling"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casecontrol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890DB-4E1B-4E8F-90CF-04EE64207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387" y="5308662"/>
            <a:ext cx="409575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49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7CF71E-FE87-43CD-BC23-B3A04D420060}"/>
              </a:ext>
            </a:extLst>
          </p:cNvPr>
          <p:cNvSpPr/>
          <p:nvPr/>
        </p:nvSpPr>
        <p:spPr>
          <a:xfrm>
            <a:off x="306924" y="1277966"/>
            <a:ext cx="102821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/*adjusted for oversampling*/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=casecontrol </a:t>
            </a:r>
            <a:r>
              <a:rPr lang="it-IT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it-IT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"Case-control sampling"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casecontrol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priorevent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.1775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75513E-7D1C-468F-88C2-18CE72765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56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Adjust estimated probabilities for over sampling.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5F377-B005-406B-980A-DC940EF97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642" y="5426025"/>
            <a:ext cx="40767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4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C0D64-72DF-4C93-8826-A4C4108C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2096391"/>
            <a:ext cx="10515600" cy="1325563"/>
          </a:xfrm>
        </p:spPr>
        <p:txBody>
          <a:bodyPr/>
          <a:lstStyle/>
          <a:p>
            <a:r>
              <a:rPr lang="en-US" dirty="0"/>
              <a:t>Is there such a thing as too much data?</a:t>
            </a:r>
          </a:p>
        </p:txBody>
      </p:sp>
    </p:spTree>
    <p:extLst>
      <p:ext uri="{BB962C8B-B14F-4D97-AF65-F5344CB8AC3E}">
        <p14:creationId xmlns:p14="http://schemas.microsoft.com/office/powerpoint/2010/main" val="29215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251E-0CF7-4581-A003-6D1ABD8D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848" y="0"/>
            <a:ext cx="6845808" cy="1036953"/>
          </a:xfrm>
        </p:spPr>
        <p:txBody>
          <a:bodyPr/>
          <a:lstStyle/>
          <a:p>
            <a:r>
              <a:rPr lang="en-US" dirty="0"/>
              <a:t>The two-sample t-test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909FA6D-5913-428E-8E9A-D99FA7999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977655"/>
              </p:ext>
            </p:extLst>
          </p:nvPr>
        </p:nvGraphicFramePr>
        <p:xfrm>
          <a:off x="4450080" y="1681799"/>
          <a:ext cx="164592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914400" imgH="558720" progId="Equation.DSMT4">
                  <p:embed/>
                </p:oleObj>
              </mc:Choice>
              <mc:Fallback>
                <p:oleObj name="Equation" r:id="rId3" imgW="9144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0080" y="1681799"/>
                        <a:ext cx="164592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D51A292-BAB6-435F-8D14-B96CE9D3FD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492548"/>
              </p:ext>
            </p:extLst>
          </p:nvPr>
        </p:nvGraphicFramePr>
        <p:xfrm>
          <a:off x="4058920" y="3515997"/>
          <a:ext cx="4089199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2184120" imgH="634680" progId="Equation.DSMT4">
                  <p:embed/>
                </p:oleObj>
              </mc:Choice>
              <mc:Fallback>
                <p:oleObj name="Equation" r:id="rId5" imgW="218412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58920" y="3515997"/>
                        <a:ext cx="4089199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838782-7B22-48BD-80DB-6EA60A2E17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997648"/>
              </p:ext>
            </p:extLst>
          </p:nvPr>
        </p:nvGraphicFramePr>
        <p:xfrm>
          <a:off x="4058920" y="5273130"/>
          <a:ext cx="2793075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7" imgW="1422360" imgH="558720" progId="Equation.DSMT4">
                  <p:embed/>
                </p:oleObj>
              </mc:Choice>
              <mc:Fallback>
                <p:oleObj name="Equation" r:id="rId7" imgW="14223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58920" y="5273130"/>
                        <a:ext cx="2793075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587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369" y="0"/>
            <a:ext cx="5492262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Big Data and p-values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053105-87D2-450C-96C5-D87C44A744F7}"/>
              </a:ext>
            </a:extLst>
          </p:cNvPr>
          <p:cNvSpPr/>
          <p:nvPr/>
        </p:nvSpPr>
        <p:spPr>
          <a:xfrm>
            <a:off x="463296" y="1782396"/>
            <a:ext cx="104363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power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twosamplemeans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groupmeans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= (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stddev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20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power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fr-FR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groupns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9500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95000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950000</a:t>
            </a:r>
            <a:r>
              <a:rPr lang="fr-F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8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369" y="0"/>
            <a:ext cx="5492262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Big Data and p-values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8B2DED-AD11-4DF5-9B52-A580CC3DBE49}"/>
              </a:ext>
            </a:extLst>
          </p:cNvPr>
          <p:cNvSpPr/>
          <p:nvPr/>
        </p:nvSpPr>
        <p:spPr>
          <a:xfrm>
            <a:off x="1231392" y="2274838"/>
            <a:ext cx="79126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power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twosamplemeans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= 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stddev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20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power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groupns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3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369" y="0"/>
            <a:ext cx="5492262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Big Data and p-values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0E263B-6CC1-441B-878A-485378C4A526}"/>
              </a:ext>
            </a:extLst>
          </p:cNvPr>
          <p:cNvSpPr/>
          <p:nvPr/>
        </p:nvSpPr>
        <p:spPr>
          <a:xfrm>
            <a:off x="646176" y="2274838"/>
            <a:ext cx="98511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power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twosamplemeans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= (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122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stddev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20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power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fr-FR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groupns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 (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fr-FR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250000</a:t>
            </a:r>
            <a:r>
              <a:rPr lang="fr-FR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3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A8DA2-4F05-47F7-8C94-4582EE399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432" y="207200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The logistic model with over sampling.</a:t>
            </a:r>
          </a:p>
        </p:txBody>
      </p:sp>
    </p:spTree>
    <p:extLst>
      <p:ext uri="{BB962C8B-B14F-4D97-AF65-F5344CB8AC3E}">
        <p14:creationId xmlns:p14="http://schemas.microsoft.com/office/powerpoint/2010/main" val="64765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1204" y="1267968"/>
            <a:ext cx="10515600" cy="806245"/>
          </a:xfrm>
        </p:spPr>
        <p:txBody>
          <a:bodyPr>
            <a:normAutofit/>
          </a:bodyPr>
          <a:lstStyle/>
          <a:p>
            <a:r>
              <a:rPr lang="en-US" b="1" dirty="0"/>
              <a:t>The Logistic Model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4C48EF0-2771-4E12-A5CA-CA1812B0C1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957677"/>
              </p:ext>
            </p:extLst>
          </p:nvPr>
        </p:nvGraphicFramePr>
        <p:xfrm>
          <a:off x="1351929" y="2757708"/>
          <a:ext cx="312420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D4613AB-5E8F-4070-AE12-CE1319676F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1929" y="2757708"/>
                        <a:ext cx="3124200" cy="1166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D28AD9E-22FB-4E82-9107-EBA714DBE5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546751"/>
              </p:ext>
            </p:extLst>
          </p:nvPr>
        </p:nvGraphicFramePr>
        <p:xfrm>
          <a:off x="1182149" y="4373590"/>
          <a:ext cx="46164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511280" imgH="419040" progId="Equation.DSMT4">
                  <p:embed/>
                </p:oleObj>
              </mc:Choice>
              <mc:Fallback>
                <p:oleObj name="Equation" r:id="rId5" imgW="1511280" imgH="4190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66C71BA0-E1A4-4F78-9C4F-8A29DA1195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2149" y="4373590"/>
                        <a:ext cx="4616450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5283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569</Words>
  <Application>Microsoft Office PowerPoint</Application>
  <PresentationFormat>Widescreen</PresentationFormat>
  <Paragraphs>113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Lucida Console</vt:lpstr>
      <vt:lpstr>1_Office Theme</vt:lpstr>
      <vt:lpstr>2_Office Theme</vt:lpstr>
      <vt:lpstr>Equation</vt:lpstr>
      <vt:lpstr>Oversampling</vt:lpstr>
      <vt:lpstr>Case-Control Sampling</vt:lpstr>
      <vt:lpstr>Is there such a thing as too much data?</vt:lpstr>
      <vt:lpstr>The two-sample t-test</vt:lpstr>
      <vt:lpstr>Big Data and p-values</vt:lpstr>
      <vt:lpstr>Big Data and p-values</vt:lpstr>
      <vt:lpstr>Big Data and p-values</vt:lpstr>
      <vt:lpstr>The logistic model with over sampling.</vt:lpstr>
      <vt:lpstr>The Logistic Model</vt:lpstr>
      <vt:lpstr>PowerPoint Presentation</vt:lpstr>
      <vt:lpstr>Cohort Sampling</vt:lpstr>
      <vt:lpstr>Case-control sampling – over sampling</vt:lpstr>
      <vt:lpstr>PowerPoint Presentation</vt:lpstr>
      <vt:lpstr>PowerPoint Presentation</vt:lpstr>
      <vt:lpstr>PowerPoint Presentation</vt:lpstr>
      <vt:lpstr>PowerPoint Presentation</vt:lpstr>
      <vt:lpstr>Over-sampling in “Big Data.”</vt:lpstr>
      <vt:lpstr>Case-Control Sampling, an example</vt:lpstr>
      <vt:lpstr>Select 100% of cases.</vt:lpstr>
      <vt:lpstr>Select one control for each case.</vt:lpstr>
      <vt:lpstr>Create the case-control study.</vt:lpstr>
      <vt:lpstr>Logistic regression</vt:lpstr>
      <vt:lpstr>PowerPoint Presentation</vt:lpstr>
      <vt:lpstr>Note estimated probabilities</vt:lpstr>
      <vt:lpstr>Adjust estimated probabilities for over sampling.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Logistic Model</dc:title>
  <dc:creator>Dan McGee</dc:creator>
  <cp:lastModifiedBy>Dan McGee</cp:lastModifiedBy>
  <cp:revision>32</cp:revision>
  <dcterms:created xsi:type="dcterms:W3CDTF">2015-11-01T14:52:29Z</dcterms:created>
  <dcterms:modified xsi:type="dcterms:W3CDTF">2018-06-07T17:12:30Z</dcterms:modified>
</cp:coreProperties>
</file>