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84" r:id="rId3"/>
    <p:sldId id="270" r:id="rId4"/>
    <p:sldId id="260" r:id="rId5"/>
    <p:sldId id="271" r:id="rId6"/>
    <p:sldId id="273" r:id="rId7"/>
    <p:sldId id="274" r:id="rId8"/>
    <p:sldId id="285" r:id="rId9"/>
    <p:sldId id="286" r:id="rId10"/>
    <p:sldId id="275" r:id="rId11"/>
    <p:sldId id="276" r:id="rId12"/>
    <p:sldId id="277" r:id="rId13"/>
    <p:sldId id="278" r:id="rId14"/>
    <p:sldId id="283" r:id="rId15"/>
    <p:sldId id="280" r:id="rId16"/>
    <p:sldId id="281" r:id="rId17"/>
    <p:sldId id="28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0" d="100"/>
          <a:sy n="120" d="100"/>
        </p:scale>
        <p:origin x="23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722496-62A6-4EE4-BA7D-64081A9CF837}" type="datetimeFigureOut">
              <a:rPr lang="en-US" smtClean="0"/>
              <a:t>6/8/2018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649613-CF33-4832-9BFA-E9654241C0BE}" type="slidenum">
              <a:rPr lang="en-US" smtClean="0"/>
              <a:t>‹#›</a:t>
            </a:fld>
            <a:endParaRPr lang="en-US"/>
          </a:p>
        </p:txBody>
      </p:sp>
    </p:spTree>
    <p:extLst>
      <p:ext uri="{BB962C8B-B14F-4D97-AF65-F5344CB8AC3E}">
        <p14:creationId xmlns:p14="http://schemas.microsoft.com/office/powerpoint/2010/main" val="1218011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601E9AD-D06C-4E18-8603-DB1575AFD967}" type="datetime1">
              <a:rPr lang="en-US" smtClean="0"/>
              <a:t>6/8/2018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31BE5-4A32-47AB-B9AD-CE4FD7485A4A}" type="slidenum">
              <a:rPr lang="en-US" smtClean="0"/>
              <a:t>‹#›</a:t>
            </a:fld>
            <a:endParaRPr lang="en-US"/>
          </a:p>
        </p:txBody>
      </p:sp>
    </p:spTree>
    <p:extLst>
      <p:ext uri="{BB962C8B-B14F-4D97-AF65-F5344CB8AC3E}">
        <p14:creationId xmlns:p14="http://schemas.microsoft.com/office/powerpoint/2010/main" val="1328601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D159C9-6DE9-4EB9-9EB5-14D338F5C86C}" type="datetime1">
              <a:rPr lang="en-US" smtClean="0"/>
              <a:t>6/8/2018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31BE5-4A32-47AB-B9AD-CE4FD7485A4A}" type="slidenum">
              <a:rPr lang="en-US" smtClean="0"/>
              <a:t>‹#›</a:t>
            </a:fld>
            <a:endParaRPr lang="en-US"/>
          </a:p>
        </p:txBody>
      </p:sp>
    </p:spTree>
    <p:extLst>
      <p:ext uri="{BB962C8B-B14F-4D97-AF65-F5344CB8AC3E}">
        <p14:creationId xmlns:p14="http://schemas.microsoft.com/office/powerpoint/2010/main" val="3670111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632B779-C3DA-48B3-BFB6-21BF506769AB}" type="datetime1">
              <a:rPr lang="en-US" smtClean="0"/>
              <a:t>6/8/2018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31BE5-4A32-47AB-B9AD-CE4FD7485A4A}" type="slidenum">
              <a:rPr lang="en-US" smtClean="0"/>
              <a:t>‹#›</a:t>
            </a:fld>
            <a:endParaRPr lang="en-US"/>
          </a:p>
        </p:txBody>
      </p:sp>
    </p:spTree>
    <p:extLst>
      <p:ext uri="{BB962C8B-B14F-4D97-AF65-F5344CB8AC3E}">
        <p14:creationId xmlns:p14="http://schemas.microsoft.com/office/powerpoint/2010/main" val="2521836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B373A86-379D-45F8-B1C7-A5115C328E75}" type="datetime1">
              <a:rPr lang="en-US" smtClean="0"/>
              <a:t>6/8/2018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31BE5-4A32-47AB-B9AD-CE4FD7485A4A}" type="slidenum">
              <a:rPr lang="en-US" smtClean="0"/>
              <a:t>‹#›</a:t>
            </a:fld>
            <a:endParaRPr lang="en-US"/>
          </a:p>
        </p:txBody>
      </p:sp>
    </p:spTree>
    <p:extLst>
      <p:ext uri="{BB962C8B-B14F-4D97-AF65-F5344CB8AC3E}">
        <p14:creationId xmlns:p14="http://schemas.microsoft.com/office/powerpoint/2010/main" val="333782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C18FBCE-4E36-4FD9-A9AA-CFFAA00EA498}" type="datetime1">
              <a:rPr lang="en-US" smtClean="0"/>
              <a:t>6/8/2018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31BE5-4A32-47AB-B9AD-CE4FD7485A4A}" type="slidenum">
              <a:rPr lang="en-US" smtClean="0"/>
              <a:t>‹#›</a:t>
            </a:fld>
            <a:endParaRPr lang="en-US"/>
          </a:p>
        </p:txBody>
      </p:sp>
    </p:spTree>
    <p:extLst>
      <p:ext uri="{BB962C8B-B14F-4D97-AF65-F5344CB8AC3E}">
        <p14:creationId xmlns:p14="http://schemas.microsoft.com/office/powerpoint/2010/main" val="4708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6287EDA-4478-4A32-B2B6-A1A14788B0F9}" type="datetime1">
              <a:rPr lang="en-US" smtClean="0"/>
              <a:t>6/8/2018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731BE5-4A32-47AB-B9AD-CE4FD7485A4A}" type="slidenum">
              <a:rPr lang="en-US" smtClean="0"/>
              <a:t>‹#›</a:t>
            </a:fld>
            <a:endParaRPr lang="en-US"/>
          </a:p>
        </p:txBody>
      </p:sp>
    </p:spTree>
    <p:extLst>
      <p:ext uri="{BB962C8B-B14F-4D97-AF65-F5344CB8AC3E}">
        <p14:creationId xmlns:p14="http://schemas.microsoft.com/office/powerpoint/2010/main" val="2167140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CE5A906-A61A-429F-BBBA-BFC04A771305}" type="datetime1">
              <a:rPr lang="en-US" smtClean="0"/>
              <a:t>6/8/2018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731BE5-4A32-47AB-B9AD-CE4FD7485A4A}" type="slidenum">
              <a:rPr lang="en-US" smtClean="0"/>
              <a:t>‹#›</a:t>
            </a:fld>
            <a:endParaRPr lang="en-US"/>
          </a:p>
        </p:txBody>
      </p:sp>
    </p:spTree>
    <p:extLst>
      <p:ext uri="{BB962C8B-B14F-4D97-AF65-F5344CB8AC3E}">
        <p14:creationId xmlns:p14="http://schemas.microsoft.com/office/powerpoint/2010/main" val="1244590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mn-lt"/>
              </a:defRPr>
            </a:lvl1pPr>
          </a:lstStyle>
          <a:p>
            <a:r>
              <a:rPr lang="en-US" dirty="0"/>
              <a:t>Click to edit Master title style</a:t>
            </a:r>
          </a:p>
        </p:txBody>
      </p:sp>
      <p:sp>
        <p:nvSpPr>
          <p:cNvPr id="6" name="Date Placeholder 5"/>
          <p:cNvSpPr>
            <a:spLocks noGrp="1"/>
          </p:cNvSpPr>
          <p:nvPr>
            <p:ph type="dt" sz="half" idx="10"/>
          </p:nvPr>
        </p:nvSpPr>
        <p:spPr/>
        <p:txBody>
          <a:bodyPr/>
          <a:lstStyle/>
          <a:p>
            <a:fld id="{69A548C2-8A3C-48D3-8075-8E389046D406}" type="datetime1">
              <a:rPr lang="en-US" smtClean="0"/>
              <a:t>6/8/2018</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A1731BE5-4A32-47AB-B9AD-CE4FD7485A4A}" type="slidenum">
              <a:rPr lang="en-US" smtClean="0"/>
              <a:t>‹#›</a:t>
            </a:fld>
            <a:endParaRPr lang="en-US"/>
          </a:p>
        </p:txBody>
      </p:sp>
    </p:spTree>
    <p:extLst>
      <p:ext uri="{BB962C8B-B14F-4D97-AF65-F5344CB8AC3E}">
        <p14:creationId xmlns:p14="http://schemas.microsoft.com/office/powerpoint/2010/main" val="15935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9B8059-FF85-4979-B595-1CA11971312B}" type="datetime1">
              <a:rPr lang="en-US" smtClean="0"/>
              <a:t>6/8/2018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731BE5-4A32-47AB-B9AD-CE4FD7485A4A}" type="slidenum">
              <a:rPr lang="en-US" smtClean="0"/>
              <a:t>‹#›</a:t>
            </a:fld>
            <a:endParaRPr lang="en-US"/>
          </a:p>
        </p:txBody>
      </p:sp>
    </p:spTree>
    <p:extLst>
      <p:ext uri="{BB962C8B-B14F-4D97-AF65-F5344CB8AC3E}">
        <p14:creationId xmlns:p14="http://schemas.microsoft.com/office/powerpoint/2010/main" val="930173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179AF0A-40F6-459D-B48B-CC857F75EE12}" type="datetime1">
              <a:rPr lang="en-US" smtClean="0"/>
              <a:t>6/8/2018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731BE5-4A32-47AB-B9AD-CE4FD7485A4A}" type="slidenum">
              <a:rPr lang="en-US" smtClean="0"/>
              <a:t>‹#›</a:t>
            </a:fld>
            <a:endParaRPr lang="en-US"/>
          </a:p>
        </p:txBody>
      </p:sp>
    </p:spTree>
    <p:extLst>
      <p:ext uri="{BB962C8B-B14F-4D97-AF65-F5344CB8AC3E}">
        <p14:creationId xmlns:p14="http://schemas.microsoft.com/office/powerpoint/2010/main" val="4135804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9EBF3D1-9E86-4919-B595-D5DD9FFE7F81}" type="datetime1">
              <a:rPr lang="en-US" smtClean="0"/>
              <a:t>6/8/2018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731BE5-4A32-47AB-B9AD-CE4FD7485A4A}" type="slidenum">
              <a:rPr lang="en-US" smtClean="0"/>
              <a:t>‹#›</a:t>
            </a:fld>
            <a:endParaRPr lang="en-US"/>
          </a:p>
        </p:txBody>
      </p:sp>
    </p:spTree>
    <p:extLst>
      <p:ext uri="{BB962C8B-B14F-4D97-AF65-F5344CB8AC3E}">
        <p14:creationId xmlns:p14="http://schemas.microsoft.com/office/powerpoint/2010/main" val="1215315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863E79-EA53-4E07-A718-984F3E015302}" type="datetime1">
              <a:rPr lang="en-US" smtClean="0"/>
              <a:t>6/8/2018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731BE5-4A32-47AB-B9AD-CE4FD7485A4A}" type="slidenum">
              <a:rPr lang="en-US" smtClean="0"/>
              <a:t>‹#›</a:t>
            </a:fld>
            <a:endParaRPr lang="en-US"/>
          </a:p>
        </p:txBody>
      </p:sp>
    </p:spTree>
    <p:extLst>
      <p:ext uri="{BB962C8B-B14F-4D97-AF65-F5344CB8AC3E}">
        <p14:creationId xmlns:p14="http://schemas.microsoft.com/office/powerpoint/2010/main" val="4224183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69558" y="2410474"/>
            <a:ext cx="9144000" cy="1111954"/>
          </a:xfrm>
        </p:spPr>
        <p:txBody>
          <a:bodyPr/>
          <a:lstStyle/>
          <a:p>
            <a:r>
              <a:rPr lang="en-US" b="1" dirty="0">
                <a:latin typeface="+mn-lt"/>
              </a:rPr>
              <a:t>Missing Data</a:t>
            </a:r>
          </a:p>
        </p:txBody>
      </p:sp>
      <p:sp>
        <p:nvSpPr>
          <p:cNvPr id="3" name="Slide Number Placeholder 2">
            <a:extLst>
              <a:ext uri="{FF2B5EF4-FFF2-40B4-BE49-F238E27FC236}">
                <a16:creationId xmlns:a16="http://schemas.microsoft.com/office/drawing/2014/main" id="{2AF8F985-E57E-4B8F-87AF-84D71E1FC518}"/>
              </a:ext>
            </a:extLst>
          </p:cNvPr>
          <p:cNvSpPr>
            <a:spLocks noGrp="1"/>
          </p:cNvSpPr>
          <p:nvPr>
            <p:ph type="sldNum" sz="quarter" idx="12"/>
          </p:nvPr>
        </p:nvSpPr>
        <p:spPr/>
        <p:txBody>
          <a:bodyPr/>
          <a:lstStyle/>
          <a:p>
            <a:fld id="{A1731BE5-4A32-47AB-B9AD-CE4FD7485A4A}" type="slidenum">
              <a:rPr lang="en-US" smtClean="0"/>
              <a:t>1</a:t>
            </a:fld>
            <a:endParaRPr lang="en-US"/>
          </a:p>
        </p:txBody>
      </p:sp>
    </p:spTree>
    <p:extLst>
      <p:ext uri="{BB962C8B-B14F-4D97-AF65-F5344CB8AC3E}">
        <p14:creationId xmlns:p14="http://schemas.microsoft.com/office/powerpoint/2010/main" val="2555322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7C18A8C-C95D-459E-8758-1B070A1C79C9}"/>
              </a:ext>
            </a:extLst>
          </p:cNvPr>
          <p:cNvSpPr/>
          <p:nvPr/>
        </p:nvSpPr>
        <p:spPr>
          <a:xfrm>
            <a:off x="389614" y="505587"/>
            <a:ext cx="11569148" cy="4524315"/>
          </a:xfrm>
          <a:prstGeom prst="rect">
            <a:avLst/>
          </a:prstGeom>
        </p:spPr>
        <p:txBody>
          <a:bodyPr wrap="square">
            <a:spAutoFit/>
          </a:bodyPr>
          <a:lstStyle/>
          <a:p>
            <a:r>
              <a:rPr lang="en-US" sz="2400" b="1" dirty="0">
                <a:solidFill>
                  <a:srgbClr val="000080"/>
                </a:solidFill>
                <a:latin typeface="Lucida Console" panose="020B0609040504020204" pitchFamily="49" charset="0"/>
              </a:rPr>
              <a:t>proc</a:t>
            </a:r>
            <a:r>
              <a:rPr lang="en-US" sz="2400" dirty="0">
                <a:solidFill>
                  <a:srgbClr val="000000"/>
                </a:solidFill>
                <a:latin typeface="Lucida Console" panose="020B0609040504020204" pitchFamily="49" charset="0"/>
              </a:rPr>
              <a:t> </a:t>
            </a:r>
            <a:r>
              <a:rPr lang="en-US" sz="2400" b="1" dirty="0" err="1">
                <a:solidFill>
                  <a:srgbClr val="000080"/>
                </a:solidFill>
                <a:latin typeface="Lucida Console" panose="020B0609040504020204" pitchFamily="49" charset="0"/>
              </a:rPr>
              <a:t>sql</a:t>
            </a:r>
            <a:r>
              <a:rPr lang="en-US" sz="2400" dirty="0">
                <a:solidFill>
                  <a:srgbClr val="000000"/>
                </a:solidFill>
                <a:latin typeface="Lucida Console" panose="020B0609040504020204" pitchFamily="49" charset="0"/>
              </a:rPr>
              <a:t>;</a:t>
            </a:r>
          </a:p>
          <a:p>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select</a:t>
            </a:r>
            <a:r>
              <a:rPr lang="en-US" sz="2400" dirty="0">
                <a:solidFill>
                  <a:srgbClr val="000000"/>
                </a:solidFill>
                <a:latin typeface="Lucida Console" panose="020B0609040504020204" pitchFamily="49" charset="0"/>
              </a:rPr>
              <a:t> * </a:t>
            </a:r>
            <a:r>
              <a:rPr lang="en-US" sz="2400" dirty="0">
                <a:solidFill>
                  <a:srgbClr val="0000FF"/>
                </a:solidFill>
                <a:latin typeface="Lucida Console" panose="020B0609040504020204" pitchFamily="49" charset="0"/>
              </a:rPr>
              <a:t>from</a:t>
            </a:r>
            <a:r>
              <a:rPr lang="en-US" sz="2400" dirty="0">
                <a:solidFill>
                  <a:srgbClr val="000000"/>
                </a:solidFill>
                <a:latin typeface="Lucida Console" panose="020B0609040504020204" pitchFamily="49" charset="0"/>
              </a:rPr>
              <a:t> </a:t>
            </a:r>
            <a:r>
              <a:rPr lang="en-US" sz="2400" dirty="0" err="1">
                <a:solidFill>
                  <a:srgbClr val="000000"/>
                </a:solidFill>
                <a:latin typeface="Lucida Console" panose="020B0609040504020204" pitchFamily="49" charset="0"/>
              </a:rPr>
              <a:t>d.developlevels</a:t>
            </a:r>
            <a:endParaRPr lang="en-US" sz="2400" dirty="0">
              <a:solidFill>
                <a:srgbClr val="000000"/>
              </a:solidFill>
              <a:latin typeface="Lucida Console" panose="020B0609040504020204" pitchFamily="49" charset="0"/>
            </a:endParaRPr>
          </a:p>
          <a:p>
            <a:r>
              <a:rPr lang="en-US" sz="2400" dirty="0">
                <a:solidFill>
                  <a:srgbClr val="000000"/>
                </a:solidFill>
                <a:latin typeface="Lucida Console" panose="020B0609040504020204" pitchFamily="49" charset="0"/>
              </a:rPr>
              <a:t>	;</a:t>
            </a:r>
          </a:p>
          <a:p>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select</a:t>
            </a:r>
            <a:r>
              <a:rPr lang="en-US" sz="2400" dirty="0">
                <a:solidFill>
                  <a:srgbClr val="000000"/>
                </a:solidFill>
                <a:latin typeface="Lucida Console" panose="020B0609040504020204" pitchFamily="49" charset="0"/>
              </a:rPr>
              <a:t> count(*) </a:t>
            </a:r>
            <a:r>
              <a:rPr lang="en-US" sz="2400" dirty="0">
                <a:solidFill>
                  <a:srgbClr val="0000FF"/>
                </a:solidFill>
                <a:latin typeface="Lucida Console" panose="020B0609040504020204" pitchFamily="49" charset="0"/>
              </a:rPr>
              <a:t>from</a:t>
            </a:r>
            <a:r>
              <a:rPr lang="en-US" sz="2400" dirty="0">
                <a:solidFill>
                  <a:srgbClr val="000000"/>
                </a:solidFill>
                <a:latin typeface="Lucida Console" panose="020B0609040504020204" pitchFamily="49" charset="0"/>
              </a:rPr>
              <a:t> </a:t>
            </a:r>
            <a:r>
              <a:rPr lang="en-US" sz="2400" dirty="0" err="1">
                <a:solidFill>
                  <a:srgbClr val="000000"/>
                </a:solidFill>
                <a:latin typeface="Lucida Console" panose="020B0609040504020204" pitchFamily="49" charset="0"/>
              </a:rPr>
              <a:t>d.developlevels</a:t>
            </a:r>
            <a:endParaRPr lang="en-US" sz="2400" dirty="0">
              <a:solidFill>
                <a:srgbClr val="000000"/>
              </a:solidFill>
              <a:latin typeface="Lucida Console" panose="020B0609040504020204" pitchFamily="49" charset="0"/>
            </a:endParaRPr>
          </a:p>
          <a:p>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where</a:t>
            </a:r>
            <a:r>
              <a:rPr lang="en-US" sz="2400" dirty="0">
                <a:solidFill>
                  <a:srgbClr val="000000"/>
                </a:solidFill>
                <a:latin typeface="Lucida Console" panose="020B0609040504020204" pitchFamily="49" charset="0"/>
              </a:rPr>
              <a:t> </a:t>
            </a:r>
            <a:r>
              <a:rPr lang="en-US" sz="2400" dirty="0" err="1">
                <a:solidFill>
                  <a:srgbClr val="000000"/>
                </a:solidFill>
                <a:latin typeface="Lucida Console" panose="020B0609040504020204" pitchFamily="49" charset="0"/>
              </a:rPr>
              <a:t>nmisslevels</a:t>
            </a:r>
            <a:r>
              <a:rPr lang="en-US" sz="2400" dirty="0">
                <a:solidFill>
                  <a:srgbClr val="000000"/>
                </a:solidFill>
                <a:latin typeface="Lucida Console" panose="020B0609040504020204" pitchFamily="49" charset="0"/>
              </a:rPr>
              <a:t> ne </a:t>
            </a:r>
            <a:r>
              <a:rPr lang="en-US" sz="2400" b="1" dirty="0">
                <a:solidFill>
                  <a:srgbClr val="008080"/>
                </a:solidFill>
                <a:latin typeface="Lucida Console" panose="020B0609040504020204" pitchFamily="49" charset="0"/>
              </a:rPr>
              <a:t>0</a:t>
            </a:r>
            <a:endParaRPr lang="en-US" sz="2400" dirty="0">
              <a:solidFill>
                <a:srgbClr val="000000"/>
              </a:solidFill>
              <a:latin typeface="Lucida Console" panose="020B0609040504020204" pitchFamily="49" charset="0"/>
            </a:endParaRPr>
          </a:p>
          <a:p>
            <a:r>
              <a:rPr lang="en-US" sz="2400" dirty="0">
                <a:solidFill>
                  <a:srgbClr val="000000"/>
                </a:solidFill>
                <a:latin typeface="Lucida Console" panose="020B0609040504020204" pitchFamily="49" charset="0"/>
              </a:rPr>
              <a:t>	;</a:t>
            </a:r>
          </a:p>
          <a:p>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select</a:t>
            </a:r>
            <a:r>
              <a:rPr lang="en-US" sz="2400" dirty="0">
                <a:solidFill>
                  <a:srgbClr val="000000"/>
                </a:solidFill>
                <a:latin typeface="Lucida Console" panose="020B0609040504020204" pitchFamily="49" charset="0"/>
              </a:rPr>
              <a:t> </a:t>
            </a:r>
            <a:r>
              <a:rPr lang="en-US" sz="2400" dirty="0" err="1">
                <a:solidFill>
                  <a:srgbClr val="000000"/>
                </a:solidFill>
                <a:latin typeface="Lucida Console" panose="020B0609040504020204" pitchFamily="49" charset="0"/>
              </a:rPr>
              <a:t>tablevar</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into</a:t>
            </a:r>
            <a:r>
              <a:rPr lang="en-US" sz="2400" dirty="0">
                <a:solidFill>
                  <a:srgbClr val="000000"/>
                </a:solidFill>
                <a:latin typeface="Lucida Console" panose="020B0609040504020204" pitchFamily="49" charset="0"/>
              </a:rPr>
              <a:t> : </a:t>
            </a:r>
            <a:r>
              <a:rPr lang="en-US" sz="2400" dirty="0" err="1">
                <a:solidFill>
                  <a:srgbClr val="000000"/>
                </a:solidFill>
                <a:latin typeface="Lucida Console" panose="020B0609040504020204" pitchFamily="49" charset="0"/>
              </a:rPr>
              <a:t>missvars</a:t>
            </a:r>
            <a:r>
              <a:rPr lang="en-US" sz="2400" dirty="0">
                <a:solidFill>
                  <a:srgbClr val="000000"/>
                </a:solidFill>
                <a:latin typeface="Lucida Console" panose="020B0609040504020204" pitchFamily="49" charset="0"/>
              </a:rPr>
              <a:t> separated </a:t>
            </a:r>
            <a:r>
              <a:rPr lang="en-US" sz="2400" dirty="0">
                <a:solidFill>
                  <a:srgbClr val="0000FF"/>
                </a:solidFill>
                <a:latin typeface="Lucida Console" panose="020B0609040504020204" pitchFamily="49" charset="0"/>
              </a:rPr>
              <a:t>by</a:t>
            </a:r>
            <a:r>
              <a:rPr lang="en-US" sz="2400" dirty="0">
                <a:solidFill>
                  <a:srgbClr val="000000"/>
                </a:solidFill>
                <a:latin typeface="Lucida Console" panose="020B0609040504020204" pitchFamily="49" charset="0"/>
              </a:rPr>
              <a:t> </a:t>
            </a:r>
            <a:r>
              <a:rPr lang="en-US" sz="2400" dirty="0">
                <a:solidFill>
                  <a:srgbClr val="800080"/>
                </a:solidFill>
                <a:latin typeface="Lucida Console" panose="020B0609040504020204" pitchFamily="49" charset="0"/>
              </a:rPr>
              <a:t>" "</a:t>
            </a:r>
            <a:endParaRPr lang="en-US" sz="2400" dirty="0">
              <a:solidFill>
                <a:srgbClr val="000000"/>
              </a:solidFill>
              <a:latin typeface="Lucida Console" panose="020B0609040504020204" pitchFamily="49" charset="0"/>
            </a:endParaRPr>
          </a:p>
          <a:p>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from</a:t>
            </a:r>
            <a:r>
              <a:rPr lang="en-US" sz="2400" dirty="0">
                <a:solidFill>
                  <a:srgbClr val="000000"/>
                </a:solidFill>
                <a:latin typeface="Lucida Console" panose="020B0609040504020204" pitchFamily="49" charset="0"/>
              </a:rPr>
              <a:t> </a:t>
            </a:r>
            <a:r>
              <a:rPr lang="en-US" sz="2400" dirty="0" err="1">
                <a:solidFill>
                  <a:srgbClr val="000000"/>
                </a:solidFill>
                <a:latin typeface="Lucida Console" panose="020B0609040504020204" pitchFamily="49" charset="0"/>
              </a:rPr>
              <a:t>d.developlevels</a:t>
            </a:r>
            <a:endParaRPr lang="en-US" sz="2400" dirty="0">
              <a:solidFill>
                <a:srgbClr val="000000"/>
              </a:solidFill>
              <a:latin typeface="Lucida Console" panose="020B0609040504020204" pitchFamily="49" charset="0"/>
            </a:endParaRPr>
          </a:p>
          <a:p>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where</a:t>
            </a:r>
            <a:r>
              <a:rPr lang="en-US" sz="2400" dirty="0">
                <a:solidFill>
                  <a:srgbClr val="000000"/>
                </a:solidFill>
                <a:latin typeface="Lucida Console" panose="020B0609040504020204" pitchFamily="49" charset="0"/>
              </a:rPr>
              <a:t> </a:t>
            </a:r>
            <a:r>
              <a:rPr lang="en-US" sz="2400" dirty="0" err="1">
                <a:solidFill>
                  <a:srgbClr val="000000"/>
                </a:solidFill>
                <a:latin typeface="Lucida Console" panose="020B0609040504020204" pitchFamily="49" charset="0"/>
              </a:rPr>
              <a:t>nmisslevels</a:t>
            </a:r>
            <a:r>
              <a:rPr lang="en-US" sz="2400" dirty="0">
                <a:solidFill>
                  <a:srgbClr val="000000"/>
                </a:solidFill>
                <a:latin typeface="Lucida Console" panose="020B0609040504020204" pitchFamily="49" charset="0"/>
              </a:rPr>
              <a:t> ne </a:t>
            </a:r>
            <a:r>
              <a:rPr lang="en-US" sz="2400" b="1" dirty="0">
                <a:solidFill>
                  <a:srgbClr val="008080"/>
                </a:solidFill>
                <a:latin typeface="Lucida Console" panose="020B0609040504020204" pitchFamily="49" charset="0"/>
              </a:rPr>
              <a:t>0</a:t>
            </a:r>
            <a:endParaRPr lang="en-US" sz="2400" dirty="0">
              <a:solidFill>
                <a:srgbClr val="000000"/>
              </a:solidFill>
              <a:latin typeface="Lucida Console" panose="020B0609040504020204" pitchFamily="49" charset="0"/>
            </a:endParaRPr>
          </a:p>
          <a:p>
            <a:r>
              <a:rPr lang="en-US" sz="2400" dirty="0">
                <a:solidFill>
                  <a:srgbClr val="000000"/>
                </a:solidFill>
                <a:latin typeface="Lucida Console" panose="020B0609040504020204" pitchFamily="49" charset="0"/>
              </a:rPr>
              <a:t>	;</a:t>
            </a:r>
          </a:p>
          <a:p>
            <a:r>
              <a:rPr lang="en-US" sz="2400" b="1" dirty="0">
                <a:solidFill>
                  <a:srgbClr val="000080"/>
                </a:solidFill>
                <a:latin typeface="Lucida Console" panose="020B0609040504020204" pitchFamily="49" charset="0"/>
              </a:rPr>
              <a:t>quit</a:t>
            </a:r>
            <a:r>
              <a:rPr lang="en-US" sz="2400" dirty="0">
                <a:solidFill>
                  <a:srgbClr val="000000"/>
                </a:solidFill>
                <a:latin typeface="Lucida Console" panose="020B0609040504020204" pitchFamily="49" charset="0"/>
              </a:rPr>
              <a:t>;</a:t>
            </a:r>
          </a:p>
          <a:p>
            <a:r>
              <a:rPr lang="en-US" sz="2400" dirty="0">
                <a:solidFill>
                  <a:srgbClr val="0000FF"/>
                </a:solidFill>
                <a:latin typeface="Lucida Console" panose="020B0609040504020204" pitchFamily="49" charset="0"/>
              </a:rPr>
              <a:t>%put</a:t>
            </a:r>
            <a:r>
              <a:rPr lang="en-US" sz="2400" dirty="0">
                <a:solidFill>
                  <a:srgbClr val="000000"/>
                </a:solidFill>
                <a:latin typeface="Lucida Console" panose="020B0609040504020204" pitchFamily="49" charset="0"/>
              </a:rPr>
              <a:t> &amp;</a:t>
            </a:r>
            <a:r>
              <a:rPr lang="en-US" sz="2400" dirty="0" err="1">
                <a:solidFill>
                  <a:srgbClr val="000000"/>
                </a:solidFill>
                <a:latin typeface="Lucida Console" panose="020B0609040504020204" pitchFamily="49" charset="0"/>
              </a:rPr>
              <a:t>missvars</a:t>
            </a:r>
            <a:r>
              <a:rPr lang="en-US" sz="2400" dirty="0">
                <a:solidFill>
                  <a:srgbClr val="000000"/>
                </a:solidFill>
                <a:latin typeface="Lucida Console" panose="020B0609040504020204" pitchFamily="49" charset="0"/>
              </a:rPr>
              <a:t>;</a:t>
            </a:r>
          </a:p>
        </p:txBody>
      </p:sp>
      <p:sp>
        <p:nvSpPr>
          <p:cNvPr id="3" name="Slide Number Placeholder 2">
            <a:extLst>
              <a:ext uri="{FF2B5EF4-FFF2-40B4-BE49-F238E27FC236}">
                <a16:creationId xmlns:a16="http://schemas.microsoft.com/office/drawing/2014/main" id="{D3B34F7C-25F4-41E9-8F94-251FA4CE1893}"/>
              </a:ext>
            </a:extLst>
          </p:cNvPr>
          <p:cNvSpPr>
            <a:spLocks noGrp="1"/>
          </p:cNvSpPr>
          <p:nvPr>
            <p:ph type="sldNum" sz="quarter" idx="12"/>
          </p:nvPr>
        </p:nvSpPr>
        <p:spPr/>
        <p:txBody>
          <a:bodyPr/>
          <a:lstStyle/>
          <a:p>
            <a:fld id="{A1731BE5-4A32-47AB-B9AD-CE4FD7485A4A}" type="slidenum">
              <a:rPr lang="en-US" smtClean="0"/>
              <a:t>10</a:t>
            </a:fld>
            <a:endParaRPr lang="en-US"/>
          </a:p>
        </p:txBody>
      </p:sp>
    </p:spTree>
    <p:extLst>
      <p:ext uri="{BB962C8B-B14F-4D97-AF65-F5344CB8AC3E}">
        <p14:creationId xmlns:p14="http://schemas.microsoft.com/office/powerpoint/2010/main" val="2857106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1400" y="1"/>
            <a:ext cx="6924040" cy="1148080"/>
          </a:xfrm>
        </p:spPr>
        <p:txBody>
          <a:bodyPr/>
          <a:lstStyle/>
          <a:p>
            <a:r>
              <a:rPr lang="en-US" dirty="0"/>
              <a:t>Create imputation indicators</a:t>
            </a:r>
          </a:p>
        </p:txBody>
      </p:sp>
      <p:sp>
        <p:nvSpPr>
          <p:cNvPr id="3" name="Rectangle 2"/>
          <p:cNvSpPr/>
          <p:nvPr/>
        </p:nvSpPr>
        <p:spPr>
          <a:xfrm>
            <a:off x="233680" y="1293565"/>
            <a:ext cx="12100560" cy="5324535"/>
          </a:xfrm>
          <a:prstGeom prst="rect">
            <a:avLst/>
          </a:prstGeom>
        </p:spPr>
        <p:txBody>
          <a:bodyPr wrap="square">
            <a:spAutoFit/>
          </a:bodyPr>
          <a:lstStyle/>
          <a:p>
            <a:r>
              <a:rPr lang="en-US" sz="2000" dirty="0">
                <a:solidFill>
                  <a:srgbClr val="0000FF"/>
                </a:solidFill>
                <a:latin typeface="Lucida Console" panose="020B0609040504020204" pitchFamily="49" charset="0"/>
              </a:rPr>
              <a:t>%let</a:t>
            </a:r>
            <a:r>
              <a:rPr lang="en-US" sz="2000" dirty="0">
                <a:solidFill>
                  <a:srgbClr val="000000"/>
                </a:solidFill>
                <a:latin typeface="Lucida Console" panose="020B0609040504020204" pitchFamily="49" charset="0"/>
              </a:rPr>
              <a:t> imputed=</a:t>
            </a:r>
            <a:r>
              <a:rPr lang="en-US" sz="2000" dirty="0" err="1">
                <a:solidFill>
                  <a:srgbClr val="000000"/>
                </a:solidFill>
                <a:latin typeface="Lucida Console" panose="020B0609040504020204" pitchFamily="49" charset="0"/>
              </a:rPr>
              <a:t>MIAcctAg</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MIPhone</a:t>
            </a:r>
            <a:r>
              <a:rPr lang="en-US" sz="2000" dirty="0">
                <a:solidFill>
                  <a:srgbClr val="000000"/>
                </a:solidFill>
                <a:latin typeface="Lucida Console" panose="020B0609040504020204" pitchFamily="49" charset="0"/>
              </a:rPr>
              <a:t> MIPOS </a:t>
            </a:r>
            <a:r>
              <a:rPr lang="en-US" sz="2000" dirty="0" err="1">
                <a:solidFill>
                  <a:srgbClr val="000000"/>
                </a:solidFill>
                <a:latin typeface="Lucida Console" panose="020B0609040504020204" pitchFamily="49" charset="0"/>
              </a:rPr>
              <a:t>MIPOSAmt</a:t>
            </a:r>
            <a:r>
              <a:rPr lang="en-US" sz="2000" dirty="0">
                <a:solidFill>
                  <a:srgbClr val="000000"/>
                </a:solidFill>
                <a:latin typeface="Lucida Console" panose="020B0609040504020204" pitchFamily="49" charset="0"/>
              </a:rPr>
              <a:t> </a:t>
            </a:r>
          </a:p>
          <a:p>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MIInv</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MIInvBal</a:t>
            </a:r>
            <a:r>
              <a:rPr lang="en-US" sz="2000" dirty="0">
                <a:solidFill>
                  <a:srgbClr val="000000"/>
                </a:solidFill>
                <a:latin typeface="Lucida Console" panose="020B0609040504020204" pitchFamily="49" charset="0"/>
              </a:rPr>
              <a:t> MICC </a:t>
            </a:r>
            <a:r>
              <a:rPr lang="en-US" sz="2000" dirty="0" err="1">
                <a:solidFill>
                  <a:srgbClr val="000000"/>
                </a:solidFill>
                <a:latin typeface="Lucida Console" panose="020B0609040504020204" pitchFamily="49" charset="0"/>
              </a:rPr>
              <a:t>MICCBal</a:t>
            </a:r>
            <a:r>
              <a:rPr lang="en-US" sz="2000" dirty="0">
                <a:solidFill>
                  <a:srgbClr val="000000"/>
                </a:solidFill>
                <a:latin typeface="Lucida Console" panose="020B0609040504020204" pitchFamily="49" charset="0"/>
              </a:rPr>
              <a:t> </a:t>
            </a:r>
          </a:p>
          <a:p>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MICCPurc</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MIIncome</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MIHMOwn</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MILORes</a:t>
            </a:r>
            <a:endParaRPr lang="en-US" sz="2000" dirty="0">
              <a:solidFill>
                <a:srgbClr val="000000"/>
              </a:solidFill>
              <a:latin typeface="Lucida Console" panose="020B0609040504020204" pitchFamily="49" charset="0"/>
            </a:endParaRPr>
          </a:p>
          <a:p>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MIHMVal</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MIAge</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MICRScor</a:t>
            </a:r>
            <a:r>
              <a:rPr lang="en-US" sz="2000" dirty="0">
                <a:solidFill>
                  <a:srgbClr val="000000"/>
                </a:solidFill>
                <a:latin typeface="Lucida Console" panose="020B0609040504020204" pitchFamily="49" charset="0"/>
              </a:rPr>
              <a:t>;</a:t>
            </a:r>
          </a:p>
          <a:p>
            <a:r>
              <a:rPr lang="en-US" sz="2000" b="1" dirty="0">
                <a:solidFill>
                  <a:srgbClr val="000080"/>
                </a:solidFill>
                <a:latin typeface="Lucida Console" panose="020B0609040504020204" pitchFamily="49" charset="0"/>
              </a:rPr>
              <a:t>data</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d.develop_a</a:t>
            </a:r>
            <a:r>
              <a:rPr lang="en-US" sz="2000" dirty="0">
                <a:solidFill>
                  <a:srgbClr val="000000"/>
                </a:solidFill>
                <a:latin typeface="Lucida Console" panose="020B0609040504020204" pitchFamily="49" charset="0"/>
              </a:rPr>
              <a:t>(drop=</a:t>
            </a:r>
            <a:r>
              <a:rPr lang="en-US" sz="2000" dirty="0" err="1">
                <a:solidFill>
                  <a:srgbClr val="000000"/>
                </a:solidFill>
                <a:latin typeface="Lucida Console" panose="020B0609040504020204" pitchFamily="49" charset="0"/>
              </a:rPr>
              <a:t>i</a:t>
            </a:r>
            <a:r>
              <a:rPr lang="en-US" sz="2000" dirty="0">
                <a:solidFill>
                  <a:srgbClr val="000000"/>
                </a:solidFill>
                <a:latin typeface="Lucida Console" panose="020B0609040504020204" pitchFamily="49" charset="0"/>
              </a:rPr>
              <a:t>);</a:t>
            </a:r>
          </a:p>
          <a:p>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set</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d.develop_a</a:t>
            </a:r>
            <a:r>
              <a:rPr lang="en-US" sz="2000" dirty="0">
                <a:solidFill>
                  <a:srgbClr val="000000"/>
                </a:solidFill>
                <a:latin typeface="Lucida Console" panose="020B0609040504020204" pitchFamily="49" charset="0"/>
              </a:rPr>
              <a:t>;</a:t>
            </a:r>
          </a:p>
          <a:p>
            <a:r>
              <a:rPr lang="en-US" sz="2000" dirty="0">
                <a:solidFill>
                  <a:srgbClr val="000000"/>
                </a:solidFill>
                <a:latin typeface="Lucida Console" panose="020B0609040504020204" pitchFamily="49" charset="0"/>
              </a:rPr>
              <a:t>   </a:t>
            </a:r>
            <a:r>
              <a:rPr lang="en-US" sz="2000" dirty="0">
                <a:solidFill>
                  <a:srgbClr val="008000"/>
                </a:solidFill>
                <a:latin typeface="Lucida Console" panose="020B0609040504020204" pitchFamily="49" charset="0"/>
              </a:rPr>
              <a:t>/* define the missing indicator variables */</a:t>
            </a:r>
            <a:endParaRPr lang="en-US" sz="2000" dirty="0">
              <a:solidFill>
                <a:srgbClr val="000000"/>
              </a:solidFill>
              <a:latin typeface="Lucida Console" panose="020B0609040504020204" pitchFamily="49" charset="0"/>
            </a:endParaRPr>
          </a:p>
          <a:p>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array</a:t>
            </a:r>
            <a:r>
              <a:rPr lang="en-US" sz="2000" dirty="0">
                <a:solidFill>
                  <a:srgbClr val="000000"/>
                </a:solidFill>
                <a:latin typeface="Lucida Console" panose="020B0609040504020204" pitchFamily="49" charset="0"/>
              </a:rPr>
              <a:t> mi{*} &amp;imputed;</a:t>
            </a:r>
          </a:p>
          <a:p>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array</a:t>
            </a:r>
            <a:r>
              <a:rPr lang="en-US" sz="2000" dirty="0">
                <a:solidFill>
                  <a:srgbClr val="000000"/>
                </a:solidFill>
                <a:latin typeface="Lucida Console" panose="020B0609040504020204" pitchFamily="49" charset="0"/>
              </a:rPr>
              <a:t> x{*} &amp;</a:t>
            </a:r>
            <a:r>
              <a:rPr lang="en-US" sz="2000" dirty="0" err="1">
                <a:solidFill>
                  <a:srgbClr val="000000"/>
                </a:solidFill>
                <a:latin typeface="Lucida Console" panose="020B0609040504020204" pitchFamily="49" charset="0"/>
              </a:rPr>
              <a:t>missvars</a:t>
            </a:r>
            <a:r>
              <a:rPr lang="en-US" sz="2000" dirty="0">
                <a:solidFill>
                  <a:srgbClr val="000000"/>
                </a:solidFill>
                <a:latin typeface="Lucida Console" panose="020B0609040504020204" pitchFamily="49" charset="0"/>
              </a:rPr>
              <a:t>;</a:t>
            </a:r>
          </a:p>
          <a:p>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do</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i</a:t>
            </a:r>
            <a:r>
              <a:rPr lang="en-US" sz="2000" dirty="0">
                <a:solidFill>
                  <a:srgbClr val="000000"/>
                </a:solidFill>
                <a:latin typeface="Lucida Console" panose="020B0609040504020204" pitchFamily="49" charset="0"/>
              </a:rPr>
              <a:t>=</a:t>
            </a:r>
            <a:r>
              <a:rPr lang="en-US" sz="2000" b="1" dirty="0">
                <a:solidFill>
                  <a:srgbClr val="008080"/>
                </a:solidFill>
                <a:latin typeface="Lucida Console" panose="020B0609040504020204" pitchFamily="49" charset="0"/>
              </a:rPr>
              <a:t>1</a:t>
            </a:r>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to</a:t>
            </a:r>
            <a:r>
              <a:rPr lang="en-US" sz="2000" dirty="0">
                <a:solidFill>
                  <a:srgbClr val="000000"/>
                </a:solidFill>
                <a:latin typeface="Lucida Console" panose="020B0609040504020204" pitchFamily="49" charset="0"/>
              </a:rPr>
              <a:t> dim(mi);</a:t>
            </a:r>
          </a:p>
          <a:p>
            <a:r>
              <a:rPr lang="en-US" sz="2000" dirty="0">
                <a:solidFill>
                  <a:srgbClr val="000000"/>
                </a:solidFill>
                <a:latin typeface="Lucida Console" panose="020B0609040504020204" pitchFamily="49" charset="0"/>
              </a:rPr>
              <a:t>      mi{</a:t>
            </a:r>
            <a:r>
              <a:rPr lang="en-US" sz="2000" dirty="0" err="1">
                <a:solidFill>
                  <a:srgbClr val="000000"/>
                </a:solidFill>
                <a:latin typeface="Lucida Console" panose="020B0609040504020204" pitchFamily="49" charset="0"/>
              </a:rPr>
              <a:t>i</a:t>
            </a:r>
            <a:r>
              <a:rPr lang="en-US" sz="2000" dirty="0">
                <a:solidFill>
                  <a:srgbClr val="000000"/>
                </a:solidFill>
                <a:latin typeface="Lucida Console" panose="020B0609040504020204" pitchFamily="49" charset="0"/>
              </a:rPr>
              <a:t>}=(x{</a:t>
            </a:r>
            <a:r>
              <a:rPr lang="en-US" sz="2000" dirty="0" err="1">
                <a:solidFill>
                  <a:srgbClr val="000000"/>
                </a:solidFill>
                <a:latin typeface="Lucida Console" panose="020B0609040504020204" pitchFamily="49" charset="0"/>
              </a:rPr>
              <a:t>i</a:t>
            </a:r>
            <a:r>
              <a:rPr lang="en-US" sz="2000" dirty="0">
                <a:solidFill>
                  <a:srgbClr val="000000"/>
                </a:solidFill>
                <a:latin typeface="Lucida Console" panose="020B0609040504020204" pitchFamily="49" charset="0"/>
              </a:rPr>
              <a:t>}=</a:t>
            </a:r>
            <a:r>
              <a:rPr lang="en-US" sz="2000" b="1" dirty="0">
                <a:solidFill>
                  <a:srgbClr val="008080"/>
                </a:solidFill>
                <a:latin typeface="Lucida Console" panose="020B0609040504020204" pitchFamily="49" charset="0"/>
              </a:rPr>
              <a:t>.</a:t>
            </a:r>
            <a:r>
              <a:rPr lang="en-US" sz="2000" dirty="0">
                <a:solidFill>
                  <a:srgbClr val="000000"/>
                </a:solidFill>
                <a:latin typeface="Lucida Console" panose="020B0609040504020204" pitchFamily="49" charset="0"/>
              </a:rPr>
              <a:t>);</a:t>
            </a:r>
          </a:p>
          <a:p>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end</a:t>
            </a:r>
            <a:r>
              <a:rPr lang="en-US" sz="2000" dirty="0">
                <a:solidFill>
                  <a:srgbClr val="000000"/>
                </a:solidFill>
                <a:latin typeface="Lucida Console" panose="020B0609040504020204" pitchFamily="49" charset="0"/>
              </a:rPr>
              <a:t>;</a:t>
            </a:r>
          </a:p>
          <a:p>
            <a:r>
              <a:rPr lang="en-US" sz="2000" b="1" dirty="0">
                <a:solidFill>
                  <a:srgbClr val="000080"/>
                </a:solidFill>
                <a:latin typeface="Lucida Console" panose="020B0609040504020204" pitchFamily="49" charset="0"/>
              </a:rPr>
              <a:t>run</a:t>
            </a:r>
            <a:r>
              <a:rPr lang="en-US" sz="2000" dirty="0">
                <a:solidFill>
                  <a:srgbClr val="000000"/>
                </a:solidFill>
                <a:latin typeface="Lucida Console" panose="020B0609040504020204" pitchFamily="49" charset="0"/>
              </a:rPr>
              <a:t>;</a:t>
            </a:r>
          </a:p>
          <a:p>
            <a:endParaRPr lang="en-US" sz="2000" dirty="0">
              <a:solidFill>
                <a:srgbClr val="000000"/>
              </a:solidFill>
              <a:latin typeface="Lucida Console" panose="020B0609040504020204" pitchFamily="49" charset="0"/>
            </a:endParaRPr>
          </a:p>
          <a:p>
            <a:r>
              <a:rPr lang="en-US" sz="2000" b="1" dirty="0">
                <a:solidFill>
                  <a:srgbClr val="000080"/>
                </a:solidFill>
                <a:latin typeface="Lucida Console" panose="020B0609040504020204" pitchFamily="49" charset="0"/>
              </a:rPr>
              <a:t>proc</a:t>
            </a:r>
            <a:r>
              <a:rPr lang="en-US" sz="2000" dirty="0">
                <a:solidFill>
                  <a:srgbClr val="000000"/>
                </a:solidFill>
                <a:latin typeface="Lucida Console" panose="020B0609040504020204" pitchFamily="49" charset="0"/>
              </a:rPr>
              <a:t> </a:t>
            </a:r>
            <a:r>
              <a:rPr lang="en-US" sz="2000" b="1" dirty="0">
                <a:solidFill>
                  <a:srgbClr val="000080"/>
                </a:solidFill>
                <a:latin typeface="Lucida Console" panose="020B0609040504020204" pitchFamily="49" charset="0"/>
              </a:rPr>
              <a:t>means</a:t>
            </a:r>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data</a:t>
            </a:r>
            <a:r>
              <a:rPr lang="en-US" sz="2000" dirty="0">
                <a:solidFill>
                  <a:srgbClr val="000000"/>
                </a:solidFill>
                <a:latin typeface="Lucida Console" panose="020B0609040504020204" pitchFamily="49" charset="0"/>
              </a:rPr>
              <a:t>=</a:t>
            </a:r>
            <a:r>
              <a:rPr lang="en-US" sz="2000" dirty="0" err="1">
                <a:solidFill>
                  <a:srgbClr val="000000"/>
                </a:solidFill>
                <a:latin typeface="Lucida Console" panose="020B0609040504020204" pitchFamily="49" charset="0"/>
              </a:rPr>
              <a:t>d.develop_a</a:t>
            </a:r>
            <a:r>
              <a:rPr lang="en-US" sz="2000" dirty="0">
                <a:solidFill>
                  <a:srgbClr val="000000"/>
                </a:solidFill>
                <a:latin typeface="Lucida Console" panose="020B0609040504020204" pitchFamily="49" charset="0"/>
              </a:rPr>
              <a:t>;</a:t>
            </a:r>
          </a:p>
          <a:p>
            <a:r>
              <a:rPr lang="en-US" sz="2000" dirty="0" err="1">
                <a:solidFill>
                  <a:srgbClr val="0000FF"/>
                </a:solidFill>
                <a:latin typeface="Lucida Console" panose="020B0609040504020204" pitchFamily="49" charset="0"/>
              </a:rPr>
              <a:t>var</a:t>
            </a:r>
            <a:r>
              <a:rPr lang="en-US" sz="2000" dirty="0">
                <a:solidFill>
                  <a:srgbClr val="000000"/>
                </a:solidFill>
                <a:latin typeface="Lucida Console" panose="020B0609040504020204" pitchFamily="49" charset="0"/>
              </a:rPr>
              <a:t> &amp;imputed;</a:t>
            </a:r>
          </a:p>
          <a:p>
            <a:r>
              <a:rPr lang="en-US" sz="2000" b="1" dirty="0">
                <a:solidFill>
                  <a:srgbClr val="000080"/>
                </a:solidFill>
                <a:latin typeface="Lucida Console" panose="020B0609040504020204" pitchFamily="49" charset="0"/>
              </a:rPr>
              <a:t>run</a:t>
            </a:r>
            <a:r>
              <a:rPr lang="en-US" sz="2000" dirty="0">
                <a:solidFill>
                  <a:srgbClr val="000000"/>
                </a:solidFill>
                <a:latin typeface="Lucida Console" panose="020B0609040504020204" pitchFamily="49" charset="0"/>
              </a:rPr>
              <a:t>;</a:t>
            </a:r>
          </a:p>
        </p:txBody>
      </p:sp>
      <p:sp>
        <p:nvSpPr>
          <p:cNvPr id="4" name="Slide Number Placeholder 3">
            <a:extLst>
              <a:ext uri="{FF2B5EF4-FFF2-40B4-BE49-F238E27FC236}">
                <a16:creationId xmlns:a16="http://schemas.microsoft.com/office/drawing/2014/main" id="{D6358C6F-F2EC-4764-A9D7-1F5C76766321}"/>
              </a:ext>
            </a:extLst>
          </p:cNvPr>
          <p:cNvSpPr>
            <a:spLocks noGrp="1"/>
          </p:cNvSpPr>
          <p:nvPr>
            <p:ph type="sldNum" sz="quarter" idx="12"/>
          </p:nvPr>
        </p:nvSpPr>
        <p:spPr/>
        <p:txBody>
          <a:bodyPr/>
          <a:lstStyle/>
          <a:p>
            <a:fld id="{A1731BE5-4A32-47AB-B9AD-CE4FD7485A4A}" type="slidenum">
              <a:rPr lang="en-US" smtClean="0"/>
              <a:t>11</a:t>
            </a:fld>
            <a:endParaRPr lang="en-US"/>
          </a:p>
        </p:txBody>
      </p:sp>
    </p:spTree>
    <p:extLst>
      <p:ext uri="{BB962C8B-B14F-4D97-AF65-F5344CB8AC3E}">
        <p14:creationId xmlns:p14="http://schemas.microsoft.com/office/powerpoint/2010/main" val="3359905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152775" y="1200150"/>
            <a:ext cx="5886450" cy="4457700"/>
          </a:xfrm>
          <a:prstGeom prst="rect">
            <a:avLst/>
          </a:prstGeom>
        </p:spPr>
      </p:pic>
      <p:sp>
        <p:nvSpPr>
          <p:cNvPr id="3" name="Slide Number Placeholder 2">
            <a:extLst>
              <a:ext uri="{FF2B5EF4-FFF2-40B4-BE49-F238E27FC236}">
                <a16:creationId xmlns:a16="http://schemas.microsoft.com/office/drawing/2014/main" id="{35842718-F9A9-4887-BC2A-A7546E98970F}"/>
              </a:ext>
            </a:extLst>
          </p:cNvPr>
          <p:cNvSpPr>
            <a:spLocks noGrp="1"/>
          </p:cNvSpPr>
          <p:nvPr>
            <p:ph type="sldNum" sz="quarter" idx="12"/>
          </p:nvPr>
        </p:nvSpPr>
        <p:spPr/>
        <p:txBody>
          <a:bodyPr/>
          <a:lstStyle/>
          <a:p>
            <a:fld id="{A1731BE5-4A32-47AB-B9AD-CE4FD7485A4A}" type="slidenum">
              <a:rPr lang="en-US" smtClean="0"/>
              <a:t>12</a:t>
            </a:fld>
            <a:endParaRPr lang="en-US"/>
          </a:p>
        </p:txBody>
      </p:sp>
    </p:spTree>
    <p:extLst>
      <p:ext uri="{BB962C8B-B14F-4D97-AF65-F5344CB8AC3E}">
        <p14:creationId xmlns:p14="http://schemas.microsoft.com/office/powerpoint/2010/main" val="13990173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2040" y="0"/>
            <a:ext cx="6700520" cy="1325563"/>
          </a:xfrm>
        </p:spPr>
        <p:txBody>
          <a:bodyPr/>
          <a:lstStyle/>
          <a:p>
            <a:r>
              <a:rPr lang="en-US" dirty="0"/>
              <a:t>Now do median imputation.</a:t>
            </a:r>
          </a:p>
        </p:txBody>
      </p:sp>
      <p:sp>
        <p:nvSpPr>
          <p:cNvPr id="3" name="Rectangle 2"/>
          <p:cNvSpPr/>
          <p:nvPr/>
        </p:nvSpPr>
        <p:spPr>
          <a:xfrm>
            <a:off x="290664" y="1791048"/>
            <a:ext cx="12070080" cy="4401205"/>
          </a:xfrm>
          <a:prstGeom prst="rect">
            <a:avLst/>
          </a:prstGeom>
        </p:spPr>
        <p:txBody>
          <a:bodyPr wrap="square">
            <a:spAutoFit/>
          </a:bodyPr>
          <a:lstStyle/>
          <a:p>
            <a:r>
              <a:rPr lang="en-US" sz="2000" b="1" dirty="0">
                <a:solidFill>
                  <a:srgbClr val="000080"/>
                </a:solidFill>
                <a:latin typeface="Lucida Console" panose="020B0609040504020204" pitchFamily="49" charset="0"/>
              </a:rPr>
              <a:t>proc</a:t>
            </a:r>
            <a:r>
              <a:rPr lang="en-US" sz="2000" dirty="0">
                <a:solidFill>
                  <a:srgbClr val="000000"/>
                </a:solidFill>
                <a:latin typeface="Lucida Console" panose="020B0609040504020204" pitchFamily="49" charset="0"/>
              </a:rPr>
              <a:t> </a:t>
            </a:r>
            <a:r>
              <a:rPr lang="en-US" sz="2000" b="1" dirty="0" err="1">
                <a:solidFill>
                  <a:srgbClr val="000080"/>
                </a:solidFill>
                <a:latin typeface="Lucida Console" panose="020B0609040504020204" pitchFamily="49" charset="0"/>
              </a:rPr>
              <a:t>stdize</a:t>
            </a:r>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data</a:t>
            </a:r>
            <a:r>
              <a:rPr lang="en-US" sz="2000" dirty="0">
                <a:solidFill>
                  <a:srgbClr val="000000"/>
                </a:solidFill>
                <a:latin typeface="Lucida Console" panose="020B0609040504020204" pitchFamily="49" charset="0"/>
              </a:rPr>
              <a:t>=</a:t>
            </a:r>
            <a:r>
              <a:rPr lang="en-US" sz="2000" dirty="0" err="1">
                <a:solidFill>
                  <a:srgbClr val="000000"/>
                </a:solidFill>
                <a:latin typeface="Lucida Console" panose="020B0609040504020204" pitchFamily="49" charset="0"/>
              </a:rPr>
              <a:t>d.develop_a</a:t>
            </a:r>
            <a:r>
              <a:rPr lang="en-US" sz="2000" dirty="0">
                <a:solidFill>
                  <a:srgbClr val="000000"/>
                </a:solidFill>
                <a:latin typeface="Lucida Console" panose="020B0609040504020204" pitchFamily="49" charset="0"/>
              </a:rPr>
              <a:t> </a:t>
            </a:r>
          </a:p>
          <a:p>
            <a:r>
              <a:rPr lang="en-US" sz="2000" dirty="0">
                <a:solidFill>
                  <a:srgbClr val="000000"/>
                </a:solidFill>
                <a:latin typeface="Lucida Console" panose="020B0609040504020204" pitchFamily="49" charset="0"/>
              </a:rPr>
              <a:t>            </a:t>
            </a:r>
            <a:r>
              <a:rPr lang="en-US" sz="2000" dirty="0" err="1">
                <a:solidFill>
                  <a:srgbClr val="0000FF"/>
                </a:solidFill>
                <a:latin typeface="Lucida Console" panose="020B0609040504020204" pitchFamily="49" charset="0"/>
              </a:rPr>
              <a:t>reponly</a:t>
            </a:r>
            <a:r>
              <a:rPr lang="en-US" sz="2000" dirty="0">
                <a:solidFill>
                  <a:srgbClr val="000000"/>
                </a:solidFill>
                <a:latin typeface="Lucida Console" panose="020B0609040504020204" pitchFamily="49" charset="0"/>
              </a:rPr>
              <a:t> </a:t>
            </a:r>
            <a:r>
              <a:rPr lang="en-US" sz="2000" dirty="0">
                <a:solidFill>
                  <a:srgbClr val="008000"/>
                </a:solidFill>
                <a:latin typeface="Lucida Console" panose="020B0609040504020204" pitchFamily="49" charset="0"/>
              </a:rPr>
              <a:t>/*Replaces missing data with the location measure </a:t>
            </a:r>
          </a:p>
          <a:p>
            <a:r>
              <a:rPr lang="en-US" sz="2000" dirty="0">
                <a:solidFill>
                  <a:srgbClr val="008000"/>
                </a:solidFill>
                <a:latin typeface="Lucida Console" panose="020B0609040504020204" pitchFamily="49" charset="0"/>
              </a:rPr>
              <a:t>						(does not standardize the data)*/</a:t>
            </a:r>
            <a:endParaRPr lang="en-US" sz="2000" dirty="0">
              <a:solidFill>
                <a:srgbClr val="000000"/>
              </a:solidFill>
              <a:latin typeface="Lucida Console" panose="020B0609040504020204" pitchFamily="49" charset="0"/>
            </a:endParaRPr>
          </a:p>
          <a:p>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method</a:t>
            </a:r>
            <a:r>
              <a:rPr lang="en-US" sz="2000" dirty="0">
                <a:solidFill>
                  <a:srgbClr val="000000"/>
                </a:solidFill>
                <a:latin typeface="Lucida Console" panose="020B0609040504020204" pitchFamily="49" charset="0"/>
              </a:rPr>
              <a:t>=</a:t>
            </a:r>
            <a:r>
              <a:rPr lang="en-US" sz="2000" dirty="0">
                <a:solidFill>
                  <a:srgbClr val="0000FF"/>
                </a:solidFill>
                <a:latin typeface="Lucida Console" panose="020B0609040504020204" pitchFamily="49" charset="0"/>
              </a:rPr>
              <a:t>median</a:t>
            </a:r>
            <a:r>
              <a:rPr lang="en-US" sz="2000" dirty="0">
                <a:solidFill>
                  <a:srgbClr val="000000"/>
                </a:solidFill>
                <a:latin typeface="Lucida Console" panose="020B0609040504020204" pitchFamily="49" charset="0"/>
              </a:rPr>
              <a:t> </a:t>
            </a:r>
          </a:p>
          <a:p>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out</a:t>
            </a:r>
            <a:r>
              <a:rPr lang="en-US" sz="2000" dirty="0">
                <a:solidFill>
                  <a:srgbClr val="000000"/>
                </a:solidFill>
                <a:latin typeface="Lucida Console" panose="020B0609040504020204" pitchFamily="49" charset="0"/>
              </a:rPr>
              <a:t>=</a:t>
            </a:r>
            <a:r>
              <a:rPr lang="en-US" sz="2000" dirty="0" err="1">
                <a:solidFill>
                  <a:srgbClr val="000000"/>
                </a:solidFill>
                <a:latin typeface="Lucida Console" panose="020B0609040504020204" pitchFamily="49" charset="0"/>
              </a:rPr>
              <a:t>d.imputed</a:t>
            </a:r>
            <a:r>
              <a:rPr lang="en-US" sz="2000" dirty="0">
                <a:solidFill>
                  <a:srgbClr val="000000"/>
                </a:solidFill>
                <a:latin typeface="Lucida Console" panose="020B0609040504020204" pitchFamily="49" charset="0"/>
              </a:rPr>
              <a:t>;</a:t>
            </a:r>
          </a:p>
          <a:p>
            <a:r>
              <a:rPr lang="en-US" sz="2000" dirty="0">
                <a:solidFill>
                  <a:srgbClr val="000000"/>
                </a:solidFill>
                <a:latin typeface="Lucida Console" panose="020B0609040504020204" pitchFamily="49" charset="0"/>
              </a:rPr>
              <a:t>   </a:t>
            </a:r>
            <a:r>
              <a:rPr lang="en-US" sz="2000" dirty="0" err="1">
                <a:solidFill>
                  <a:srgbClr val="0000FF"/>
                </a:solidFill>
                <a:latin typeface="Lucida Console" panose="020B0609040504020204" pitchFamily="49" charset="0"/>
              </a:rPr>
              <a:t>var</a:t>
            </a:r>
            <a:r>
              <a:rPr lang="en-US" sz="2000" dirty="0">
                <a:solidFill>
                  <a:srgbClr val="000000"/>
                </a:solidFill>
                <a:latin typeface="Lucida Console" panose="020B0609040504020204" pitchFamily="49" charset="0"/>
              </a:rPr>
              <a:t> &amp;</a:t>
            </a:r>
            <a:r>
              <a:rPr lang="en-US" sz="2000" dirty="0" err="1">
                <a:solidFill>
                  <a:srgbClr val="000000"/>
                </a:solidFill>
                <a:latin typeface="Lucida Console" panose="020B0609040504020204" pitchFamily="49" charset="0"/>
              </a:rPr>
              <a:t>missvars</a:t>
            </a:r>
            <a:r>
              <a:rPr lang="en-US" sz="2000" dirty="0">
                <a:solidFill>
                  <a:srgbClr val="000000"/>
                </a:solidFill>
                <a:latin typeface="Lucida Console" panose="020B0609040504020204" pitchFamily="49" charset="0"/>
              </a:rPr>
              <a:t>;</a:t>
            </a:r>
          </a:p>
          <a:p>
            <a:r>
              <a:rPr lang="en-US" sz="2000" b="1" dirty="0">
                <a:solidFill>
                  <a:srgbClr val="000080"/>
                </a:solidFill>
                <a:latin typeface="Lucida Console" panose="020B0609040504020204" pitchFamily="49" charset="0"/>
              </a:rPr>
              <a:t>run</a:t>
            </a:r>
            <a:r>
              <a:rPr lang="en-US" sz="2000" dirty="0">
                <a:solidFill>
                  <a:srgbClr val="000000"/>
                </a:solidFill>
                <a:latin typeface="Lucida Console" panose="020B0609040504020204" pitchFamily="49" charset="0"/>
              </a:rPr>
              <a:t>;</a:t>
            </a:r>
          </a:p>
          <a:p>
            <a:endParaRPr lang="en-US" sz="2000" dirty="0">
              <a:solidFill>
                <a:srgbClr val="000000"/>
              </a:solidFill>
              <a:latin typeface="Lucida Console" panose="020B0609040504020204" pitchFamily="49" charset="0"/>
            </a:endParaRPr>
          </a:p>
          <a:p>
            <a:r>
              <a:rPr lang="en-US" sz="2000" b="1" dirty="0">
                <a:solidFill>
                  <a:srgbClr val="000080"/>
                </a:solidFill>
                <a:latin typeface="Lucida Console" panose="020B0609040504020204" pitchFamily="49" charset="0"/>
              </a:rPr>
              <a:t>proc</a:t>
            </a:r>
            <a:r>
              <a:rPr lang="en-US" sz="2000" dirty="0">
                <a:solidFill>
                  <a:srgbClr val="000000"/>
                </a:solidFill>
                <a:latin typeface="Lucida Console" panose="020B0609040504020204" pitchFamily="49" charset="0"/>
              </a:rPr>
              <a:t> </a:t>
            </a:r>
            <a:r>
              <a:rPr lang="en-US" sz="2000" b="1" dirty="0">
                <a:solidFill>
                  <a:srgbClr val="000080"/>
                </a:solidFill>
                <a:latin typeface="Lucida Console" panose="020B0609040504020204" pitchFamily="49" charset="0"/>
              </a:rPr>
              <a:t>print</a:t>
            </a:r>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data</a:t>
            </a:r>
            <a:r>
              <a:rPr lang="en-US" sz="2000" dirty="0">
                <a:solidFill>
                  <a:srgbClr val="000000"/>
                </a:solidFill>
                <a:latin typeface="Lucida Console" panose="020B0609040504020204" pitchFamily="49" charset="0"/>
              </a:rPr>
              <a:t>=</a:t>
            </a:r>
            <a:r>
              <a:rPr lang="en-US" sz="2000" dirty="0" err="1">
                <a:solidFill>
                  <a:srgbClr val="000000"/>
                </a:solidFill>
                <a:latin typeface="Lucida Console" panose="020B0609040504020204" pitchFamily="49" charset="0"/>
              </a:rPr>
              <a:t>d.imputed</a:t>
            </a:r>
            <a:r>
              <a:rPr lang="en-US" sz="2000" dirty="0">
                <a:solidFill>
                  <a:srgbClr val="000000"/>
                </a:solidFill>
                <a:latin typeface="Lucida Console" panose="020B0609040504020204" pitchFamily="49" charset="0"/>
              </a:rPr>
              <a:t>(</a:t>
            </a:r>
            <a:r>
              <a:rPr lang="en-US" sz="2000" dirty="0" err="1">
                <a:solidFill>
                  <a:srgbClr val="0000FF"/>
                </a:solidFill>
                <a:latin typeface="Lucida Console" panose="020B0609040504020204" pitchFamily="49" charset="0"/>
              </a:rPr>
              <a:t>obs</a:t>
            </a:r>
            <a:r>
              <a:rPr lang="en-US" sz="2000" dirty="0">
                <a:solidFill>
                  <a:srgbClr val="000000"/>
                </a:solidFill>
                <a:latin typeface="Lucida Console" panose="020B0609040504020204" pitchFamily="49" charset="0"/>
              </a:rPr>
              <a:t>=</a:t>
            </a:r>
            <a:r>
              <a:rPr lang="en-US" sz="2000" b="1" dirty="0">
                <a:solidFill>
                  <a:srgbClr val="008080"/>
                </a:solidFill>
                <a:latin typeface="Lucida Console" panose="020B0609040504020204" pitchFamily="49" charset="0"/>
              </a:rPr>
              <a:t>25</a:t>
            </a:r>
            <a:r>
              <a:rPr lang="en-US" sz="2000" dirty="0">
                <a:solidFill>
                  <a:srgbClr val="000000"/>
                </a:solidFill>
                <a:latin typeface="Lucida Console" panose="020B0609040504020204" pitchFamily="49" charset="0"/>
              </a:rPr>
              <a:t>);</a:t>
            </a:r>
          </a:p>
          <a:p>
            <a:r>
              <a:rPr lang="en-US" sz="2000" dirty="0">
                <a:solidFill>
                  <a:srgbClr val="000000"/>
                </a:solidFill>
                <a:latin typeface="Lucida Console" panose="020B0609040504020204" pitchFamily="49" charset="0"/>
              </a:rPr>
              <a:t>   </a:t>
            </a:r>
            <a:r>
              <a:rPr lang="en-US" sz="2000" dirty="0" err="1">
                <a:solidFill>
                  <a:srgbClr val="0000FF"/>
                </a:solidFill>
                <a:latin typeface="Lucida Console" panose="020B0609040504020204" pitchFamily="49" charset="0"/>
              </a:rPr>
              <a:t>var</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ccbal</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miccbal</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ccpurc</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miccpurc</a:t>
            </a:r>
            <a:r>
              <a:rPr lang="en-US" sz="2000" dirty="0">
                <a:solidFill>
                  <a:srgbClr val="000000"/>
                </a:solidFill>
                <a:latin typeface="Lucida Console" panose="020B0609040504020204" pitchFamily="49" charset="0"/>
              </a:rPr>
              <a:t> </a:t>
            </a:r>
          </a:p>
          <a:p>
            <a:r>
              <a:rPr lang="en-US" sz="2000" dirty="0">
                <a:solidFill>
                  <a:srgbClr val="000000"/>
                </a:solidFill>
                <a:latin typeface="Lucida Console" panose="020B0609040504020204" pitchFamily="49" charset="0"/>
              </a:rPr>
              <a:t>       income </a:t>
            </a:r>
            <a:r>
              <a:rPr lang="en-US" sz="2000" dirty="0" err="1">
                <a:solidFill>
                  <a:srgbClr val="000000"/>
                </a:solidFill>
                <a:latin typeface="Lucida Console" panose="020B0609040504020204" pitchFamily="49" charset="0"/>
              </a:rPr>
              <a:t>miincome</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hmown</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mihmown</a:t>
            </a:r>
            <a:r>
              <a:rPr lang="en-US" sz="2000" dirty="0">
                <a:solidFill>
                  <a:srgbClr val="000000"/>
                </a:solidFill>
                <a:latin typeface="Lucida Console" panose="020B0609040504020204" pitchFamily="49" charset="0"/>
              </a:rPr>
              <a:t>;</a:t>
            </a:r>
          </a:p>
          <a:p>
            <a:r>
              <a:rPr lang="en-US" sz="2000" b="1" dirty="0">
                <a:solidFill>
                  <a:srgbClr val="000080"/>
                </a:solidFill>
                <a:latin typeface="Lucida Console" panose="020B0609040504020204" pitchFamily="49" charset="0"/>
              </a:rPr>
              <a:t>run</a:t>
            </a:r>
            <a:r>
              <a:rPr lang="en-US" sz="2000" dirty="0">
                <a:solidFill>
                  <a:srgbClr val="000000"/>
                </a:solidFill>
                <a:latin typeface="Lucida Console" panose="020B0609040504020204" pitchFamily="49" charset="0"/>
              </a:rPr>
              <a:t>;</a:t>
            </a:r>
          </a:p>
          <a:p>
            <a:r>
              <a:rPr lang="en-US" sz="2000" b="1" dirty="0">
                <a:solidFill>
                  <a:srgbClr val="000080"/>
                </a:solidFill>
                <a:latin typeface="Lucida Console" panose="020B0609040504020204" pitchFamily="49" charset="0"/>
              </a:rPr>
              <a:t>proc</a:t>
            </a:r>
            <a:r>
              <a:rPr lang="en-US" sz="2000" dirty="0">
                <a:solidFill>
                  <a:srgbClr val="000000"/>
                </a:solidFill>
                <a:latin typeface="Lucida Console" panose="020B0609040504020204" pitchFamily="49" charset="0"/>
              </a:rPr>
              <a:t> </a:t>
            </a:r>
            <a:r>
              <a:rPr lang="en-US" sz="2000" b="1" dirty="0">
                <a:solidFill>
                  <a:srgbClr val="000080"/>
                </a:solidFill>
                <a:latin typeface="Lucida Console" panose="020B0609040504020204" pitchFamily="49" charset="0"/>
              </a:rPr>
              <a:t>means</a:t>
            </a:r>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data</a:t>
            </a:r>
            <a:r>
              <a:rPr lang="en-US" sz="2000" dirty="0">
                <a:solidFill>
                  <a:srgbClr val="000000"/>
                </a:solidFill>
                <a:latin typeface="Lucida Console" panose="020B0609040504020204" pitchFamily="49" charset="0"/>
              </a:rPr>
              <a:t>=</a:t>
            </a:r>
            <a:r>
              <a:rPr lang="en-US" sz="2000" dirty="0" err="1">
                <a:solidFill>
                  <a:srgbClr val="000000"/>
                </a:solidFill>
                <a:latin typeface="Lucida Console" panose="020B0609040504020204" pitchFamily="49" charset="0"/>
              </a:rPr>
              <a:t>d.imputed</a:t>
            </a:r>
            <a:r>
              <a:rPr lang="en-US" sz="2000" dirty="0">
                <a:solidFill>
                  <a:srgbClr val="000000"/>
                </a:solidFill>
                <a:latin typeface="Lucida Console" panose="020B0609040504020204" pitchFamily="49" charset="0"/>
              </a:rPr>
              <a:t> </a:t>
            </a:r>
            <a:r>
              <a:rPr lang="en-US" sz="2000" dirty="0" err="1">
                <a:solidFill>
                  <a:srgbClr val="0000FF"/>
                </a:solidFill>
                <a:latin typeface="Lucida Console" panose="020B0609040504020204" pitchFamily="49" charset="0"/>
              </a:rPr>
              <a:t>nmiss</a:t>
            </a:r>
            <a:r>
              <a:rPr lang="en-US" sz="2000" dirty="0">
                <a:solidFill>
                  <a:srgbClr val="000000"/>
                </a:solidFill>
                <a:latin typeface="Lucida Console" panose="020B0609040504020204" pitchFamily="49" charset="0"/>
              </a:rPr>
              <a:t>;</a:t>
            </a:r>
          </a:p>
          <a:p>
            <a:r>
              <a:rPr lang="en-US" sz="2000" b="1" dirty="0">
                <a:solidFill>
                  <a:srgbClr val="000080"/>
                </a:solidFill>
                <a:latin typeface="Lucida Console" panose="020B0609040504020204" pitchFamily="49" charset="0"/>
              </a:rPr>
              <a:t>run</a:t>
            </a:r>
            <a:r>
              <a:rPr lang="en-US" sz="2000" dirty="0">
                <a:solidFill>
                  <a:srgbClr val="000000"/>
                </a:solidFill>
                <a:latin typeface="Lucida Console" panose="020B0609040504020204" pitchFamily="49" charset="0"/>
              </a:rPr>
              <a:t>;</a:t>
            </a:r>
            <a:endParaRPr lang="en-US" sz="2000" dirty="0"/>
          </a:p>
        </p:txBody>
      </p:sp>
      <p:sp>
        <p:nvSpPr>
          <p:cNvPr id="4" name="Slide Number Placeholder 3">
            <a:extLst>
              <a:ext uri="{FF2B5EF4-FFF2-40B4-BE49-F238E27FC236}">
                <a16:creationId xmlns:a16="http://schemas.microsoft.com/office/drawing/2014/main" id="{334B2C64-59BC-4734-8D39-C8316C8D9A70}"/>
              </a:ext>
            </a:extLst>
          </p:cNvPr>
          <p:cNvSpPr>
            <a:spLocks noGrp="1"/>
          </p:cNvSpPr>
          <p:nvPr>
            <p:ph type="sldNum" sz="quarter" idx="12"/>
          </p:nvPr>
        </p:nvSpPr>
        <p:spPr/>
        <p:txBody>
          <a:bodyPr/>
          <a:lstStyle/>
          <a:p>
            <a:fld id="{A1731BE5-4A32-47AB-B9AD-CE4FD7485A4A}" type="slidenum">
              <a:rPr lang="en-US" smtClean="0"/>
              <a:t>13</a:t>
            </a:fld>
            <a:endParaRPr lang="en-US"/>
          </a:p>
        </p:txBody>
      </p:sp>
    </p:spTree>
    <p:extLst>
      <p:ext uri="{BB962C8B-B14F-4D97-AF65-F5344CB8AC3E}">
        <p14:creationId xmlns:p14="http://schemas.microsoft.com/office/powerpoint/2010/main" val="31358221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D01F9-C9AD-4F33-B24C-54296CB9F4F7}"/>
              </a:ext>
            </a:extLst>
          </p:cNvPr>
          <p:cNvSpPr>
            <a:spLocks noGrp="1"/>
          </p:cNvSpPr>
          <p:nvPr>
            <p:ph type="title"/>
          </p:nvPr>
        </p:nvSpPr>
        <p:spPr>
          <a:xfrm>
            <a:off x="1068788" y="2297292"/>
            <a:ext cx="9267908" cy="1325563"/>
          </a:xfrm>
        </p:spPr>
        <p:txBody>
          <a:bodyPr/>
          <a:lstStyle/>
          <a:p>
            <a:r>
              <a:rPr lang="en-US" dirty="0"/>
              <a:t>Other imputation possibilities, review.</a:t>
            </a:r>
          </a:p>
        </p:txBody>
      </p:sp>
      <p:sp>
        <p:nvSpPr>
          <p:cNvPr id="3" name="Slide Number Placeholder 2">
            <a:extLst>
              <a:ext uri="{FF2B5EF4-FFF2-40B4-BE49-F238E27FC236}">
                <a16:creationId xmlns:a16="http://schemas.microsoft.com/office/drawing/2014/main" id="{6171F2A4-2D31-4FDE-A7DB-6FE1B57286A5}"/>
              </a:ext>
            </a:extLst>
          </p:cNvPr>
          <p:cNvSpPr>
            <a:spLocks noGrp="1"/>
          </p:cNvSpPr>
          <p:nvPr>
            <p:ph type="sldNum" sz="quarter" idx="12"/>
          </p:nvPr>
        </p:nvSpPr>
        <p:spPr/>
        <p:txBody>
          <a:bodyPr/>
          <a:lstStyle/>
          <a:p>
            <a:fld id="{A1731BE5-4A32-47AB-B9AD-CE4FD7485A4A}" type="slidenum">
              <a:rPr lang="en-US" smtClean="0"/>
              <a:t>14</a:t>
            </a:fld>
            <a:endParaRPr lang="en-US"/>
          </a:p>
        </p:txBody>
      </p:sp>
    </p:spTree>
    <p:extLst>
      <p:ext uri="{BB962C8B-B14F-4D97-AF65-F5344CB8AC3E}">
        <p14:creationId xmlns:p14="http://schemas.microsoft.com/office/powerpoint/2010/main" val="41728369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4240" y="0"/>
            <a:ext cx="10820400" cy="1325563"/>
          </a:xfrm>
        </p:spPr>
        <p:txBody>
          <a:bodyPr>
            <a:normAutofit/>
          </a:bodyPr>
          <a:lstStyle/>
          <a:p>
            <a:r>
              <a:rPr lang="en-US" dirty="0"/>
              <a:t>Alternatives – Regression Imputation</a:t>
            </a:r>
          </a:p>
        </p:txBody>
      </p:sp>
      <p:sp>
        <p:nvSpPr>
          <p:cNvPr id="3" name="Rectangle 2"/>
          <p:cNvSpPr/>
          <p:nvPr/>
        </p:nvSpPr>
        <p:spPr>
          <a:xfrm>
            <a:off x="142240" y="1767562"/>
            <a:ext cx="11440160" cy="2308324"/>
          </a:xfrm>
          <a:prstGeom prst="rect">
            <a:avLst/>
          </a:prstGeom>
        </p:spPr>
        <p:txBody>
          <a:bodyPr wrap="square">
            <a:spAutoFit/>
          </a:bodyPr>
          <a:lstStyle/>
          <a:p>
            <a:r>
              <a:rPr lang="en-US" sz="2400" kern="800" dirty="0">
                <a:latin typeface="Arial" panose="020B0604020202020204" pitchFamily="34" charset="0"/>
                <a:ea typeface="Times New Roman" panose="02020603050405020304" pitchFamily="18" charset="0"/>
                <a:cs typeface="Arial" panose="020B0604020202020204" pitchFamily="34" charset="0"/>
              </a:rPr>
              <a:t>Build  </a:t>
            </a:r>
            <a:r>
              <a:rPr lang="en-US" sz="2400" i="1" kern="800" dirty="0">
                <a:latin typeface="Arial" panose="020B0604020202020204" pitchFamily="34" charset="0"/>
                <a:ea typeface="Times New Roman" panose="02020603050405020304" pitchFamily="18" charset="0"/>
                <a:cs typeface="Arial" panose="020B0604020202020204" pitchFamily="34" charset="0"/>
              </a:rPr>
              <a:t>k</a:t>
            </a:r>
            <a:r>
              <a:rPr lang="en-US" sz="2400" kern="800" dirty="0">
                <a:latin typeface="Arial" panose="020B0604020202020204" pitchFamily="34" charset="0"/>
                <a:ea typeface="Times New Roman" panose="02020603050405020304" pitchFamily="18" charset="0"/>
                <a:cs typeface="Arial" panose="020B0604020202020204" pitchFamily="34" charset="0"/>
              </a:rPr>
              <a:t> linear regression models, one for each input variable with missing data, using the other inputs as predictors.  (</a:t>
            </a:r>
            <a:r>
              <a:rPr lang="en-US" sz="2400" i="1" kern="800" dirty="0">
                <a:latin typeface="Arial" panose="020B0604020202020204" pitchFamily="34" charset="0"/>
                <a:ea typeface="Times New Roman" panose="02020603050405020304" pitchFamily="18" charset="0"/>
                <a:cs typeface="Arial" panose="020B0604020202020204" pitchFamily="34" charset="0"/>
              </a:rPr>
              <a:t>k </a:t>
            </a:r>
            <a:r>
              <a:rPr lang="en-US" sz="2400" kern="800" dirty="0">
                <a:latin typeface="Arial" panose="020B0604020202020204" pitchFamily="34" charset="0"/>
                <a:ea typeface="Times New Roman" panose="02020603050405020304" pitchFamily="18" charset="0"/>
                <a:cs typeface="Arial" panose="020B0604020202020204" pitchFamily="34" charset="0"/>
              </a:rPr>
              <a:t>is the number of variables with missing values.)</a:t>
            </a:r>
          </a:p>
          <a:p>
            <a:endParaRPr lang="en-US" sz="2400" kern="800" dirty="0">
              <a:latin typeface="Arial" panose="020B0604020202020204" pitchFamily="34" charset="0"/>
              <a:ea typeface="Times New Roman" panose="02020603050405020304" pitchFamily="18" charset="0"/>
              <a:cs typeface="Arial" panose="020B0604020202020204" pitchFamily="34" charset="0"/>
            </a:endParaRPr>
          </a:p>
          <a:p>
            <a:r>
              <a:rPr lang="en-US" sz="2400" kern="800" dirty="0">
                <a:latin typeface="Arial" panose="020B0604020202020204" pitchFamily="34" charset="0"/>
                <a:ea typeface="Times New Roman" panose="02020603050405020304" pitchFamily="18" charset="0"/>
                <a:cs typeface="Arial" panose="020B0604020202020204" pitchFamily="34" charset="0"/>
              </a:rPr>
              <a:t>Complication  -- the other inputs may themselves have missing values =&gt; the </a:t>
            </a:r>
            <a:r>
              <a:rPr lang="en-US" sz="2400" i="1" kern="800" dirty="0">
                <a:latin typeface="Arial" panose="020B0604020202020204" pitchFamily="34" charset="0"/>
                <a:ea typeface="Times New Roman" panose="02020603050405020304" pitchFamily="18" charset="0"/>
                <a:cs typeface="Arial" panose="020B0604020202020204" pitchFamily="34" charset="0"/>
              </a:rPr>
              <a:t>k</a:t>
            </a:r>
            <a:r>
              <a:rPr lang="en-US" sz="2400" kern="800" dirty="0">
                <a:latin typeface="Arial" panose="020B0604020202020204" pitchFamily="34" charset="0"/>
                <a:ea typeface="Times New Roman" panose="02020603050405020304" pitchFamily="18" charset="0"/>
                <a:cs typeface="Arial" panose="020B0604020202020204" pitchFamily="34" charset="0"/>
              </a:rPr>
              <a:t> imputation regressions also need to accommodate missing values.</a:t>
            </a:r>
            <a:endParaRPr lang="en-US" sz="24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5152F285-AF59-418A-A720-42BE789ED95F}"/>
              </a:ext>
            </a:extLst>
          </p:cNvPr>
          <p:cNvSpPr>
            <a:spLocks noGrp="1"/>
          </p:cNvSpPr>
          <p:nvPr>
            <p:ph type="sldNum" sz="quarter" idx="12"/>
          </p:nvPr>
        </p:nvSpPr>
        <p:spPr/>
        <p:txBody>
          <a:bodyPr/>
          <a:lstStyle/>
          <a:p>
            <a:fld id="{A1731BE5-4A32-47AB-B9AD-CE4FD7485A4A}" type="slidenum">
              <a:rPr lang="en-US" smtClean="0"/>
              <a:t>15</a:t>
            </a:fld>
            <a:endParaRPr lang="en-US"/>
          </a:p>
        </p:txBody>
      </p:sp>
    </p:spTree>
    <p:extLst>
      <p:ext uri="{BB962C8B-B14F-4D97-AF65-F5344CB8AC3E}">
        <p14:creationId xmlns:p14="http://schemas.microsoft.com/office/powerpoint/2010/main" val="31136990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666240" y="172720"/>
            <a:ext cx="803656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Alternatives – Cluster Imputation</a:t>
            </a:r>
          </a:p>
        </p:txBody>
      </p:sp>
      <p:sp>
        <p:nvSpPr>
          <p:cNvPr id="3" name="Rectangle 2"/>
          <p:cNvSpPr/>
          <p:nvPr/>
        </p:nvSpPr>
        <p:spPr>
          <a:xfrm>
            <a:off x="1259840" y="1912863"/>
            <a:ext cx="10261600" cy="1800493"/>
          </a:xfrm>
          <a:prstGeom prst="rect">
            <a:avLst/>
          </a:prstGeom>
        </p:spPr>
        <p:txBody>
          <a:bodyPr wrap="square">
            <a:spAutoFit/>
          </a:bodyPr>
          <a:lstStyle/>
          <a:p>
            <a:pPr marR="0" lvl="0">
              <a:spcBef>
                <a:spcPts val="600"/>
              </a:spcBef>
              <a:spcAft>
                <a:spcPts val="300"/>
              </a:spcAft>
              <a:tabLst>
                <a:tab pos="228600" algn="l"/>
              </a:tabLst>
            </a:pPr>
            <a:r>
              <a:rPr lang="en-US" sz="2400" kern="800" dirty="0">
                <a:latin typeface="Arial" panose="020B0604020202020204" pitchFamily="34" charset="0"/>
                <a:ea typeface="Times New Roman" panose="02020603050405020304" pitchFamily="18" charset="0"/>
                <a:cs typeface="Arial" panose="020B0604020202020204" pitchFamily="34" charset="0"/>
              </a:rPr>
              <a:t>Cluster the cases into relatively homogenous subgroups</a:t>
            </a:r>
          </a:p>
          <a:p>
            <a:pPr marR="0" lvl="0">
              <a:spcBef>
                <a:spcPts val="600"/>
              </a:spcBef>
              <a:spcAft>
                <a:spcPts val="300"/>
              </a:spcAft>
              <a:tabLst>
                <a:tab pos="228600" algn="l"/>
              </a:tabLst>
            </a:pPr>
            <a:r>
              <a:rPr lang="en-US" sz="2400" kern="800" dirty="0">
                <a:latin typeface="Arial" panose="020B0604020202020204" pitchFamily="34" charset="0"/>
                <a:ea typeface="Times New Roman" panose="02020603050405020304" pitchFamily="18" charset="0"/>
                <a:cs typeface="Arial" panose="020B0604020202020204" pitchFamily="34" charset="0"/>
              </a:rPr>
              <a:t>Use mean-imputation within each group</a:t>
            </a:r>
          </a:p>
          <a:p>
            <a:pPr marR="0" lvl="0">
              <a:spcBef>
                <a:spcPts val="600"/>
              </a:spcBef>
              <a:spcAft>
                <a:spcPts val="300"/>
              </a:spcAft>
              <a:tabLst>
                <a:tab pos="228600" algn="l"/>
              </a:tabLst>
            </a:pPr>
            <a:r>
              <a:rPr lang="en-US" sz="2400" kern="800" dirty="0">
                <a:latin typeface="Arial" panose="020B0604020202020204" pitchFamily="34" charset="0"/>
                <a:ea typeface="Times New Roman" panose="02020603050405020304" pitchFamily="18" charset="0"/>
                <a:cs typeface="Arial" panose="020B0604020202020204" pitchFamily="34" charset="0"/>
              </a:rPr>
              <a:t>For new cases with multiple missing values, use the cluster mean that is closest in all the </a:t>
            </a:r>
            <a:r>
              <a:rPr lang="en-US" sz="2400" kern="800" dirty="0" err="1">
                <a:latin typeface="Arial" panose="020B0604020202020204" pitchFamily="34" charset="0"/>
                <a:ea typeface="Times New Roman" panose="02020603050405020304" pitchFamily="18" charset="0"/>
                <a:cs typeface="Arial" panose="020B0604020202020204" pitchFamily="34" charset="0"/>
              </a:rPr>
              <a:t>nonmissing</a:t>
            </a:r>
            <a:r>
              <a:rPr lang="en-US" sz="2400" kern="800" dirty="0">
                <a:latin typeface="Arial" panose="020B0604020202020204" pitchFamily="34" charset="0"/>
                <a:ea typeface="Times New Roman" panose="02020603050405020304" pitchFamily="18" charset="0"/>
                <a:cs typeface="Arial" panose="020B0604020202020204" pitchFamily="34" charset="0"/>
              </a:rPr>
              <a:t> dimensions.</a:t>
            </a:r>
            <a:endParaRPr lang="en-US" sz="2400" kern="8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4" name="Slide Number Placeholder 3">
            <a:extLst>
              <a:ext uri="{FF2B5EF4-FFF2-40B4-BE49-F238E27FC236}">
                <a16:creationId xmlns:a16="http://schemas.microsoft.com/office/drawing/2014/main" id="{4F12E7FD-FCA5-40E6-868E-EBBEBF2EB6B5}"/>
              </a:ext>
            </a:extLst>
          </p:cNvPr>
          <p:cNvSpPr>
            <a:spLocks noGrp="1"/>
          </p:cNvSpPr>
          <p:nvPr>
            <p:ph type="sldNum" sz="quarter" idx="12"/>
          </p:nvPr>
        </p:nvSpPr>
        <p:spPr/>
        <p:txBody>
          <a:bodyPr/>
          <a:lstStyle/>
          <a:p>
            <a:fld id="{A1731BE5-4A32-47AB-B9AD-CE4FD7485A4A}" type="slidenum">
              <a:rPr lang="en-US" smtClean="0"/>
              <a:t>16</a:t>
            </a:fld>
            <a:endParaRPr lang="en-US"/>
          </a:p>
        </p:txBody>
      </p:sp>
    </p:spTree>
    <p:extLst>
      <p:ext uri="{BB962C8B-B14F-4D97-AF65-F5344CB8AC3E}">
        <p14:creationId xmlns:p14="http://schemas.microsoft.com/office/powerpoint/2010/main" val="19342539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Alternatives – Form “logical” groups and use mean imputation within groups.</a:t>
            </a:r>
          </a:p>
        </p:txBody>
      </p:sp>
      <p:sp>
        <p:nvSpPr>
          <p:cNvPr id="3" name="Slide Number Placeholder 2">
            <a:extLst>
              <a:ext uri="{FF2B5EF4-FFF2-40B4-BE49-F238E27FC236}">
                <a16:creationId xmlns:a16="http://schemas.microsoft.com/office/drawing/2014/main" id="{98E53316-9F16-4D74-9DD9-14A1399D9712}"/>
              </a:ext>
            </a:extLst>
          </p:cNvPr>
          <p:cNvSpPr>
            <a:spLocks noGrp="1"/>
          </p:cNvSpPr>
          <p:nvPr>
            <p:ph type="sldNum" sz="quarter" idx="12"/>
          </p:nvPr>
        </p:nvSpPr>
        <p:spPr/>
        <p:txBody>
          <a:bodyPr/>
          <a:lstStyle/>
          <a:p>
            <a:fld id="{A1731BE5-4A32-47AB-B9AD-CE4FD7485A4A}" type="slidenum">
              <a:rPr lang="en-US" smtClean="0"/>
              <a:t>17</a:t>
            </a:fld>
            <a:endParaRPr lang="en-US"/>
          </a:p>
        </p:txBody>
      </p:sp>
    </p:spTree>
    <p:extLst>
      <p:ext uri="{BB962C8B-B14F-4D97-AF65-F5344CB8AC3E}">
        <p14:creationId xmlns:p14="http://schemas.microsoft.com/office/powerpoint/2010/main" val="1303401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D7DB6-5B7D-45A5-84FA-1CB391C7C199}"/>
              </a:ext>
            </a:extLst>
          </p:cNvPr>
          <p:cNvSpPr>
            <a:spLocks noGrp="1"/>
          </p:cNvSpPr>
          <p:nvPr>
            <p:ph type="title"/>
          </p:nvPr>
        </p:nvSpPr>
        <p:spPr>
          <a:xfrm>
            <a:off x="432684" y="1820214"/>
            <a:ext cx="10515600" cy="1325563"/>
          </a:xfrm>
        </p:spPr>
        <p:txBody>
          <a:bodyPr>
            <a:normAutofit fontScale="90000"/>
          </a:bodyPr>
          <a:lstStyle/>
          <a:p>
            <a:pPr algn="ctr"/>
            <a:r>
              <a:rPr lang="en-US" dirty="0"/>
              <a:t>Choices:</a:t>
            </a:r>
            <a:br>
              <a:rPr lang="en-US" dirty="0"/>
            </a:br>
            <a:r>
              <a:rPr lang="en-US" dirty="0"/>
              <a:t>Complete Case</a:t>
            </a:r>
            <a:br>
              <a:rPr lang="en-US" dirty="0"/>
            </a:br>
            <a:r>
              <a:rPr lang="en-US" dirty="0"/>
              <a:t>Imputation</a:t>
            </a:r>
          </a:p>
        </p:txBody>
      </p:sp>
      <p:sp>
        <p:nvSpPr>
          <p:cNvPr id="3" name="Slide Number Placeholder 2">
            <a:extLst>
              <a:ext uri="{FF2B5EF4-FFF2-40B4-BE49-F238E27FC236}">
                <a16:creationId xmlns:a16="http://schemas.microsoft.com/office/drawing/2014/main" id="{14A48B99-6541-4405-84D0-AB27C7BD7EA5}"/>
              </a:ext>
            </a:extLst>
          </p:cNvPr>
          <p:cNvSpPr>
            <a:spLocks noGrp="1"/>
          </p:cNvSpPr>
          <p:nvPr>
            <p:ph type="sldNum" sz="quarter" idx="12"/>
          </p:nvPr>
        </p:nvSpPr>
        <p:spPr/>
        <p:txBody>
          <a:bodyPr/>
          <a:lstStyle/>
          <a:p>
            <a:fld id="{A1731BE5-4A32-47AB-B9AD-CE4FD7485A4A}" type="slidenum">
              <a:rPr lang="en-US" smtClean="0"/>
              <a:t>2</a:t>
            </a:fld>
            <a:endParaRPr lang="en-US"/>
          </a:p>
        </p:txBody>
      </p:sp>
    </p:spTree>
    <p:extLst>
      <p:ext uri="{BB962C8B-B14F-4D97-AF65-F5344CB8AC3E}">
        <p14:creationId xmlns:p14="http://schemas.microsoft.com/office/powerpoint/2010/main" val="1027188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5280" y="883558"/>
            <a:ext cx="11440160" cy="830997"/>
          </a:xfrm>
          <a:prstGeom prst="rect">
            <a:avLst/>
          </a:prstGeom>
        </p:spPr>
        <p:txBody>
          <a:bodyPr wrap="square">
            <a:spAutoFit/>
          </a:bodyPr>
          <a:lstStyle/>
          <a:p>
            <a:r>
              <a:rPr lang="en-US" sz="2400" kern="800" dirty="0">
                <a:latin typeface="Arial" panose="020B0604020202020204" pitchFamily="34" charset="0"/>
                <a:ea typeface="Times New Roman" panose="02020603050405020304" pitchFamily="18" charset="0"/>
                <a:cs typeface="Arial" panose="020B0604020202020204" pitchFamily="34" charset="0"/>
              </a:rPr>
              <a:t>Complete-case analysis has attractive theoretical properties even when the </a:t>
            </a:r>
            <a:r>
              <a:rPr lang="en-US" sz="2400" kern="800" dirty="0" err="1">
                <a:latin typeface="Arial" panose="020B0604020202020204" pitchFamily="34" charset="0"/>
                <a:ea typeface="Times New Roman" panose="02020603050405020304" pitchFamily="18" charset="0"/>
                <a:cs typeface="Arial" panose="020B0604020202020204" pitchFamily="34" charset="0"/>
              </a:rPr>
              <a:t>missingness</a:t>
            </a:r>
            <a:r>
              <a:rPr lang="en-US" sz="2400" kern="800" dirty="0">
                <a:latin typeface="Arial" panose="020B0604020202020204" pitchFamily="34" charset="0"/>
                <a:ea typeface="Times New Roman" panose="02020603050405020304" pitchFamily="18" charset="0"/>
                <a:cs typeface="Arial" panose="020B0604020202020204" pitchFamily="34" charset="0"/>
              </a:rPr>
              <a:t> depends on observed values of other inputs. </a:t>
            </a:r>
            <a:endParaRPr lang="en-US" sz="2400" dirty="0">
              <a:latin typeface="Arial" panose="020B0604020202020204" pitchFamily="34" charset="0"/>
              <a:cs typeface="Arial" panose="020B0604020202020204" pitchFamily="34" charset="0"/>
            </a:endParaRPr>
          </a:p>
        </p:txBody>
      </p:sp>
      <p:sp>
        <p:nvSpPr>
          <p:cNvPr id="3" name="TextBox 2"/>
          <p:cNvSpPr txBox="1"/>
          <p:nvPr/>
        </p:nvSpPr>
        <p:spPr>
          <a:xfrm>
            <a:off x="569408" y="2297485"/>
            <a:ext cx="10534147" cy="830997"/>
          </a:xfrm>
          <a:prstGeom prst="rect">
            <a:avLst/>
          </a:prstGeom>
          <a:noFill/>
        </p:spPr>
        <p:txBody>
          <a:bodyPr wrap="square" rtlCol="0">
            <a:spAutoFit/>
          </a:bodyPr>
          <a:lstStyle/>
          <a:p>
            <a:r>
              <a:rPr lang="en-US" sz="2400" kern="800" dirty="0">
                <a:latin typeface="Arial" panose="020B0604020202020204" pitchFamily="34" charset="0"/>
                <a:ea typeface="Times New Roman" panose="02020603050405020304" pitchFamily="18" charset="0"/>
                <a:cs typeface="Arial" panose="020B0604020202020204" pitchFamily="34" charset="0"/>
              </a:rPr>
              <a:t>Complete-case analysis has serious practical shortcomings with regards to predictive modeling.</a:t>
            </a:r>
            <a:endParaRPr lang="en-US" sz="24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9446D331-FB6B-493E-BC1E-E99ADDD45448}"/>
              </a:ext>
            </a:extLst>
          </p:cNvPr>
          <p:cNvSpPr>
            <a:spLocks noGrp="1"/>
          </p:cNvSpPr>
          <p:nvPr>
            <p:ph type="sldNum" sz="quarter" idx="12"/>
          </p:nvPr>
        </p:nvSpPr>
        <p:spPr/>
        <p:txBody>
          <a:bodyPr/>
          <a:lstStyle/>
          <a:p>
            <a:fld id="{A1731BE5-4A32-47AB-B9AD-CE4FD7485A4A}" type="slidenum">
              <a:rPr lang="en-US" smtClean="0"/>
              <a:t>3</a:t>
            </a:fld>
            <a:endParaRPr lang="en-US"/>
          </a:p>
        </p:txBody>
      </p:sp>
    </p:spTree>
    <p:extLst>
      <p:ext uri="{BB962C8B-B14F-4D97-AF65-F5344CB8AC3E}">
        <p14:creationId xmlns:p14="http://schemas.microsoft.com/office/powerpoint/2010/main" val="259874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838200" y="34925"/>
            <a:ext cx="10515600" cy="1325563"/>
          </a:xfrm>
        </p:spPr>
        <p:txBody>
          <a:bodyPr>
            <a:normAutofit fontScale="90000"/>
          </a:bodyPr>
          <a:lstStyle/>
          <a:p>
            <a:pPr eaLnBrk="1" hangingPunct="1"/>
            <a:r>
              <a:rPr lang="en-US" altLang="en-US" dirty="0"/>
              <a:t>The essential question – is scoring all new cases (even with missing data) to be required?</a:t>
            </a:r>
          </a:p>
        </p:txBody>
      </p:sp>
      <p:sp>
        <p:nvSpPr>
          <p:cNvPr id="2" name="Slide Number Placeholder 1">
            <a:extLst>
              <a:ext uri="{FF2B5EF4-FFF2-40B4-BE49-F238E27FC236}">
                <a16:creationId xmlns:a16="http://schemas.microsoft.com/office/drawing/2014/main" id="{840FD567-90BE-4FF2-9F8B-0221B3AC8E87}"/>
              </a:ext>
            </a:extLst>
          </p:cNvPr>
          <p:cNvSpPr>
            <a:spLocks noGrp="1"/>
          </p:cNvSpPr>
          <p:nvPr>
            <p:ph type="sldNum" sz="quarter" idx="12"/>
          </p:nvPr>
        </p:nvSpPr>
        <p:spPr/>
        <p:txBody>
          <a:bodyPr/>
          <a:lstStyle/>
          <a:p>
            <a:fld id="{A1731BE5-4A32-47AB-B9AD-CE4FD7485A4A}" type="slidenum">
              <a:rPr lang="en-US" smtClean="0"/>
              <a:t>4</a:t>
            </a:fld>
            <a:endParaRPr lang="en-US"/>
          </a:p>
        </p:txBody>
      </p:sp>
    </p:spTree>
    <p:extLst>
      <p:ext uri="{BB962C8B-B14F-4D97-AF65-F5344CB8AC3E}">
        <p14:creationId xmlns:p14="http://schemas.microsoft.com/office/powerpoint/2010/main" val="156097290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284480" y="2467878"/>
            <a:ext cx="1106932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28600" algn="l"/>
              </a:tabLst>
              <a:defRPr>
                <a:solidFill>
                  <a:schemeClr val="tx1"/>
                </a:solidFill>
                <a:latin typeface="Arial" panose="020B0604020202020204" pitchFamily="34" charset="0"/>
              </a:defRPr>
            </a:lvl1pPr>
            <a:lvl2pPr eaLnBrk="0" fontAlgn="base" hangingPunct="0">
              <a:spcBef>
                <a:spcPct val="0"/>
              </a:spcBef>
              <a:spcAft>
                <a:spcPct val="0"/>
              </a:spcAft>
              <a:tabLst>
                <a:tab pos="228600" algn="l"/>
              </a:tabLst>
              <a:defRPr>
                <a:solidFill>
                  <a:schemeClr val="tx1"/>
                </a:solidFill>
                <a:latin typeface="Arial" panose="020B0604020202020204" pitchFamily="34" charset="0"/>
              </a:defRPr>
            </a:lvl2pPr>
            <a:lvl3pPr eaLnBrk="0" fontAlgn="base" hangingPunct="0">
              <a:spcBef>
                <a:spcPct val="0"/>
              </a:spcBef>
              <a:spcAft>
                <a:spcPct val="0"/>
              </a:spcAft>
              <a:tabLst>
                <a:tab pos="228600" algn="l"/>
              </a:tabLst>
              <a:defRPr>
                <a:solidFill>
                  <a:schemeClr val="tx1"/>
                </a:solidFill>
                <a:latin typeface="Arial" panose="020B0604020202020204" pitchFamily="34" charset="0"/>
              </a:defRPr>
            </a:lvl3pPr>
            <a:lvl4pPr eaLnBrk="0" fontAlgn="base" hangingPunct="0">
              <a:spcBef>
                <a:spcPct val="0"/>
              </a:spcBef>
              <a:spcAft>
                <a:spcPct val="0"/>
              </a:spcAft>
              <a:tabLst>
                <a:tab pos="228600" algn="l"/>
              </a:tabLst>
              <a:defRPr>
                <a:solidFill>
                  <a:schemeClr val="tx1"/>
                </a:solidFill>
                <a:latin typeface="Arial" panose="020B0604020202020204" pitchFamily="34" charset="0"/>
              </a:defRPr>
            </a:lvl4pPr>
            <a:lvl5pPr eaLnBrk="0" fontAlgn="base" hangingPunct="0">
              <a:spcBef>
                <a:spcPct val="0"/>
              </a:spcBef>
              <a:spcAft>
                <a:spcPct val="0"/>
              </a:spcAft>
              <a:tabLst>
                <a:tab pos="228600" algn="l"/>
              </a:tabLst>
              <a:defRPr>
                <a:solidFill>
                  <a:schemeClr val="tx1"/>
                </a:solidFill>
                <a:latin typeface="Arial" panose="020B0604020202020204" pitchFamily="34" charset="0"/>
              </a:defRPr>
            </a:lvl5pPr>
            <a:lvl6pPr eaLnBrk="0" fontAlgn="base" hangingPunct="0">
              <a:spcBef>
                <a:spcPct val="0"/>
              </a:spcBef>
              <a:spcAft>
                <a:spcPct val="0"/>
              </a:spcAft>
              <a:tabLst>
                <a:tab pos="228600" algn="l"/>
              </a:tabLst>
              <a:defRPr>
                <a:solidFill>
                  <a:schemeClr val="tx1"/>
                </a:solidFill>
                <a:latin typeface="Arial" panose="020B0604020202020204" pitchFamily="34" charset="0"/>
              </a:defRPr>
            </a:lvl6pPr>
            <a:lvl7pPr eaLnBrk="0" fontAlgn="base" hangingPunct="0">
              <a:spcBef>
                <a:spcPct val="0"/>
              </a:spcBef>
              <a:spcAft>
                <a:spcPct val="0"/>
              </a:spcAft>
              <a:tabLst>
                <a:tab pos="228600" algn="l"/>
              </a:tabLst>
              <a:defRPr>
                <a:solidFill>
                  <a:schemeClr val="tx1"/>
                </a:solidFill>
                <a:latin typeface="Arial" panose="020B0604020202020204" pitchFamily="34" charset="0"/>
              </a:defRPr>
            </a:lvl7pPr>
            <a:lvl8pPr eaLnBrk="0" fontAlgn="base" hangingPunct="0">
              <a:spcBef>
                <a:spcPct val="0"/>
              </a:spcBef>
              <a:spcAft>
                <a:spcPct val="0"/>
              </a:spcAft>
              <a:tabLst>
                <a:tab pos="228600" algn="l"/>
              </a:tabLst>
              <a:defRPr>
                <a:solidFill>
                  <a:schemeClr val="tx1"/>
                </a:solidFill>
                <a:latin typeface="Arial" panose="020B0604020202020204" pitchFamily="34" charset="0"/>
              </a:defRPr>
            </a:lvl8pPr>
            <a:lvl9pPr eaLnBrk="0" fontAlgn="base" hangingPunct="0">
              <a:spcBef>
                <a:spcPct val="0"/>
              </a:spcBef>
              <a:spcAft>
                <a:spcPct val="0"/>
              </a:spcAft>
              <a:tabLst>
                <a:tab pos="2286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tabLst>
                <a:tab pos="228600" algn="l"/>
              </a:tabLst>
            </a:pPr>
            <a:r>
              <a:rPr kumimoji="0" lang="en-US" altLang="en-US" sz="2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Create missing indicators and treat them as new input variables in the analysis.</a:t>
            </a:r>
          </a:p>
          <a:p>
            <a:pPr marL="0" marR="0" lvl="0" indent="0" algn="l" defTabSz="914400" rtl="0" eaLnBrk="0" fontAlgn="base" latinLnBrk="0" hangingPunct="0">
              <a:lnSpc>
                <a:spcPct val="100000"/>
              </a:lnSpc>
              <a:spcBef>
                <a:spcPct val="0"/>
              </a:spcBef>
              <a:spcAft>
                <a:spcPct val="0"/>
              </a:spcAft>
              <a:buClrTx/>
              <a:buSzTx/>
              <a:tabLst>
                <a:tab pos="228600" algn="l"/>
              </a:tabLst>
            </a:pPr>
            <a:endParaRPr kumimoji="0" lang="en-US" altLang="en-US" sz="2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tab pos="228600" algn="l"/>
              </a:tabLst>
            </a:pPr>
            <a:r>
              <a:rPr kumimoji="0" lang="en-US" altLang="en-US" sz="2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Use median imputation for numeric inputs. Fill the missing value of </a:t>
            </a:r>
            <a:r>
              <a:rPr kumimoji="0" lang="en-US" altLang="en-US" sz="2400" b="0" i="1"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x</a:t>
            </a:r>
            <a:r>
              <a:rPr kumimoji="0" lang="en-US" altLang="en-US" sz="2400" b="0" i="1" u="none" strike="noStrike" cap="none" normalizeH="0" baseline="-30000" dirty="0" err="1">
                <a:ln>
                  <a:noFill/>
                </a:ln>
                <a:solidFill>
                  <a:schemeClr val="tx1"/>
                </a:solidFill>
                <a:effectLst/>
                <a:latin typeface="Arial" panose="020B0604020202020204" pitchFamily="34" charset="0"/>
                <a:ea typeface="Times New Roman" panose="02020603050405020304" pitchFamily="18" charset="0"/>
              </a:rPr>
              <a:t>j</a:t>
            </a:r>
            <a:r>
              <a:rPr kumimoji="0" lang="en-US" altLang="en-US" sz="2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with the median of the complete cases for that variable. </a:t>
            </a:r>
          </a:p>
          <a:p>
            <a:pPr marL="0" marR="0" lvl="0" indent="0" algn="l" defTabSz="914400" rtl="0" eaLnBrk="0" fontAlgn="base" latinLnBrk="0" hangingPunct="0">
              <a:lnSpc>
                <a:spcPct val="100000"/>
              </a:lnSpc>
              <a:spcBef>
                <a:spcPct val="0"/>
              </a:spcBef>
              <a:spcAft>
                <a:spcPct val="0"/>
              </a:spcAft>
              <a:buClrTx/>
              <a:buSzTx/>
              <a:tabLst>
                <a:tab pos="228600" algn="l"/>
              </a:tabLst>
            </a:pPr>
            <a:endParaRPr kumimoji="0" lang="en-US" altLang="en-US" sz="2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tab pos="228600" algn="l"/>
              </a:tabLst>
            </a:pPr>
            <a:r>
              <a:rPr kumimoji="0" lang="en-US" altLang="en-US" sz="2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Create a new level representing missing (unknown) for categorical inputs. </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
        <p:nvSpPr>
          <p:cNvPr id="3" name="Title 2"/>
          <p:cNvSpPr>
            <a:spLocks noGrp="1"/>
          </p:cNvSpPr>
          <p:nvPr>
            <p:ph type="title"/>
          </p:nvPr>
        </p:nvSpPr>
        <p:spPr/>
        <p:txBody>
          <a:bodyPr>
            <a:normAutofit/>
          </a:bodyPr>
          <a:lstStyle/>
          <a:p>
            <a:r>
              <a:rPr lang="en-US" altLang="en-US" dirty="0">
                <a:latin typeface="Arial" panose="020B0604020202020204" pitchFamily="34" charset="0"/>
                <a:ea typeface="Times New Roman" panose="02020603050405020304" pitchFamily="18" charset="0"/>
              </a:rPr>
              <a:t>A reasonable strategy for handling missing values in predictive modeling</a:t>
            </a:r>
            <a:endParaRPr lang="en-US" dirty="0"/>
          </a:p>
        </p:txBody>
      </p:sp>
      <p:sp>
        <p:nvSpPr>
          <p:cNvPr id="4" name="Slide Number Placeholder 3">
            <a:extLst>
              <a:ext uri="{FF2B5EF4-FFF2-40B4-BE49-F238E27FC236}">
                <a16:creationId xmlns:a16="http://schemas.microsoft.com/office/drawing/2014/main" id="{43CDA9FC-B0AD-4C71-A472-649EA8BE0D7A}"/>
              </a:ext>
            </a:extLst>
          </p:cNvPr>
          <p:cNvSpPr>
            <a:spLocks noGrp="1"/>
          </p:cNvSpPr>
          <p:nvPr>
            <p:ph type="sldNum" sz="quarter" idx="12"/>
          </p:nvPr>
        </p:nvSpPr>
        <p:spPr/>
        <p:txBody>
          <a:bodyPr/>
          <a:lstStyle/>
          <a:p>
            <a:fld id="{A1731BE5-4A32-47AB-B9AD-CE4FD7485A4A}" type="slidenum">
              <a:rPr lang="en-US" smtClean="0"/>
              <a:t>5</a:t>
            </a:fld>
            <a:endParaRPr lang="en-US"/>
          </a:p>
        </p:txBody>
      </p:sp>
    </p:spTree>
    <p:extLst>
      <p:ext uri="{BB962C8B-B14F-4D97-AF65-F5344CB8AC3E}">
        <p14:creationId xmlns:p14="http://schemas.microsoft.com/office/powerpoint/2010/main" val="4274428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5440" y="1459320"/>
            <a:ext cx="10952480" cy="1800493"/>
          </a:xfrm>
          <a:prstGeom prst="rect">
            <a:avLst/>
          </a:prstGeom>
        </p:spPr>
        <p:txBody>
          <a:bodyPr wrap="square">
            <a:spAutoFit/>
          </a:bodyPr>
          <a:lstStyle/>
          <a:p>
            <a:pPr>
              <a:spcBef>
                <a:spcPts val="600"/>
              </a:spcBef>
              <a:spcAft>
                <a:spcPts val="300"/>
              </a:spcAft>
            </a:pPr>
            <a:r>
              <a:rPr lang="en-US" sz="2400" kern="800" dirty="0">
                <a:latin typeface="Arial" panose="020B0604020202020204" pitchFamily="34" charset="0"/>
                <a:ea typeface="Times New Roman" panose="02020603050405020304" pitchFamily="18" charset="0"/>
                <a:cs typeface="Arial" panose="020B0604020202020204" pitchFamily="34" charset="0"/>
              </a:rPr>
              <a:t>With this strategy a new case is easily scored.</a:t>
            </a:r>
          </a:p>
          <a:p>
            <a:pPr>
              <a:spcBef>
                <a:spcPts val="600"/>
              </a:spcBef>
              <a:spcAft>
                <a:spcPts val="300"/>
              </a:spcAft>
            </a:pPr>
            <a:endParaRPr lang="en-US" sz="2400" kern="800" dirty="0">
              <a:latin typeface="Arial" panose="020B0604020202020204" pitchFamily="34" charset="0"/>
              <a:ea typeface="Times New Roman" panose="02020603050405020304" pitchFamily="18" charset="0"/>
              <a:cs typeface="Arial" panose="020B0604020202020204" pitchFamily="34" charset="0"/>
            </a:endParaRPr>
          </a:p>
          <a:p>
            <a:pPr>
              <a:spcBef>
                <a:spcPts val="600"/>
              </a:spcBef>
              <a:spcAft>
                <a:spcPts val="300"/>
              </a:spcAft>
            </a:pPr>
            <a:r>
              <a:rPr lang="en-US" sz="2400" kern="800" dirty="0">
                <a:latin typeface="Arial" panose="020B0604020202020204" pitchFamily="34" charset="0"/>
                <a:ea typeface="Times New Roman" panose="02020603050405020304" pitchFamily="18" charset="0"/>
                <a:cs typeface="Arial" panose="020B0604020202020204" pitchFamily="34" charset="0"/>
              </a:rPr>
              <a:t>Replace the missing values with the medians from the development data and then apply the prediction model.</a:t>
            </a:r>
            <a:endParaRPr lang="en-US" sz="2400" kern="8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2" name="Slide Number Placeholder 1">
            <a:extLst>
              <a:ext uri="{FF2B5EF4-FFF2-40B4-BE49-F238E27FC236}">
                <a16:creationId xmlns:a16="http://schemas.microsoft.com/office/drawing/2014/main" id="{069712DB-04DE-4B4B-B01E-FCE7CEAC3104}"/>
              </a:ext>
            </a:extLst>
          </p:cNvPr>
          <p:cNvSpPr>
            <a:spLocks noGrp="1"/>
          </p:cNvSpPr>
          <p:nvPr>
            <p:ph type="sldNum" sz="quarter" idx="12"/>
          </p:nvPr>
        </p:nvSpPr>
        <p:spPr/>
        <p:txBody>
          <a:bodyPr/>
          <a:lstStyle/>
          <a:p>
            <a:fld id="{A1731BE5-4A32-47AB-B9AD-CE4FD7485A4A}" type="slidenum">
              <a:rPr lang="en-US" smtClean="0"/>
              <a:t>6</a:t>
            </a:fld>
            <a:endParaRPr lang="en-US"/>
          </a:p>
        </p:txBody>
      </p:sp>
    </p:spTree>
    <p:extLst>
      <p:ext uri="{BB962C8B-B14F-4D97-AF65-F5344CB8AC3E}">
        <p14:creationId xmlns:p14="http://schemas.microsoft.com/office/powerpoint/2010/main" val="286229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4360" y="0"/>
            <a:ext cx="10515600" cy="1325563"/>
          </a:xfrm>
        </p:spPr>
        <p:txBody>
          <a:bodyPr/>
          <a:lstStyle/>
          <a:p>
            <a:r>
              <a:rPr lang="en-US" dirty="0"/>
              <a:t>Some notes (from a SAS document on predictive modeling)</a:t>
            </a:r>
          </a:p>
        </p:txBody>
      </p:sp>
      <p:sp>
        <p:nvSpPr>
          <p:cNvPr id="3" name="Rectangle 2"/>
          <p:cNvSpPr/>
          <p:nvPr/>
        </p:nvSpPr>
        <p:spPr>
          <a:xfrm>
            <a:off x="294640" y="1449244"/>
            <a:ext cx="10673080" cy="4985980"/>
          </a:xfrm>
          <a:prstGeom prst="rect">
            <a:avLst/>
          </a:prstGeom>
        </p:spPr>
        <p:txBody>
          <a:bodyPr wrap="square">
            <a:spAutoFit/>
          </a:bodyPr>
          <a:lstStyle/>
          <a:p>
            <a:pPr>
              <a:spcBef>
                <a:spcPts val="600"/>
              </a:spcBef>
              <a:spcAft>
                <a:spcPts val="300"/>
              </a:spcAft>
            </a:pPr>
            <a:r>
              <a:rPr lang="en-US" sz="2400" kern="800" dirty="0">
                <a:latin typeface="Arial" panose="020B0604020202020204" pitchFamily="34" charset="0"/>
                <a:ea typeface="Times New Roman" panose="02020603050405020304" pitchFamily="18" charset="0"/>
                <a:cs typeface="Arial" panose="020B0604020202020204" pitchFamily="34" charset="0"/>
              </a:rPr>
              <a:t>There is a large statistical literature concerning different missing value imputation methods, including discussions of the demerits of mean and median imputation and missing indicators (Donner 1982, Jones 1997). </a:t>
            </a:r>
          </a:p>
          <a:p>
            <a:pPr>
              <a:spcBef>
                <a:spcPts val="600"/>
              </a:spcBef>
              <a:spcAft>
                <a:spcPts val="300"/>
              </a:spcAft>
            </a:pPr>
            <a:endParaRPr lang="en-US" sz="2400" kern="800" dirty="0">
              <a:latin typeface="Arial" panose="020B0604020202020204" pitchFamily="34" charset="0"/>
              <a:ea typeface="Times New Roman" panose="02020603050405020304" pitchFamily="18" charset="0"/>
              <a:cs typeface="Arial" panose="020B0604020202020204" pitchFamily="34" charset="0"/>
            </a:endParaRPr>
          </a:p>
          <a:p>
            <a:pPr>
              <a:spcBef>
                <a:spcPts val="600"/>
              </a:spcBef>
              <a:spcAft>
                <a:spcPts val="300"/>
              </a:spcAft>
            </a:pPr>
            <a:r>
              <a:rPr lang="en-US" sz="2400" kern="800" dirty="0">
                <a:latin typeface="Arial" panose="020B0604020202020204" pitchFamily="34" charset="0"/>
                <a:ea typeface="Times New Roman" panose="02020603050405020304" pitchFamily="18" charset="0"/>
                <a:cs typeface="Arial" panose="020B0604020202020204" pitchFamily="34" charset="0"/>
              </a:rPr>
              <a:t>Most of the advice is based on considerations that are peripheral to predictive modeling. </a:t>
            </a:r>
          </a:p>
          <a:p>
            <a:pPr>
              <a:spcBef>
                <a:spcPts val="600"/>
              </a:spcBef>
              <a:spcAft>
                <a:spcPts val="300"/>
              </a:spcAft>
            </a:pPr>
            <a:endParaRPr lang="en-US" sz="2400" kern="800" dirty="0">
              <a:latin typeface="Arial" panose="020B0604020202020204" pitchFamily="34" charset="0"/>
              <a:ea typeface="Times New Roman" panose="02020603050405020304" pitchFamily="18" charset="0"/>
              <a:cs typeface="Arial" panose="020B0604020202020204" pitchFamily="34" charset="0"/>
            </a:endParaRPr>
          </a:p>
          <a:p>
            <a:pPr>
              <a:spcBef>
                <a:spcPts val="600"/>
              </a:spcBef>
              <a:spcAft>
                <a:spcPts val="300"/>
              </a:spcAft>
            </a:pPr>
            <a:r>
              <a:rPr lang="en-US" sz="2400" kern="800" dirty="0">
                <a:latin typeface="Arial" panose="020B0604020202020204" pitchFamily="34" charset="0"/>
                <a:ea typeface="Times New Roman" panose="02020603050405020304" pitchFamily="18" charset="0"/>
                <a:cs typeface="Arial" panose="020B0604020202020204" pitchFamily="34" charset="0"/>
              </a:rPr>
              <a:t>There is very little advice when the functional form of the model is not assumed to be perfectly specified, when the goal is to get good predictions that can be practically applied to new cases, when </a:t>
            </a:r>
            <a:r>
              <a:rPr lang="en-US" sz="2400" i="1" kern="800" dirty="0">
                <a:latin typeface="Arial" panose="020B0604020202020204" pitchFamily="34" charset="0"/>
                <a:ea typeface="Times New Roman" panose="02020603050405020304" pitchFamily="18" charset="0"/>
                <a:cs typeface="Arial" panose="020B0604020202020204" pitchFamily="34" charset="0"/>
              </a:rPr>
              <a:t>p‑</a:t>
            </a:r>
            <a:r>
              <a:rPr lang="en-US" sz="2400" kern="800" dirty="0">
                <a:latin typeface="Arial" panose="020B0604020202020204" pitchFamily="34" charset="0"/>
                <a:ea typeface="Times New Roman" panose="02020603050405020304" pitchFamily="18" charset="0"/>
                <a:cs typeface="Arial" panose="020B0604020202020204" pitchFamily="34" charset="0"/>
              </a:rPr>
              <a:t>values and hypothesis tests are of secondary importance, and when the </a:t>
            </a:r>
            <a:r>
              <a:rPr lang="en-US" sz="2400" kern="800" dirty="0" err="1">
                <a:latin typeface="Arial" panose="020B0604020202020204" pitchFamily="34" charset="0"/>
                <a:ea typeface="Times New Roman" panose="02020603050405020304" pitchFamily="18" charset="0"/>
                <a:cs typeface="Arial" panose="020B0604020202020204" pitchFamily="34" charset="0"/>
              </a:rPr>
              <a:t>missingness</a:t>
            </a:r>
            <a:r>
              <a:rPr lang="en-US" sz="2400" kern="800" dirty="0">
                <a:latin typeface="Arial" panose="020B0604020202020204" pitchFamily="34" charset="0"/>
                <a:ea typeface="Times New Roman" panose="02020603050405020304" pitchFamily="18" charset="0"/>
                <a:cs typeface="Arial" panose="020B0604020202020204" pitchFamily="34" charset="0"/>
              </a:rPr>
              <a:t> might be highly pathological, in other words, depending on lurking predictors.</a:t>
            </a:r>
            <a:endParaRPr lang="en-US" sz="2400" kern="8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4" name="Slide Number Placeholder 3">
            <a:extLst>
              <a:ext uri="{FF2B5EF4-FFF2-40B4-BE49-F238E27FC236}">
                <a16:creationId xmlns:a16="http://schemas.microsoft.com/office/drawing/2014/main" id="{3F239782-92E1-4ADE-B64E-B9645DE91AFB}"/>
              </a:ext>
            </a:extLst>
          </p:cNvPr>
          <p:cNvSpPr>
            <a:spLocks noGrp="1"/>
          </p:cNvSpPr>
          <p:nvPr>
            <p:ph type="sldNum" sz="quarter" idx="12"/>
          </p:nvPr>
        </p:nvSpPr>
        <p:spPr/>
        <p:txBody>
          <a:bodyPr/>
          <a:lstStyle/>
          <a:p>
            <a:fld id="{A1731BE5-4A32-47AB-B9AD-CE4FD7485A4A}" type="slidenum">
              <a:rPr lang="en-US" smtClean="0"/>
              <a:t>7</a:t>
            </a:fld>
            <a:endParaRPr lang="en-US"/>
          </a:p>
        </p:txBody>
      </p:sp>
    </p:spTree>
    <p:extLst>
      <p:ext uri="{BB962C8B-B14F-4D97-AF65-F5344CB8AC3E}">
        <p14:creationId xmlns:p14="http://schemas.microsoft.com/office/powerpoint/2010/main" val="3222655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7E2CA4-E0A5-4639-963C-6984425E5F1F}"/>
              </a:ext>
            </a:extLst>
          </p:cNvPr>
          <p:cNvSpPr>
            <a:spLocks noGrp="1"/>
          </p:cNvSpPr>
          <p:nvPr>
            <p:ph type="title"/>
          </p:nvPr>
        </p:nvSpPr>
        <p:spPr>
          <a:xfrm>
            <a:off x="838200" y="2353586"/>
            <a:ext cx="10515600" cy="1325563"/>
          </a:xfrm>
        </p:spPr>
        <p:txBody>
          <a:bodyPr/>
          <a:lstStyle/>
          <a:p>
            <a:r>
              <a:rPr lang="en-US" dirty="0"/>
              <a:t>A note on complete case analysis for this data set.</a:t>
            </a:r>
          </a:p>
        </p:txBody>
      </p:sp>
      <p:sp>
        <p:nvSpPr>
          <p:cNvPr id="3" name="Slide Number Placeholder 2">
            <a:extLst>
              <a:ext uri="{FF2B5EF4-FFF2-40B4-BE49-F238E27FC236}">
                <a16:creationId xmlns:a16="http://schemas.microsoft.com/office/drawing/2014/main" id="{9AFA07B5-A176-469B-A450-7C5E6A2FB78D}"/>
              </a:ext>
            </a:extLst>
          </p:cNvPr>
          <p:cNvSpPr>
            <a:spLocks noGrp="1"/>
          </p:cNvSpPr>
          <p:nvPr>
            <p:ph type="sldNum" sz="quarter" idx="12"/>
          </p:nvPr>
        </p:nvSpPr>
        <p:spPr/>
        <p:txBody>
          <a:bodyPr/>
          <a:lstStyle/>
          <a:p>
            <a:fld id="{A1731BE5-4A32-47AB-B9AD-CE4FD7485A4A}" type="slidenum">
              <a:rPr lang="en-US" smtClean="0"/>
              <a:t>8</a:t>
            </a:fld>
            <a:endParaRPr lang="en-US"/>
          </a:p>
        </p:txBody>
      </p:sp>
    </p:spTree>
    <p:extLst>
      <p:ext uri="{BB962C8B-B14F-4D97-AF65-F5344CB8AC3E}">
        <p14:creationId xmlns:p14="http://schemas.microsoft.com/office/powerpoint/2010/main" val="2023290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E5A59B2-A84E-46E5-B62F-81FEBD1865EC}"/>
              </a:ext>
            </a:extLst>
          </p:cNvPr>
          <p:cNvSpPr>
            <a:spLocks noGrp="1"/>
          </p:cNvSpPr>
          <p:nvPr>
            <p:ph type="sldNum" sz="quarter" idx="12"/>
          </p:nvPr>
        </p:nvSpPr>
        <p:spPr/>
        <p:txBody>
          <a:bodyPr/>
          <a:lstStyle/>
          <a:p>
            <a:fld id="{A1731BE5-4A32-47AB-B9AD-CE4FD7485A4A}" type="slidenum">
              <a:rPr lang="en-US" smtClean="0"/>
              <a:t>9</a:t>
            </a:fld>
            <a:endParaRPr lang="en-US"/>
          </a:p>
        </p:txBody>
      </p:sp>
      <p:sp>
        <p:nvSpPr>
          <p:cNvPr id="3" name="Rectangle 2">
            <a:extLst>
              <a:ext uri="{FF2B5EF4-FFF2-40B4-BE49-F238E27FC236}">
                <a16:creationId xmlns:a16="http://schemas.microsoft.com/office/drawing/2014/main" id="{119EFB6A-9444-43B1-A755-6078961BE5E1}"/>
              </a:ext>
            </a:extLst>
          </p:cNvPr>
          <p:cNvSpPr/>
          <p:nvPr/>
        </p:nvSpPr>
        <p:spPr>
          <a:xfrm>
            <a:off x="683811" y="706529"/>
            <a:ext cx="11394219" cy="5324535"/>
          </a:xfrm>
          <a:prstGeom prst="rect">
            <a:avLst/>
          </a:prstGeom>
        </p:spPr>
        <p:txBody>
          <a:bodyPr wrap="square">
            <a:spAutoFit/>
          </a:bodyPr>
          <a:lstStyle/>
          <a:p>
            <a:r>
              <a:rPr lang="en-US" sz="2000" b="1" dirty="0">
                <a:solidFill>
                  <a:srgbClr val="000080"/>
                </a:solidFill>
                <a:latin typeface="Lucida Console" panose="020B0609040504020204" pitchFamily="49" charset="0"/>
              </a:rPr>
              <a:t>proc</a:t>
            </a:r>
            <a:r>
              <a:rPr lang="en-US" sz="2000" dirty="0">
                <a:solidFill>
                  <a:srgbClr val="000000"/>
                </a:solidFill>
                <a:latin typeface="Lucida Console" panose="020B0609040504020204" pitchFamily="49" charset="0"/>
              </a:rPr>
              <a:t> </a:t>
            </a:r>
            <a:r>
              <a:rPr lang="en-US" sz="2000" b="1" dirty="0" err="1">
                <a:solidFill>
                  <a:srgbClr val="000080"/>
                </a:solidFill>
                <a:latin typeface="Lucida Console" panose="020B0609040504020204" pitchFamily="49" charset="0"/>
              </a:rPr>
              <a:t>sql</a:t>
            </a:r>
            <a:r>
              <a:rPr lang="en-US" sz="2000" dirty="0">
                <a:solidFill>
                  <a:srgbClr val="000000"/>
                </a:solidFill>
                <a:latin typeface="Lucida Console" panose="020B0609040504020204" pitchFamily="49" charset="0"/>
              </a:rPr>
              <a:t>;</a:t>
            </a:r>
          </a:p>
          <a:p>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select</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name,type</a:t>
            </a:r>
            <a:endParaRPr lang="en-US" sz="2000" dirty="0">
              <a:solidFill>
                <a:srgbClr val="000000"/>
              </a:solidFill>
              <a:latin typeface="Lucida Console" panose="020B0609040504020204" pitchFamily="49" charset="0"/>
            </a:endParaRPr>
          </a:p>
          <a:p>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from</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dictionary.columns</a:t>
            </a:r>
            <a:endParaRPr lang="en-US" sz="2000" dirty="0">
              <a:solidFill>
                <a:srgbClr val="000000"/>
              </a:solidFill>
              <a:latin typeface="Lucida Console" panose="020B0609040504020204" pitchFamily="49" charset="0"/>
            </a:endParaRPr>
          </a:p>
          <a:p>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where</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libname</a:t>
            </a:r>
            <a:r>
              <a:rPr lang="en-US" sz="2000" dirty="0">
                <a:solidFill>
                  <a:srgbClr val="000000"/>
                </a:solidFill>
                <a:latin typeface="Lucida Console" panose="020B0609040504020204" pitchFamily="49" charset="0"/>
              </a:rPr>
              <a:t>=</a:t>
            </a:r>
            <a:r>
              <a:rPr lang="en-US" sz="2000" dirty="0">
                <a:solidFill>
                  <a:srgbClr val="800080"/>
                </a:solidFill>
                <a:latin typeface="Lucida Console" panose="020B0609040504020204" pitchFamily="49" charset="0"/>
              </a:rPr>
              <a:t>"D"</a:t>
            </a:r>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and</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memname</a:t>
            </a:r>
            <a:r>
              <a:rPr lang="en-US" sz="2000" dirty="0">
                <a:solidFill>
                  <a:srgbClr val="000000"/>
                </a:solidFill>
                <a:latin typeface="Lucida Console" panose="020B0609040504020204" pitchFamily="49" charset="0"/>
              </a:rPr>
              <a:t>=</a:t>
            </a:r>
            <a:r>
              <a:rPr lang="en-US" sz="2000" dirty="0">
                <a:solidFill>
                  <a:srgbClr val="800080"/>
                </a:solidFill>
                <a:latin typeface="Lucida Console" panose="020B0609040504020204" pitchFamily="49" charset="0"/>
              </a:rPr>
              <a:t>"DEVELOP"</a:t>
            </a:r>
            <a:r>
              <a:rPr lang="en-US" sz="2000" dirty="0">
                <a:solidFill>
                  <a:srgbClr val="000000"/>
                </a:solidFill>
                <a:latin typeface="Lucida Console" panose="020B0609040504020204" pitchFamily="49" charset="0"/>
              </a:rPr>
              <a:t>;</a:t>
            </a:r>
          </a:p>
          <a:p>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select</a:t>
            </a:r>
            <a:r>
              <a:rPr lang="en-US" sz="2000" dirty="0">
                <a:solidFill>
                  <a:srgbClr val="000000"/>
                </a:solidFill>
                <a:latin typeface="Lucida Console" panose="020B0609040504020204" pitchFamily="49" charset="0"/>
              </a:rPr>
              <a:t> name  </a:t>
            </a:r>
            <a:r>
              <a:rPr lang="en-US" sz="2000" dirty="0">
                <a:solidFill>
                  <a:srgbClr val="0000FF"/>
                </a:solidFill>
                <a:latin typeface="Lucida Console" panose="020B0609040504020204" pitchFamily="49" charset="0"/>
              </a:rPr>
              <a:t>into</a:t>
            </a:r>
            <a:r>
              <a:rPr lang="en-US" sz="2000" dirty="0">
                <a:solidFill>
                  <a:srgbClr val="000000"/>
                </a:solidFill>
                <a:latin typeface="Lucida Console" panose="020B0609040504020204" pitchFamily="49" charset="0"/>
              </a:rPr>
              <a:t> : </a:t>
            </a:r>
            <a:r>
              <a:rPr lang="en-US" sz="2000" dirty="0" err="1">
                <a:solidFill>
                  <a:srgbClr val="000000"/>
                </a:solidFill>
                <a:latin typeface="Lucida Console" panose="020B0609040504020204" pitchFamily="49" charset="0"/>
              </a:rPr>
              <a:t>vars</a:t>
            </a:r>
            <a:r>
              <a:rPr lang="en-US" sz="2000" dirty="0">
                <a:solidFill>
                  <a:srgbClr val="000000"/>
                </a:solidFill>
                <a:latin typeface="Lucida Console" panose="020B0609040504020204" pitchFamily="49" charset="0"/>
              </a:rPr>
              <a:t> separated </a:t>
            </a:r>
            <a:r>
              <a:rPr lang="en-US" sz="2000" dirty="0">
                <a:solidFill>
                  <a:srgbClr val="0000FF"/>
                </a:solidFill>
                <a:latin typeface="Lucida Console" panose="020B0609040504020204" pitchFamily="49" charset="0"/>
              </a:rPr>
              <a:t>by</a:t>
            </a:r>
            <a:r>
              <a:rPr lang="en-US" sz="2000" dirty="0">
                <a:solidFill>
                  <a:srgbClr val="000000"/>
                </a:solidFill>
                <a:latin typeface="Lucida Console" panose="020B0609040504020204" pitchFamily="49" charset="0"/>
              </a:rPr>
              <a:t> </a:t>
            </a:r>
            <a:r>
              <a:rPr lang="en-US" sz="2000" dirty="0">
                <a:solidFill>
                  <a:srgbClr val="800080"/>
                </a:solidFill>
                <a:latin typeface="Lucida Console" panose="020B0609040504020204" pitchFamily="49" charset="0"/>
              </a:rPr>
              <a:t>","</a:t>
            </a:r>
            <a:endParaRPr lang="en-US" sz="2000" dirty="0">
              <a:solidFill>
                <a:srgbClr val="000000"/>
              </a:solidFill>
              <a:latin typeface="Lucida Console" panose="020B0609040504020204" pitchFamily="49" charset="0"/>
            </a:endParaRPr>
          </a:p>
          <a:p>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from</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dictionary.columns</a:t>
            </a:r>
            <a:endParaRPr lang="en-US" sz="2000" dirty="0">
              <a:solidFill>
                <a:srgbClr val="000000"/>
              </a:solidFill>
              <a:latin typeface="Lucida Console" panose="020B0609040504020204" pitchFamily="49" charset="0"/>
            </a:endParaRPr>
          </a:p>
          <a:p>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where</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libname</a:t>
            </a:r>
            <a:r>
              <a:rPr lang="en-US" sz="2000" dirty="0">
                <a:solidFill>
                  <a:srgbClr val="000000"/>
                </a:solidFill>
                <a:latin typeface="Lucida Console" panose="020B0609040504020204" pitchFamily="49" charset="0"/>
              </a:rPr>
              <a:t>=</a:t>
            </a:r>
            <a:r>
              <a:rPr lang="en-US" sz="2000" dirty="0">
                <a:solidFill>
                  <a:srgbClr val="800080"/>
                </a:solidFill>
                <a:latin typeface="Lucida Console" panose="020B0609040504020204" pitchFamily="49" charset="0"/>
              </a:rPr>
              <a:t>"D"</a:t>
            </a:r>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and</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memname</a:t>
            </a:r>
            <a:r>
              <a:rPr lang="en-US" sz="2000" dirty="0">
                <a:solidFill>
                  <a:srgbClr val="000000"/>
                </a:solidFill>
                <a:latin typeface="Lucida Console" panose="020B0609040504020204" pitchFamily="49" charset="0"/>
              </a:rPr>
              <a:t>=</a:t>
            </a:r>
            <a:r>
              <a:rPr lang="en-US" sz="2000" dirty="0">
                <a:solidFill>
                  <a:srgbClr val="800080"/>
                </a:solidFill>
                <a:latin typeface="Lucida Console" panose="020B0609040504020204" pitchFamily="49" charset="0"/>
              </a:rPr>
              <a:t>"DEVELOP"</a:t>
            </a:r>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and</a:t>
            </a:r>
            <a:r>
              <a:rPr lang="en-US" sz="2000" dirty="0">
                <a:solidFill>
                  <a:srgbClr val="000000"/>
                </a:solidFill>
                <a:latin typeface="Lucida Console" panose="020B0609040504020204" pitchFamily="49" charset="0"/>
              </a:rPr>
              <a:t> type=</a:t>
            </a:r>
            <a:r>
              <a:rPr lang="en-US" sz="2000" dirty="0">
                <a:solidFill>
                  <a:srgbClr val="800080"/>
                </a:solidFill>
                <a:latin typeface="Lucida Console" panose="020B0609040504020204" pitchFamily="49" charset="0"/>
              </a:rPr>
              <a:t>"</a:t>
            </a:r>
            <a:r>
              <a:rPr lang="en-US" sz="2000" dirty="0" err="1">
                <a:solidFill>
                  <a:srgbClr val="800080"/>
                </a:solidFill>
                <a:latin typeface="Lucida Console" panose="020B0609040504020204" pitchFamily="49" charset="0"/>
              </a:rPr>
              <a:t>num</a:t>
            </a:r>
            <a:r>
              <a:rPr lang="en-US" sz="2000" dirty="0">
                <a:solidFill>
                  <a:srgbClr val="800080"/>
                </a:solidFill>
                <a:latin typeface="Lucida Console" panose="020B0609040504020204" pitchFamily="49" charset="0"/>
              </a:rPr>
              <a:t>"</a:t>
            </a:r>
            <a:endParaRPr lang="en-US" sz="2000" dirty="0">
              <a:solidFill>
                <a:srgbClr val="000000"/>
              </a:solidFill>
              <a:latin typeface="Lucida Console" panose="020B0609040504020204" pitchFamily="49" charset="0"/>
            </a:endParaRPr>
          </a:p>
          <a:p>
            <a:r>
              <a:rPr lang="en-US" sz="2000" dirty="0">
                <a:solidFill>
                  <a:srgbClr val="000000"/>
                </a:solidFill>
                <a:latin typeface="Lucida Console" panose="020B0609040504020204" pitchFamily="49" charset="0"/>
              </a:rPr>
              <a:t>	 ;</a:t>
            </a:r>
          </a:p>
          <a:p>
            <a:r>
              <a:rPr lang="en-US" sz="2000" b="1" dirty="0">
                <a:solidFill>
                  <a:srgbClr val="000080"/>
                </a:solidFill>
                <a:latin typeface="Lucida Console" panose="020B0609040504020204" pitchFamily="49" charset="0"/>
              </a:rPr>
              <a:t>quit</a:t>
            </a:r>
            <a:r>
              <a:rPr lang="en-US" sz="2000" dirty="0">
                <a:solidFill>
                  <a:srgbClr val="000000"/>
                </a:solidFill>
                <a:latin typeface="Lucida Console" panose="020B0609040504020204" pitchFamily="49" charset="0"/>
              </a:rPr>
              <a:t>;</a:t>
            </a:r>
          </a:p>
          <a:p>
            <a:r>
              <a:rPr lang="en-US" sz="2000" dirty="0">
                <a:solidFill>
                  <a:srgbClr val="0000FF"/>
                </a:solidFill>
                <a:latin typeface="Lucida Console" panose="020B0609040504020204" pitchFamily="49" charset="0"/>
              </a:rPr>
              <a:t>%put</a:t>
            </a:r>
            <a:r>
              <a:rPr lang="en-US" sz="2000" dirty="0">
                <a:solidFill>
                  <a:srgbClr val="000000"/>
                </a:solidFill>
                <a:latin typeface="Lucida Console" panose="020B0609040504020204" pitchFamily="49" charset="0"/>
              </a:rPr>
              <a:t> &amp;</a:t>
            </a:r>
            <a:r>
              <a:rPr lang="en-US" sz="2000" dirty="0" err="1">
                <a:solidFill>
                  <a:srgbClr val="000000"/>
                </a:solidFill>
                <a:latin typeface="Lucida Console" panose="020B0609040504020204" pitchFamily="49" charset="0"/>
              </a:rPr>
              <a:t>vars</a:t>
            </a:r>
            <a:r>
              <a:rPr lang="en-US" sz="2000" dirty="0">
                <a:solidFill>
                  <a:srgbClr val="000000"/>
                </a:solidFill>
                <a:latin typeface="Lucida Console" panose="020B0609040504020204" pitchFamily="49" charset="0"/>
              </a:rPr>
              <a:t>;</a:t>
            </a:r>
          </a:p>
          <a:p>
            <a:r>
              <a:rPr lang="en-US" sz="2000" b="1" dirty="0">
                <a:solidFill>
                  <a:srgbClr val="000080"/>
                </a:solidFill>
                <a:latin typeface="Lucida Console" panose="020B0609040504020204" pitchFamily="49" charset="0"/>
              </a:rPr>
              <a:t>data</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tmp</a:t>
            </a:r>
            <a:r>
              <a:rPr lang="en-US" sz="2000" dirty="0">
                <a:solidFill>
                  <a:srgbClr val="000000"/>
                </a:solidFill>
                <a:latin typeface="Lucida Console" panose="020B0609040504020204" pitchFamily="49" charset="0"/>
              </a:rPr>
              <a:t>(</a:t>
            </a:r>
            <a:r>
              <a:rPr lang="en-US" sz="2000" dirty="0">
                <a:solidFill>
                  <a:srgbClr val="0000FF"/>
                </a:solidFill>
                <a:latin typeface="Lucida Console" panose="020B0609040504020204" pitchFamily="49" charset="0"/>
              </a:rPr>
              <a:t>keep</a:t>
            </a:r>
            <a:r>
              <a:rPr lang="en-US" sz="2000" dirty="0">
                <a:solidFill>
                  <a:srgbClr val="000000"/>
                </a:solidFill>
                <a:latin typeface="Lucida Console" panose="020B0609040504020204" pitchFamily="49" charset="0"/>
              </a:rPr>
              <a:t>=</a:t>
            </a:r>
            <a:r>
              <a:rPr lang="en-US" sz="2000" dirty="0" err="1">
                <a:solidFill>
                  <a:srgbClr val="000000"/>
                </a:solidFill>
                <a:latin typeface="Lucida Console" panose="020B0609040504020204" pitchFamily="49" charset="0"/>
              </a:rPr>
              <a:t>nummiss</a:t>
            </a:r>
            <a:r>
              <a:rPr lang="en-US" sz="2000" dirty="0">
                <a:solidFill>
                  <a:srgbClr val="000000"/>
                </a:solidFill>
                <a:latin typeface="Lucida Console" panose="020B0609040504020204" pitchFamily="49" charset="0"/>
              </a:rPr>
              <a:t>);</a:t>
            </a:r>
          </a:p>
          <a:p>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set</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d.develop</a:t>
            </a:r>
            <a:r>
              <a:rPr lang="en-US" sz="2000" dirty="0">
                <a:solidFill>
                  <a:srgbClr val="000000"/>
                </a:solidFill>
                <a:latin typeface="Lucida Console" panose="020B0609040504020204" pitchFamily="49" charset="0"/>
              </a:rPr>
              <a:t>;</a:t>
            </a:r>
          </a:p>
          <a:p>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nummiss</a:t>
            </a:r>
            <a:r>
              <a:rPr lang="en-US" sz="2000" dirty="0">
                <a:solidFill>
                  <a:srgbClr val="000000"/>
                </a:solidFill>
                <a:latin typeface="Lucida Console" panose="020B0609040504020204" pitchFamily="49" charset="0"/>
              </a:rPr>
              <a:t>=</a:t>
            </a:r>
            <a:r>
              <a:rPr lang="en-US" sz="2000" dirty="0" err="1">
                <a:solidFill>
                  <a:srgbClr val="000000"/>
                </a:solidFill>
                <a:latin typeface="Lucida Console" panose="020B0609040504020204" pitchFamily="49" charset="0"/>
              </a:rPr>
              <a:t>nmiss</a:t>
            </a:r>
            <a:r>
              <a:rPr lang="en-US" sz="2000" dirty="0">
                <a:solidFill>
                  <a:srgbClr val="000000"/>
                </a:solidFill>
                <a:latin typeface="Lucida Console" panose="020B0609040504020204" pitchFamily="49" charset="0"/>
              </a:rPr>
              <a:t>(&amp;</a:t>
            </a:r>
            <a:r>
              <a:rPr lang="en-US" sz="2000" dirty="0" err="1">
                <a:solidFill>
                  <a:srgbClr val="000000"/>
                </a:solidFill>
                <a:latin typeface="Lucida Console" panose="020B0609040504020204" pitchFamily="49" charset="0"/>
              </a:rPr>
              <a:t>vars</a:t>
            </a:r>
            <a:r>
              <a:rPr lang="en-US" sz="2000" dirty="0">
                <a:solidFill>
                  <a:srgbClr val="000000"/>
                </a:solidFill>
                <a:latin typeface="Lucida Console" panose="020B0609040504020204" pitchFamily="49" charset="0"/>
              </a:rPr>
              <a:t>);</a:t>
            </a:r>
          </a:p>
          <a:p>
            <a:r>
              <a:rPr lang="en-US" sz="2000" b="1" dirty="0">
                <a:solidFill>
                  <a:srgbClr val="000080"/>
                </a:solidFill>
                <a:latin typeface="Lucida Console" panose="020B0609040504020204" pitchFamily="49" charset="0"/>
              </a:rPr>
              <a:t>run</a:t>
            </a:r>
            <a:r>
              <a:rPr lang="en-US" sz="2000" dirty="0">
                <a:solidFill>
                  <a:srgbClr val="000000"/>
                </a:solidFill>
                <a:latin typeface="Lucida Console" panose="020B0609040504020204" pitchFamily="49" charset="0"/>
              </a:rPr>
              <a:t>;</a:t>
            </a:r>
          </a:p>
          <a:p>
            <a:r>
              <a:rPr lang="en-US" sz="2000" b="1" dirty="0">
                <a:solidFill>
                  <a:srgbClr val="000080"/>
                </a:solidFill>
                <a:latin typeface="Lucida Console" panose="020B0609040504020204" pitchFamily="49" charset="0"/>
              </a:rPr>
              <a:t>proc</a:t>
            </a:r>
            <a:r>
              <a:rPr lang="en-US" sz="2000" dirty="0">
                <a:solidFill>
                  <a:srgbClr val="000000"/>
                </a:solidFill>
                <a:latin typeface="Lucida Console" panose="020B0609040504020204" pitchFamily="49" charset="0"/>
              </a:rPr>
              <a:t> </a:t>
            </a:r>
            <a:r>
              <a:rPr lang="en-US" sz="2000" b="1" dirty="0" err="1">
                <a:solidFill>
                  <a:srgbClr val="000080"/>
                </a:solidFill>
                <a:latin typeface="Lucida Console" panose="020B0609040504020204" pitchFamily="49" charset="0"/>
              </a:rPr>
              <a:t>freq</a:t>
            </a:r>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data</a:t>
            </a:r>
            <a:r>
              <a:rPr lang="en-US" sz="2000" dirty="0">
                <a:solidFill>
                  <a:srgbClr val="000000"/>
                </a:solidFill>
                <a:latin typeface="Lucida Console" panose="020B0609040504020204" pitchFamily="49" charset="0"/>
              </a:rPr>
              <a:t>=</a:t>
            </a:r>
            <a:r>
              <a:rPr lang="en-US" sz="2000" dirty="0" err="1">
                <a:solidFill>
                  <a:srgbClr val="000000"/>
                </a:solidFill>
                <a:latin typeface="Lucida Console" panose="020B0609040504020204" pitchFamily="49" charset="0"/>
              </a:rPr>
              <a:t>tmp</a:t>
            </a:r>
            <a:r>
              <a:rPr lang="en-US" sz="2000" dirty="0">
                <a:solidFill>
                  <a:srgbClr val="000000"/>
                </a:solidFill>
                <a:latin typeface="Lucida Console" panose="020B0609040504020204" pitchFamily="49" charset="0"/>
              </a:rPr>
              <a:t>;</a:t>
            </a:r>
          </a:p>
          <a:p>
            <a:r>
              <a:rPr lang="en-US" sz="2000" dirty="0">
                <a:solidFill>
                  <a:srgbClr val="0000FF"/>
                </a:solidFill>
                <a:latin typeface="Lucida Console" panose="020B0609040504020204" pitchFamily="49" charset="0"/>
              </a:rPr>
              <a:t>tables</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nummiss</a:t>
            </a:r>
            <a:r>
              <a:rPr lang="en-US" sz="2000" dirty="0">
                <a:solidFill>
                  <a:srgbClr val="000000"/>
                </a:solidFill>
                <a:latin typeface="Lucida Console" panose="020B0609040504020204" pitchFamily="49" charset="0"/>
              </a:rPr>
              <a:t>;</a:t>
            </a:r>
          </a:p>
          <a:p>
            <a:r>
              <a:rPr lang="en-US" sz="2000" b="1" dirty="0">
                <a:solidFill>
                  <a:srgbClr val="000080"/>
                </a:solidFill>
                <a:latin typeface="Lucida Console" panose="020B0609040504020204" pitchFamily="49" charset="0"/>
              </a:rPr>
              <a:t>run</a:t>
            </a:r>
            <a:r>
              <a:rPr lang="en-US" sz="2000" dirty="0">
                <a:solidFill>
                  <a:srgbClr val="000000"/>
                </a:solidFill>
                <a:latin typeface="Lucida Console" panose="020B0609040504020204" pitchFamily="49" charset="0"/>
              </a:rPr>
              <a:t>;</a:t>
            </a:r>
            <a:endParaRPr lang="en-US" sz="2000" dirty="0"/>
          </a:p>
        </p:txBody>
      </p:sp>
    </p:spTree>
    <p:extLst>
      <p:ext uri="{BB962C8B-B14F-4D97-AF65-F5344CB8AC3E}">
        <p14:creationId xmlns:p14="http://schemas.microsoft.com/office/powerpoint/2010/main" val="33544613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395</TotalTime>
  <Words>556</Words>
  <Application>Microsoft Office PowerPoint</Application>
  <PresentationFormat>Widescreen</PresentationFormat>
  <Paragraphs>110</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Lucida Console</vt:lpstr>
      <vt:lpstr>Times New Roman</vt:lpstr>
      <vt:lpstr>Office Theme</vt:lpstr>
      <vt:lpstr>Missing Data</vt:lpstr>
      <vt:lpstr>Choices: Complete Case Imputation</vt:lpstr>
      <vt:lpstr>PowerPoint Presentation</vt:lpstr>
      <vt:lpstr>The essential question – is scoring all new cases (even with missing data) to be required?</vt:lpstr>
      <vt:lpstr>A reasonable strategy for handling missing values in predictive modeling</vt:lpstr>
      <vt:lpstr>PowerPoint Presentation</vt:lpstr>
      <vt:lpstr>Some notes (from a SAS document on predictive modeling)</vt:lpstr>
      <vt:lpstr>A note on complete case analysis for this data set.</vt:lpstr>
      <vt:lpstr>PowerPoint Presentation</vt:lpstr>
      <vt:lpstr>PowerPoint Presentation</vt:lpstr>
      <vt:lpstr>Create imputation indicators</vt:lpstr>
      <vt:lpstr>PowerPoint Presentation</vt:lpstr>
      <vt:lpstr>Now do median imputation.</vt:lpstr>
      <vt:lpstr>Other imputation possibilities, review.</vt:lpstr>
      <vt:lpstr>Alternatives – Regression Imputation</vt:lpstr>
      <vt:lpstr>PowerPoint Presentation</vt:lpstr>
      <vt:lpstr>Alternatives – Form “logical” groups and use mean imputation within groups.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Missing Data</dc:title>
  <dc:creator>Dan McGee</dc:creator>
  <cp:lastModifiedBy>Dan McGee</cp:lastModifiedBy>
  <cp:revision>19</cp:revision>
  <dcterms:created xsi:type="dcterms:W3CDTF">2016-11-11T13:07:48Z</dcterms:created>
  <dcterms:modified xsi:type="dcterms:W3CDTF">2018-06-08T14:31:27Z</dcterms:modified>
</cp:coreProperties>
</file>