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316" r:id="rId3"/>
    <p:sldId id="285" r:id="rId4"/>
    <p:sldId id="269" r:id="rId5"/>
    <p:sldId id="308" r:id="rId6"/>
    <p:sldId id="313" r:id="rId7"/>
    <p:sldId id="309" r:id="rId8"/>
    <p:sldId id="307" r:id="rId9"/>
    <p:sldId id="310" r:id="rId10"/>
    <p:sldId id="314" r:id="rId11"/>
    <p:sldId id="315" r:id="rId12"/>
    <p:sldId id="289" r:id="rId13"/>
    <p:sldId id="288" r:id="rId14"/>
    <p:sldId id="317" r:id="rId15"/>
    <p:sldId id="290" r:id="rId16"/>
    <p:sldId id="291" r:id="rId17"/>
    <p:sldId id="292" r:id="rId18"/>
    <p:sldId id="293" r:id="rId19"/>
    <p:sldId id="294" r:id="rId20"/>
    <p:sldId id="295" r:id="rId21"/>
    <p:sldId id="296" r:id="rId22"/>
    <p:sldId id="312" r:id="rId23"/>
    <p:sldId id="297" r:id="rId24"/>
    <p:sldId id="298" r:id="rId25"/>
    <p:sldId id="299" r:id="rId26"/>
    <p:sldId id="300" r:id="rId27"/>
    <p:sldId id="301" r:id="rId28"/>
    <p:sldId id="302" r:id="rId29"/>
    <p:sldId id="303" r:id="rId30"/>
    <p:sldId id="304" r:id="rId31"/>
    <p:sldId id="305" r:id="rId32"/>
    <p:sldId id="30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0" d="100"/>
          <a:sy n="120" d="100"/>
        </p:scale>
        <p:origin x="23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5A8A22-2D14-41E7-A762-B734A1E6A744}" type="datetimeFigureOut">
              <a:rPr lang="en-US" smtClean="0"/>
              <a:t>6/11/2018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423114-9B85-4E7B-8CB1-E1003C6BB868}" type="slidenum">
              <a:rPr lang="en-US" smtClean="0"/>
              <a:t>‹#›</a:t>
            </a:fld>
            <a:endParaRPr lang="en-US"/>
          </a:p>
        </p:txBody>
      </p:sp>
    </p:spTree>
    <p:extLst>
      <p:ext uri="{BB962C8B-B14F-4D97-AF65-F5344CB8AC3E}">
        <p14:creationId xmlns:p14="http://schemas.microsoft.com/office/powerpoint/2010/main" val="2228890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280EBB1-47CB-42AE-AD40-C1026A462B3A}" type="slidenum">
              <a:rPr lang="en-US" smtClean="0"/>
              <a:pPr>
                <a:defRPr/>
              </a:pPr>
              <a:t>3</a:t>
            </a:fld>
            <a:endParaRPr lang="en-US"/>
          </a:p>
        </p:txBody>
      </p:sp>
    </p:spTree>
    <p:extLst>
      <p:ext uri="{BB962C8B-B14F-4D97-AF65-F5344CB8AC3E}">
        <p14:creationId xmlns:p14="http://schemas.microsoft.com/office/powerpoint/2010/main" val="2294179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B5F8679E-FAD2-417B-B49C-649987CF543C}" type="slidenum">
              <a:rPr lang="en-US" altLang="en-US" sz="1200">
                <a:latin typeface="Times New Roman" panose="02020603050405020304" pitchFamily="18" charset="0"/>
              </a:rPr>
              <a:pPr eaLnBrk="1" hangingPunct="1"/>
              <a:t>4</a:t>
            </a:fld>
            <a:endParaRPr lang="en-US" altLang="en-US" sz="1200">
              <a:latin typeface="Times New Roman" panose="02020603050405020304" pitchFamily="18" charset="0"/>
            </a:endParaRPr>
          </a:p>
        </p:txBody>
      </p:sp>
      <p:sp>
        <p:nvSpPr>
          <p:cNvPr id="10445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latin typeface="Times New Roman" panose="02020603050405020304" pitchFamily="18" charset="0"/>
              </a:rPr>
              <a:t>This demonstration illustrates using the FREQ statement and METHOD=WARD in PROC CLUSTER to perform level clustering. Much of the work is automatic when using the Output Delivery System. </a:t>
            </a:r>
          </a:p>
          <a:p>
            <a:pPr eaLnBrk="1" hangingPunct="1"/>
            <a:endParaRPr lang="en-US" altLang="en-US">
              <a:latin typeface="Times New Roman" panose="02020603050405020304" pitchFamily="18" charset="0"/>
            </a:endParaRPr>
          </a:p>
        </p:txBody>
      </p:sp>
    </p:spTree>
    <p:extLst>
      <p:ext uri="{BB962C8B-B14F-4D97-AF65-F5344CB8AC3E}">
        <p14:creationId xmlns:p14="http://schemas.microsoft.com/office/powerpoint/2010/main" val="777732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280EBB1-47CB-42AE-AD40-C1026A462B3A}" type="slidenum">
              <a:rPr lang="en-US" smtClean="0"/>
              <a:pPr>
                <a:defRPr/>
              </a:pPr>
              <a:t>9</a:t>
            </a:fld>
            <a:endParaRPr lang="en-US"/>
          </a:p>
        </p:txBody>
      </p:sp>
    </p:spTree>
    <p:extLst>
      <p:ext uri="{BB962C8B-B14F-4D97-AF65-F5344CB8AC3E}">
        <p14:creationId xmlns:p14="http://schemas.microsoft.com/office/powerpoint/2010/main" val="1841807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0F0F8A4-F8E9-4240-817A-D902157F1EE4}" type="datetime1">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0BC368-E0E9-40E2-8ACF-E0B53C39288B}" type="slidenum">
              <a:rPr lang="en-US" smtClean="0"/>
              <a:t>‹#›</a:t>
            </a:fld>
            <a:endParaRPr lang="en-US"/>
          </a:p>
        </p:txBody>
      </p:sp>
    </p:spTree>
    <p:extLst>
      <p:ext uri="{BB962C8B-B14F-4D97-AF65-F5344CB8AC3E}">
        <p14:creationId xmlns:p14="http://schemas.microsoft.com/office/powerpoint/2010/main" val="499097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02ECFC-7F68-442E-988A-B832D3D4B913}" type="datetime1">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0BC368-E0E9-40E2-8ACF-E0B53C39288B}" type="slidenum">
              <a:rPr lang="en-US" smtClean="0"/>
              <a:t>‹#›</a:t>
            </a:fld>
            <a:endParaRPr lang="en-US"/>
          </a:p>
        </p:txBody>
      </p:sp>
    </p:spTree>
    <p:extLst>
      <p:ext uri="{BB962C8B-B14F-4D97-AF65-F5344CB8AC3E}">
        <p14:creationId xmlns:p14="http://schemas.microsoft.com/office/powerpoint/2010/main" val="3791657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1DF790-F8C7-41F2-9C29-CE78F42697B2}" type="datetime1">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0BC368-E0E9-40E2-8ACF-E0B53C39288B}" type="slidenum">
              <a:rPr lang="en-US" smtClean="0"/>
              <a:t>‹#›</a:t>
            </a:fld>
            <a:endParaRPr lang="en-US"/>
          </a:p>
        </p:txBody>
      </p:sp>
    </p:spTree>
    <p:extLst>
      <p:ext uri="{BB962C8B-B14F-4D97-AF65-F5344CB8AC3E}">
        <p14:creationId xmlns:p14="http://schemas.microsoft.com/office/powerpoint/2010/main" val="3700019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AC9164-62A2-4E9F-9E9F-14052AA516AC}" type="datetime1">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0BC368-E0E9-40E2-8ACF-E0B53C39288B}" type="slidenum">
              <a:rPr lang="en-US" smtClean="0"/>
              <a:t>‹#›</a:t>
            </a:fld>
            <a:endParaRPr lang="en-US"/>
          </a:p>
        </p:txBody>
      </p:sp>
    </p:spTree>
    <p:extLst>
      <p:ext uri="{BB962C8B-B14F-4D97-AF65-F5344CB8AC3E}">
        <p14:creationId xmlns:p14="http://schemas.microsoft.com/office/powerpoint/2010/main" val="251524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A5AD46F-BE6E-4F41-9331-DFB54B5E020E}" type="datetime1">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0BC368-E0E9-40E2-8ACF-E0B53C39288B}" type="slidenum">
              <a:rPr lang="en-US" smtClean="0"/>
              <a:t>‹#›</a:t>
            </a:fld>
            <a:endParaRPr lang="en-US"/>
          </a:p>
        </p:txBody>
      </p:sp>
    </p:spTree>
    <p:extLst>
      <p:ext uri="{BB962C8B-B14F-4D97-AF65-F5344CB8AC3E}">
        <p14:creationId xmlns:p14="http://schemas.microsoft.com/office/powerpoint/2010/main" val="1703308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0ED9775-E155-48F0-9346-B8C3E1E10334}" type="datetime1">
              <a:rPr lang="en-US" smtClean="0"/>
              <a:t>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0BC368-E0E9-40E2-8ACF-E0B53C39288B}" type="slidenum">
              <a:rPr lang="en-US" smtClean="0"/>
              <a:t>‹#›</a:t>
            </a:fld>
            <a:endParaRPr lang="en-US"/>
          </a:p>
        </p:txBody>
      </p:sp>
    </p:spTree>
    <p:extLst>
      <p:ext uri="{BB962C8B-B14F-4D97-AF65-F5344CB8AC3E}">
        <p14:creationId xmlns:p14="http://schemas.microsoft.com/office/powerpoint/2010/main" val="897374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98DD7B-4710-4EC7-B6BA-AFF5C699EF52}" type="datetime1">
              <a:rPr lang="en-US" smtClean="0"/>
              <a:t>6/11/2018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0BC368-E0E9-40E2-8ACF-E0B53C39288B}" type="slidenum">
              <a:rPr lang="en-US" smtClean="0"/>
              <a:t>‹#›</a:t>
            </a:fld>
            <a:endParaRPr lang="en-US"/>
          </a:p>
        </p:txBody>
      </p:sp>
    </p:spTree>
    <p:extLst>
      <p:ext uri="{BB962C8B-B14F-4D97-AF65-F5344CB8AC3E}">
        <p14:creationId xmlns:p14="http://schemas.microsoft.com/office/powerpoint/2010/main" val="3184770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F98BA82-D44E-4D9B-ACD9-B79C28052CA9}" type="datetime1">
              <a:rPr lang="en-US" smtClean="0"/>
              <a:t>6/11/2018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0BC368-E0E9-40E2-8ACF-E0B53C39288B}" type="slidenum">
              <a:rPr lang="en-US" smtClean="0"/>
              <a:t>‹#›</a:t>
            </a:fld>
            <a:endParaRPr lang="en-US"/>
          </a:p>
        </p:txBody>
      </p:sp>
    </p:spTree>
    <p:extLst>
      <p:ext uri="{BB962C8B-B14F-4D97-AF65-F5344CB8AC3E}">
        <p14:creationId xmlns:p14="http://schemas.microsoft.com/office/powerpoint/2010/main" val="74569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3AD0CE-70D8-4C28-8AE4-9AEACBBF4C47}" type="datetime1">
              <a:rPr lang="en-US" smtClean="0"/>
              <a:t>6/11/2018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0BC368-E0E9-40E2-8ACF-E0B53C39288B}" type="slidenum">
              <a:rPr lang="en-US" smtClean="0"/>
              <a:t>‹#›</a:t>
            </a:fld>
            <a:endParaRPr lang="en-US"/>
          </a:p>
        </p:txBody>
      </p:sp>
    </p:spTree>
    <p:extLst>
      <p:ext uri="{BB962C8B-B14F-4D97-AF65-F5344CB8AC3E}">
        <p14:creationId xmlns:p14="http://schemas.microsoft.com/office/powerpoint/2010/main" val="2021418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5F332BD-2D88-4FC5-B7E9-8BF5277936E4}" type="datetime1">
              <a:rPr lang="en-US" smtClean="0"/>
              <a:t>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0BC368-E0E9-40E2-8ACF-E0B53C39288B}" type="slidenum">
              <a:rPr lang="en-US" smtClean="0"/>
              <a:t>‹#›</a:t>
            </a:fld>
            <a:endParaRPr lang="en-US"/>
          </a:p>
        </p:txBody>
      </p:sp>
    </p:spTree>
    <p:extLst>
      <p:ext uri="{BB962C8B-B14F-4D97-AF65-F5344CB8AC3E}">
        <p14:creationId xmlns:p14="http://schemas.microsoft.com/office/powerpoint/2010/main" val="42473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E0FA1CA-5678-40EA-9E10-1208C70BABE5}" type="datetime1">
              <a:rPr lang="en-US" smtClean="0"/>
              <a:t>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0BC368-E0E9-40E2-8ACF-E0B53C39288B}" type="slidenum">
              <a:rPr lang="en-US" smtClean="0"/>
              <a:t>‹#›</a:t>
            </a:fld>
            <a:endParaRPr lang="en-US"/>
          </a:p>
        </p:txBody>
      </p:sp>
    </p:spTree>
    <p:extLst>
      <p:ext uri="{BB962C8B-B14F-4D97-AF65-F5344CB8AC3E}">
        <p14:creationId xmlns:p14="http://schemas.microsoft.com/office/powerpoint/2010/main" val="1286750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7457FF-1145-4B3A-A1E3-6B0A7E15857E}" type="datetime1">
              <a:rPr lang="en-US" smtClean="0"/>
              <a:t>6/11/2018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0BC368-E0E9-40E2-8ACF-E0B53C39288B}" type="slidenum">
              <a:rPr lang="en-US" smtClean="0"/>
              <a:t>‹#›</a:t>
            </a:fld>
            <a:endParaRPr lang="en-US"/>
          </a:p>
        </p:txBody>
      </p:sp>
    </p:spTree>
    <p:extLst>
      <p:ext uri="{BB962C8B-B14F-4D97-AF65-F5344CB8AC3E}">
        <p14:creationId xmlns:p14="http://schemas.microsoft.com/office/powerpoint/2010/main" val="322640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Categorical Data</a:t>
            </a:r>
          </a:p>
        </p:txBody>
      </p:sp>
      <p:sp>
        <p:nvSpPr>
          <p:cNvPr id="3" name="Slide Number Placeholder 2">
            <a:extLst>
              <a:ext uri="{FF2B5EF4-FFF2-40B4-BE49-F238E27FC236}">
                <a16:creationId xmlns:a16="http://schemas.microsoft.com/office/drawing/2014/main" id="{89931692-0A72-4298-BA12-5B1A2B8D9511}"/>
              </a:ext>
            </a:extLst>
          </p:cNvPr>
          <p:cNvSpPr>
            <a:spLocks noGrp="1"/>
          </p:cNvSpPr>
          <p:nvPr>
            <p:ph type="sldNum" sz="quarter" idx="12"/>
          </p:nvPr>
        </p:nvSpPr>
        <p:spPr/>
        <p:txBody>
          <a:bodyPr/>
          <a:lstStyle/>
          <a:p>
            <a:fld id="{FC0BC368-E0E9-40E2-8ACF-E0B53C39288B}" type="slidenum">
              <a:rPr lang="en-US" smtClean="0"/>
              <a:t>1</a:t>
            </a:fld>
            <a:endParaRPr lang="en-US"/>
          </a:p>
        </p:txBody>
      </p:sp>
    </p:spTree>
    <p:extLst>
      <p:ext uri="{BB962C8B-B14F-4D97-AF65-F5344CB8AC3E}">
        <p14:creationId xmlns:p14="http://schemas.microsoft.com/office/powerpoint/2010/main" val="4077661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B2008-9D35-4223-96A2-A3760F231BE8}"/>
              </a:ext>
            </a:extLst>
          </p:cNvPr>
          <p:cNvSpPr>
            <a:spLocks noGrp="1"/>
          </p:cNvSpPr>
          <p:nvPr>
            <p:ph type="title"/>
          </p:nvPr>
        </p:nvSpPr>
        <p:spPr>
          <a:xfrm>
            <a:off x="2985052" y="309466"/>
            <a:ext cx="5514892" cy="1325563"/>
          </a:xfrm>
        </p:spPr>
        <p:txBody>
          <a:bodyPr/>
          <a:lstStyle/>
          <a:p>
            <a:r>
              <a:rPr lang="en-US" dirty="0"/>
              <a:t>Calculate log </a:t>
            </a:r>
            <a:r>
              <a:rPr lang="en-US" dirty="0" err="1"/>
              <a:t>pvalues</a:t>
            </a:r>
            <a:endParaRPr lang="en-US" dirty="0"/>
          </a:p>
        </p:txBody>
      </p:sp>
      <p:sp>
        <p:nvSpPr>
          <p:cNvPr id="3" name="Rectangle 2">
            <a:extLst>
              <a:ext uri="{FF2B5EF4-FFF2-40B4-BE49-F238E27FC236}">
                <a16:creationId xmlns:a16="http://schemas.microsoft.com/office/drawing/2014/main" id="{63BCBD80-647F-454A-B469-D1132A42EC72}"/>
              </a:ext>
            </a:extLst>
          </p:cNvPr>
          <p:cNvSpPr/>
          <p:nvPr/>
        </p:nvSpPr>
        <p:spPr>
          <a:xfrm>
            <a:off x="1322566" y="1613363"/>
            <a:ext cx="9308327" cy="3970318"/>
          </a:xfrm>
          <a:prstGeom prst="rect">
            <a:avLst/>
          </a:prstGeom>
        </p:spPr>
        <p:txBody>
          <a:bodyPr wrap="square">
            <a:spAutoFit/>
          </a:bodyPr>
          <a:lstStyle/>
          <a:p>
            <a:r>
              <a:rPr lang="en-US" dirty="0">
                <a:solidFill>
                  <a:srgbClr val="008000"/>
                </a:solidFill>
                <a:latin typeface="Lucida Console" panose="020B0609040504020204" pitchFamily="49" charset="0"/>
              </a:rPr>
              <a:t>/*</a:t>
            </a:r>
          </a:p>
          <a:p>
            <a:r>
              <a:rPr lang="en-US" dirty="0">
                <a:solidFill>
                  <a:srgbClr val="008000"/>
                </a:solidFill>
                <a:latin typeface="Lucida Console" panose="020B0609040504020204" pitchFamily="49" charset="0"/>
              </a:rPr>
              <a:t>Compute the chi-square statistic for each </a:t>
            </a:r>
          </a:p>
          <a:p>
            <a:r>
              <a:rPr lang="en-US" dirty="0">
                <a:solidFill>
                  <a:srgbClr val="008000"/>
                </a:solidFill>
                <a:latin typeface="Lucida Console" panose="020B0609040504020204" pitchFamily="49" charset="0"/>
              </a:rPr>
              <a:t>collapsed table.</a:t>
            </a:r>
          </a:p>
          <a:p>
            <a:r>
              <a:rPr lang="en-US" dirty="0">
                <a:solidFill>
                  <a:srgbClr val="008000"/>
                </a:solidFill>
                <a:latin typeface="Lucida Console" panose="020B0609040504020204" pitchFamily="49" charset="0"/>
              </a:rPr>
              <a:t>*/</a:t>
            </a:r>
            <a:endParaRPr lang="en-US" dirty="0">
              <a:solidFill>
                <a:srgbClr val="000000"/>
              </a:solidFill>
              <a:latin typeface="Lucida Console" panose="020B0609040504020204" pitchFamily="49" charset="0"/>
            </a:endParaRPr>
          </a:p>
          <a:p>
            <a:r>
              <a:rPr lang="en-US" b="1" dirty="0">
                <a:solidFill>
                  <a:srgbClr val="000080"/>
                </a:solidFill>
                <a:latin typeface="Lucida Console" panose="020B0609040504020204" pitchFamily="49" charset="0"/>
              </a:rPr>
              <a:t>data</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pvals</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if</a:t>
            </a:r>
            <a:r>
              <a:rPr lang="en-US" dirty="0">
                <a:solidFill>
                  <a:srgbClr val="000000"/>
                </a:solidFill>
                <a:latin typeface="Lucida Console" panose="020B0609040504020204" pitchFamily="49" charset="0"/>
              </a:rPr>
              <a:t> _n_ = </a:t>
            </a:r>
            <a:r>
              <a:rPr lang="en-US" b="1" dirty="0">
                <a:solidFill>
                  <a:srgbClr val="008080"/>
                </a:solidFill>
                <a:latin typeface="Lucida Console" panose="020B0609040504020204" pitchFamily="49" charset="0"/>
              </a:rPr>
              <a:t>1</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then</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set</a:t>
            </a:r>
            <a:r>
              <a:rPr lang="en-US" dirty="0">
                <a:solidFill>
                  <a:srgbClr val="000000"/>
                </a:solidFill>
                <a:latin typeface="Lucida Console" panose="020B0609040504020204" pitchFamily="49" charset="0"/>
              </a:rPr>
              <a:t> chi;</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set</a:t>
            </a:r>
            <a:r>
              <a:rPr lang="en-US" dirty="0">
                <a:solidFill>
                  <a:srgbClr val="000000"/>
                </a:solidFill>
                <a:latin typeface="Lucida Console" panose="020B0609040504020204" pitchFamily="49" charset="0"/>
              </a:rPr>
              <a:t> clusters;</a:t>
            </a: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chisquare</a:t>
            </a:r>
            <a:r>
              <a:rPr lang="en-US" dirty="0">
                <a:solidFill>
                  <a:srgbClr val="000000"/>
                </a:solidFill>
                <a:latin typeface="Lucida Console" panose="020B0609040504020204" pitchFamily="49" charset="0"/>
              </a:rPr>
              <a:t>=_</a:t>
            </a:r>
            <a:r>
              <a:rPr lang="en-US" dirty="0" err="1">
                <a:solidFill>
                  <a:srgbClr val="000000"/>
                </a:solidFill>
                <a:latin typeface="Lucida Console" panose="020B0609040504020204" pitchFamily="49" charset="0"/>
              </a:rPr>
              <a:t>pchi</a:t>
            </a:r>
            <a:r>
              <a:rPr lang="en-US" dirty="0">
                <a:solidFill>
                  <a:srgbClr val="000000"/>
                </a:solidFill>
                <a:latin typeface="Lucida Console" panose="020B0609040504020204" pitchFamily="49" charset="0"/>
              </a:rPr>
              <a:t>_*</a:t>
            </a:r>
            <a:r>
              <a:rPr lang="en-US" dirty="0" err="1">
                <a:solidFill>
                  <a:srgbClr val="000000"/>
                </a:solidFill>
                <a:latin typeface="Lucida Console" panose="020B0609040504020204" pitchFamily="49" charset="0"/>
              </a:rPr>
              <a:t>rsquared</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degfree</a:t>
            </a:r>
            <a:r>
              <a:rPr lang="en-US" dirty="0">
                <a:solidFill>
                  <a:srgbClr val="000000"/>
                </a:solidFill>
                <a:latin typeface="Lucida Console" panose="020B0609040504020204" pitchFamily="49" charset="0"/>
              </a:rPr>
              <a:t>=numberofclusters-</a:t>
            </a:r>
            <a:r>
              <a:rPr lang="en-US" b="1" dirty="0">
                <a:solidFill>
                  <a:srgbClr val="008080"/>
                </a:solidFill>
                <a:latin typeface="Lucida Console" panose="020B0609040504020204" pitchFamily="49" charset="0"/>
              </a:rPr>
              <a:t>1</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pvalue</a:t>
            </a:r>
            <a:r>
              <a:rPr lang="en-US" dirty="0">
                <a:solidFill>
                  <a:srgbClr val="000000"/>
                </a:solidFill>
                <a:latin typeface="Lucida Console" panose="020B0609040504020204" pitchFamily="49" charset="0"/>
              </a:rPr>
              <a:t>=</a:t>
            </a:r>
            <a:r>
              <a:rPr lang="en-US" b="1" dirty="0">
                <a:solidFill>
                  <a:srgbClr val="008080"/>
                </a:solidFill>
                <a:latin typeface="Lucida Console" panose="020B0609040504020204" pitchFamily="49" charset="0"/>
              </a:rPr>
              <a:t>1</a:t>
            </a:r>
            <a:r>
              <a:rPr lang="en-US" dirty="0">
                <a:solidFill>
                  <a:srgbClr val="000000"/>
                </a:solidFill>
                <a:latin typeface="Lucida Console" panose="020B0609040504020204" pitchFamily="49" charset="0"/>
              </a:rPr>
              <a:t>-cdf(</a:t>
            </a:r>
            <a:r>
              <a:rPr lang="en-US" dirty="0">
                <a:solidFill>
                  <a:srgbClr val="800080"/>
                </a:solidFill>
                <a:latin typeface="Lucida Console" panose="020B0609040504020204" pitchFamily="49" charset="0"/>
              </a:rPr>
              <a:t>'</a:t>
            </a:r>
            <a:r>
              <a:rPr lang="en-US" dirty="0" err="1">
                <a:solidFill>
                  <a:srgbClr val="800080"/>
                </a:solidFill>
                <a:latin typeface="Lucida Console" panose="020B0609040504020204" pitchFamily="49" charset="0"/>
              </a:rPr>
              <a:t>chisq</a:t>
            </a:r>
            <a:r>
              <a:rPr lang="en-US" dirty="0">
                <a:solidFill>
                  <a:srgbClr val="800080"/>
                </a:solidFill>
                <a:latin typeface="Lucida Console" panose="020B0609040504020204" pitchFamily="49" charset="0"/>
              </a:rPr>
              <a:t>'</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chisquare,degfree</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logpvalue</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logsdf</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'CHISQ'</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chisquare,degfree</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a:solidFill>
                  <a:srgbClr val="000080"/>
                </a:solidFill>
                <a:latin typeface="Lucida Console" panose="020B0609040504020204" pitchFamily="49" charset="0"/>
              </a:rPr>
              <a:t>print</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pvals</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endParaRPr lang="en-US" dirty="0"/>
          </a:p>
        </p:txBody>
      </p:sp>
      <p:sp>
        <p:nvSpPr>
          <p:cNvPr id="4" name="Slide Number Placeholder 3">
            <a:extLst>
              <a:ext uri="{FF2B5EF4-FFF2-40B4-BE49-F238E27FC236}">
                <a16:creationId xmlns:a16="http://schemas.microsoft.com/office/drawing/2014/main" id="{EC40ADBB-42D7-4E78-94E4-1FF237EAF7B4}"/>
              </a:ext>
            </a:extLst>
          </p:cNvPr>
          <p:cNvSpPr>
            <a:spLocks noGrp="1"/>
          </p:cNvSpPr>
          <p:nvPr>
            <p:ph type="sldNum" sz="quarter" idx="12"/>
          </p:nvPr>
        </p:nvSpPr>
        <p:spPr/>
        <p:txBody>
          <a:bodyPr/>
          <a:lstStyle/>
          <a:p>
            <a:fld id="{FC0BC368-E0E9-40E2-8ACF-E0B53C39288B}" type="slidenum">
              <a:rPr lang="en-US" smtClean="0"/>
              <a:t>10</a:t>
            </a:fld>
            <a:endParaRPr lang="en-US"/>
          </a:p>
        </p:txBody>
      </p:sp>
    </p:spTree>
    <p:extLst>
      <p:ext uri="{BB962C8B-B14F-4D97-AF65-F5344CB8AC3E}">
        <p14:creationId xmlns:p14="http://schemas.microsoft.com/office/powerpoint/2010/main" val="3103856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BBBAA-ED06-4C2C-AFF1-34CEC40F32AB}"/>
              </a:ext>
            </a:extLst>
          </p:cNvPr>
          <p:cNvSpPr>
            <a:spLocks noGrp="1"/>
          </p:cNvSpPr>
          <p:nvPr>
            <p:ph type="title"/>
          </p:nvPr>
        </p:nvSpPr>
        <p:spPr>
          <a:xfrm>
            <a:off x="798443" y="2011045"/>
            <a:ext cx="10515600" cy="1325563"/>
          </a:xfrm>
        </p:spPr>
        <p:txBody>
          <a:bodyPr/>
          <a:lstStyle/>
          <a:p>
            <a:r>
              <a:rPr lang="en-US" dirty="0"/>
              <a:t>A more complex example – the branch variable, the develop data set.</a:t>
            </a:r>
          </a:p>
        </p:txBody>
      </p:sp>
      <p:sp>
        <p:nvSpPr>
          <p:cNvPr id="3" name="Slide Number Placeholder 2">
            <a:extLst>
              <a:ext uri="{FF2B5EF4-FFF2-40B4-BE49-F238E27FC236}">
                <a16:creationId xmlns:a16="http://schemas.microsoft.com/office/drawing/2014/main" id="{4A943C0D-3DE1-4EAD-8B1F-A44A435D07D6}"/>
              </a:ext>
            </a:extLst>
          </p:cNvPr>
          <p:cNvSpPr>
            <a:spLocks noGrp="1"/>
          </p:cNvSpPr>
          <p:nvPr>
            <p:ph type="sldNum" sz="quarter" idx="12"/>
          </p:nvPr>
        </p:nvSpPr>
        <p:spPr/>
        <p:txBody>
          <a:bodyPr/>
          <a:lstStyle/>
          <a:p>
            <a:fld id="{FC0BC368-E0E9-40E2-8ACF-E0B53C39288B}" type="slidenum">
              <a:rPr lang="en-US" smtClean="0"/>
              <a:t>11</a:t>
            </a:fld>
            <a:endParaRPr lang="en-US"/>
          </a:p>
        </p:txBody>
      </p:sp>
    </p:spTree>
    <p:extLst>
      <p:ext uri="{BB962C8B-B14F-4D97-AF65-F5344CB8AC3E}">
        <p14:creationId xmlns:p14="http://schemas.microsoft.com/office/powerpoint/2010/main" val="1726086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249105" y="115766"/>
            <a:ext cx="7364606" cy="1322947"/>
          </a:xfrm>
          <a:prstGeom prst="rect">
            <a:avLst/>
          </a:prstGeom>
        </p:spPr>
      </p:pic>
      <p:sp>
        <p:nvSpPr>
          <p:cNvPr id="3" name="Rectangle 2"/>
          <p:cNvSpPr/>
          <p:nvPr/>
        </p:nvSpPr>
        <p:spPr>
          <a:xfrm>
            <a:off x="579120" y="2400407"/>
            <a:ext cx="10704576" cy="1384995"/>
          </a:xfrm>
          <a:prstGeom prst="rect">
            <a:avLst/>
          </a:prstGeom>
        </p:spPr>
        <p:txBody>
          <a:bodyPr wrap="square">
            <a:spAutoFit/>
          </a:bodyPr>
          <a:lstStyle/>
          <a:p>
            <a:r>
              <a:rPr lang="en-US" sz="2800" b="1" dirty="0">
                <a:solidFill>
                  <a:srgbClr val="000080"/>
                </a:solidFill>
                <a:latin typeface="Lucida Console" panose="020B0609040504020204" pitchFamily="49" charset="0"/>
              </a:rPr>
              <a:t>proc</a:t>
            </a:r>
            <a:r>
              <a:rPr lang="en-US" sz="2800" dirty="0">
                <a:solidFill>
                  <a:srgbClr val="000000"/>
                </a:solidFill>
                <a:latin typeface="Lucida Console" panose="020B0609040504020204" pitchFamily="49" charset="0"/>
              </a:rPr>
              <a:t> </a:t>
            </a:r>
            <a:r>
              <a:rPr lang="en-US" sz="2800" b="1" dirty="0" err="1">
                <a:solidFill>
                  <a:srgbClr val="000080"/>
                </a:solidFill>
                <a:latin typeface="Lucida Console" panose="020B0609040504020204" pitchFamily="49" charset="0"/>
              </a:rPr>
              <a:t>freq</a:t>
            </a:r>
            <a:r>
              <a:rPr lang="en-US" sz="2800" dirty="0">
                <a:solidFill>
                  <a:srgbClr val="000000"/>
                </a:solidFill>
                <a:latin typeface="Lucida Console" panose="020B0609040504020204" pitchFamily="49" charset="0"/>
              </a:rPr>
              <a:t> </a:t>
            </a:r>
            <a:r>
              <a:rPr lang="en-US" sz="2800" dirty="0">
                <a:solidFill>
                  <a:srgbClr val="0000FF"/>
                </a:solidFill>
                <a:latin typeface="Lucida Console" panose="020B0609040504020204" pitchFamily="49" charset="0"/>
              </a:rPr>
              <a:t>data</a:t>
            </a:r>
            <a:r>
              <a:rPr lang="en-US" sz="2800" dirty="0">
                <a:solidFill>
                  <a:srgbClr val="000000"/>
                </a:solidFill>
                <a:latin typeface="Lucida Console" panose="020B0609040504020204" pitchFamily="49" charset="0"/>
              </a:rPr>
              <a:t>=</a:t>
            </a:r>
            <a:r>
              <a:rPr lang="en-US" sz="2800" dirty="0" err="1">
                <a:solidFill>
                  <a:srgbClr val="000000"/>
                </a:solidFill>
                <a:latin typeface="Lucida Console" panose="020B0609040504020204" pitchFamily="49" charset="0"/>
              </a:rPr>
              <a:t>d.imputed</a:t>
            </a:r>
            <a:r>
              <a:rPr lang="en-US" sz="2800" dirty="0">
                <a:solidFill>
                  <a:srgbClr val="000000"/>
                </a:solidFill>
                <a:latin typeface="Lucida Console" panose="020B0609040504020204" pitchFamily="49" charset="0"/>
              </a:rPr>
              <a:t>;</a:t>
            </a:r>
          </a:p>
          <a:p>
            <a:r>
              <a:rPr lang="en-US" sz="2800" dirty="0">
                <a:solidFill>
                  <a:srgbClr val="0000FF"/>
                </a:solidFill>
                <a:latin typeface="Lucida Console" panose="020B0609040504020204" pitchFamily="49" charset="0"/>
              </a:rPr>
              <a:t>tables</a:t>
            </a:r>
            <a:r>
              <a:rPr lang="en-US" sz="2800" dirty="0">
                <a:solidFill>
                  <a:srgbClr val="000000"/>
                </a:solidFill>
                <a:latin typeface="Lucida Console" panose="020B0609040504020204" pitchFamily="49" charset="0"/>
              </a:rPr>
              <a:t> branch*ins/</a:t>
            </a:r>
            <a:r>
              <a:rPr lang="en-US" sz="2800" dirty="0" err="1">
                <a:solidFill>
                  <a:srgbClr val="0000FF"/>
                </a:solidFill>
                <a:latin typeface="Lucida Console" panose="020B0609040504020204" pitchFamily="49" charset="0"/>
              </a:rPr>
              <a:t>nocol</a:t>
            </a:r>
            <a:r>
              <a:rPr lang="en-US" sz="2800" dirty="0">
                <a:solidFill>
                  <a:srgbClr val="000000"/>
                </a:solidFill>
                <a:latin typeface="Lucida Console" panose="020B0609040504020204" pitchFamily="49" charset="0"/>
              </a:rPr>
              <a:t> </a:t>
            </a:r>
            <a:r>
              <a:rPr lang="en-US" sz="2800" dirty="0" err="1">
                <a:solidFill>
                  <a:srgbClr val="0000FF"/>
                </a:solidFill>
                <a:latin typeface="Lucida Console" panose="020B0609040504020204" pitchFamily="49" charset="0"/>
              </a:rPr>
              <a:t>nopercent</a:t>
            </a:r>
            <a:r>
              <a:rPr lang="en-US" sz="2800" dirty="0">
                <a:solidFill>
                  <a:srgbClr val="000000"/>
                </a:solidFill>
                <a:latin typeface="Lucida Console" panose="020B0609040504020204" pitchFamily="49" charset="0"/>
              </a:rPr>
              <a:t>;</a:t>
            </a:r>
          </a:p>
          <a:p>
            <a:r>
              <a:rPr lang="en-US" sz="2800" b="1" dirty="0">
                <a:solidFill>
                  <a:srgbClr val="000080"/>
                </a:solidFill>
                <a:latin typeface="Lucida Console" panose="020B0609040504020204" pitchFamily="49" charset="0"/>
              </a:rPr>
              <a:t>run</a:t>
            </a:r>
            <a:r>
              <a:rPr lang="en-US" sz="2800" dirty="0">
                <a:solidFill>
                  <a:srgbClr val="000000"/>
                </a:solidFill>
                <a:latin typeface="Lucida Console" panose="020B0609040504020204" pitchFamily="49" charset="0"/>
              </a:rPr>
              <a:t>;</a:t>
            </a:r>
            <a:endParaRPr lang="en-US" sz="2800" dirty="0"/>
          </a:p>
        </p:txBody>
      </p:sp>
      <p:sp>
        <p:nvSpPr>
          <p:cNvPr id="4" name="Slide Number Placeholder 3">
            <a:extLst>
              <a:ext uri="{FF2B5EF4-FFF2-40B4-BE49-F238E27FC236}">
                <a16:creationId xmlns:a16="http://schemas.microsoft.com/office/drawing/2014/main" id="{57578B8D-0BE2-4AC8-8E8C-72AE0BA9EB1E}"/>
              </a:ext>
            </a:extLst>
          </p:cNvPr>
          <p:cNvSpPr>
            <a:spLocks noGrp="1"/>
          </p:cNvSpPr>
          <p:nvPr>
            <p:ph type="sldNum" sz="quarter" idx="12"/>
          </p:nvPr>
        </p:nvSpPr>
        <p:spPr/>
        <p:txBody>
          <a:bodyPr/>
          <a:lstStyle/>
          <a:p>
            <a:fld id="{FC0BC368-E0E9-40E2-8ACF-E0B53C39288B}" type="slidenum">
              <a:rPr lang="en-US" smtClean="0"/>
              <a:t>12</a:t>
            </a:fld>
            <a:endParaRPr lang="en-US"/>
          </a:p>
        </p:txBody>
      </p:sp>
    </p:spTree>
    <p:extLst>
      <p:ext uri="{BB962C8B-B14F-4D97-AF65-F5344CB8AC3E}">
        <p14:creationId xmlns:p14="http://schemas.microsoft.com/office/powerpoint/2010/main" val="3969197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86521" y="-18288"/>
            <a:ext cx="4886638" cy="6858000"/>
          </a:xfrm>
          <a:prstGeom prst="rect">
            <a:avLst/>
          </a:prstGeom>
        </p:spPr>
      </p:pic>
      <p:pic>
        <p:nvPicPr>
          <p:cNvPr id="5" name="Picture 4"/>
          <p:cNvPicPr>
            <a:picLocks noChangeAspect="1"/>
          </p:cNvPicPr>
          <p:nvPr/>
        </p:nvPicPr>
        <p:blipFill>
          <a:blip r:embed="rId3"/>
          <a:stretch>
            <a:fillRect/>
          </a:stretch>
        </p:blipFill>
        <p:spPr>
          <a:xfrm>
            <a:off x="5743194" y="515112"/>
            <a:ext cx="4381500" cy="6324600"/>
          </a:xfrm>
          <a:prstGeom prst="rect">
            <a:avLst/>
          </a:prstGeom>
        </p:spPr>
      </p:pic>
      <p:sp>
        <p:nvSpPr>
          <p:cNvPr id="2" name="Slide Number Placeholder 1">
            <a:extLst>
              <a:ext uri="{FF2B5EF4-FFF2-40B4-BE49-F238E27FC236}">
                <a16:creationId xmlns:a16="http://schemas.microsoft.com/office/drawing/2014/main" id="{26F9D822-4CB7-4906-BC58-F9E962D6C4BE}"/>
              </a:ext>
            </a:extLst>
          </p:cNvPr>
          <p:cNvSpPr>
            <a:spLocks noGrp="1"/>
          </p:cNvSpPr>
          <p:nvPr>
            <p:ph type="sldNum" sz="quarter" idx="12"/>
          </p:nvPr>
        </p:nvSpPr>
        <p:spPr/>
        <p:txBody>
          <a:bodyPr/>
          <a:lstStyle/>
          <a:p>
            <a:fld id="{FC0BC368-E0E9-40E2-8ACF-E0B53C39288B}" type="slidenum">
              <a:rPr lang="en-US" smtClean="0"/>
              <a:t>13</a:t>
            </a:fld>
            <a:endParaRPr lang="en-US"/>
          </a:p>
        </p:txBody>
      </p:sp>
    </p:spTree>
    <p:extLst>
      <p:ext uri="{BB962C8B-B14F-4D97-AF65-F5344CB8AC3E}">
        <p14:creationId xmlns:p14="http://schemas.microsoft.com/office/powerpoint/2010/main" val="3083872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735323" y="0"/>
            <a:ext cx="3386328" cy="1325563"/>
          </a:xfrm>
        </p:spPr>
        <p:txBody>
          <a:bodyPr/>
          <a:lstStyle/>
          <a:p>
            <a:r>
              <a:rPr lang="en-US" dirty="0"/>
              <a:t>The Process</a:t>
            </a:r>
          </a:p>
        </p:txBody>
      </p:sp>
      <p:sp>
        <p:nvSpPr>
          <p:cNvPr id="6" name="TextBox 5"/>
          <p:cNvSpPr txBox="1"/>
          <p:nvPr/>
        </p:nvSpPr>
        <p:spPr>
          <a:xfrm>
            <a:off x="257142" y="1325563"/>
            <a:ext cx="10625986" cy="4524315"/>
          </a:xfrm>
          <a:prstGeom prst="rect">
            <a:avLst/>
          </a:prstGeom>
          <a:noFill/>
        </p:spPr>
        <p:txBody>
          <a:bodyPr wrap="none" rtlCol="0">
            <a:spAutoFit/>
          </a:bodyPr>
          <a:lstStyle/>
          <a:p>
            <a:r>
              <a:rPr lang="en-US" sz="3200" b="1" dirty="0"/>
              <a:t>Get percentage of 1’s by category</a:t>
            </a:r>
          </a:p>
          <a:p>
            <a:endParaRPr lang="en-US" sz="3200" b="1" dirty="0"/>
          </a:p>
          <a:p>
            <a:r>
              <a:rPr lang="en-US" sz="3200" b="1" dirty="0"/>
              <a:t>Use PROC CLUSTER to cluster categories using Ward’s method</a:t>
            </a:r>
          </a:p>
          <a:p>
            <a:endParaRPr lang="en-US" sz="3200" b="1" dirty="0"/>
          </a:p>
          <a:p>
            <a:r>
              <a:rPr lang="en-US" sz="3200" b="1" dirty="0"/>
              <a:t>Use data step to compute the </a:t>
            </a:r>
            <a:r>
              <a:rPr lang="en-US" sz="3200" b="1" dirty="0" err="1"/>
              <a:t>the</a:t>
            </a:r>
            <a:r>
              <a:rPr lang="en-US" sz="3200" b="1" dirty="0"/>
              <a:t> p-value for collapsed tables</a:t>
            </a:r>
          </a:p>
          <a:p>
            <a:endParaRPr lang="en-US" sz="3200" b="1" dirty="0"/>
          </a:p>
          <a:p>
            <a:r>
              <a:rPr lang="en-US" sz="3200" b="1" dirty="0"/>
              <a:t>Find the cluster solution with lowest p-value</a:t>
            </a:r>
          </a:p>
          <a:p>
            <a:endParaRPr lang="en-US" sz="3200" dirty="0"/>
          </a:p>
          <a:p>
            <a:r>
              <a:rPr lang="en-US" sz="3200" b="1" dirty="0"/>
              <a:t>Use the TREE procedure to produce a </a:t>
            </a:r>
            <a:r>
              <a:rPr lang="en-US" sz="3200" b="1" dirty="0" err="1"/>
              <a:t>dendogram</a:t>
            </a:r>
            <a:endParaRPr lang="en-US" sz="3200" b="1" dirty="0"/>
          </a:p>
        </p:txBody>
      </p:sp>
      <p:sp>
        <p:nvSpPr>
          <p:cNvPr id="2" name="Slide Number Placeholder 1">
            <a:extLst>
              <a:ext uri="{FF2B5EF4-FFF2-40B4-BE49-F238E27FC236}">
                <a16:creationId xmlns:a16="http://schemas.microsoft.com/office/drawing/2014/main" id="{B7202482-85DD-4E1A-A25F-922F67AC4888}"/>
              </a:ext>
            </a:extLst>
          </p:cNvPr>
          <p:cNvSpPr>
            <a:spLocks noGrp="1"/>
          </p:cNvSpPr>
          <p:nvPr>
            <p:ph type="sldNum" sz="quarter" idx="12"/>
          </p:nvPr>
        </p:nvSpPr>
        <p:spPr/>
        <p:txBody>
          <a:bodyPr/>
          <a:lstStyle/>
          <a:p>
            <a:fld id="{FC0BC368-E0E9-40E2-8ACF-E0B53C39288B}" type="slidenum">
              <a:rPr lang="en-US" smtClean="0"/>
              <a:t>14</a:t>
            </a:fld>
            <a:endParaRPr lang="en-US"/>
          </a:p>
        </p:txBody>
      </p:sp>
    </p:spTree>
    <p:extLst>
      <p:ext uri="{BB962C8B-B14F-4D97-AF65-F5344CB8AC3E}">
        <p14:creationId xmlns:p14="http://schemas.microsoft.com/office/powerpoint/2010/main" val="2465982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Get percentage of 1’s by branch</a:t>
            </a:r>
          </a:p>
        </p:txBody>
      </p:sp>
      <p:sp>
        <p:nvSpPr>
          <p:cNvPr id="4" name="Rectangle 3"/>
          <p:cNvSpPr/>
          <p:nvPr/>
        </p:nvSpPr>
        <p:spPr>
          <a:xfrm>
            <a:off x="640080" y="2136339"/>
            <a:ext cx="10241280" cy="3046988"/>
          </a:xfrm>
          <a:prstGeom prst="rect">
            <a:avLst/>
          </a:prstGeom>
        </p:spPr>
        <p:txBody>
          <a:bodyPr wrap="square">
            <a:spAutoFit/>
          </a:bodyPr>
          <a:lstStyle/>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a:solidFill>
                  <a:srgbClr val="000080"/>
                </a:solidFill>
                <a:latin typeface="Lucida Console" panose="020B0609040504020204" pitchFamily="49" charset="0"/>
              </a:rPr>
              <a:t>means</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t>
            </a:r>
            <a:r>
              <a:rPr lang="en-US" sz="2400" dirty="0" err="1">
                <a:solidFill>
                  <a:srgbClr val="000000"/>
                </a:solidFill>
                <a:latin typeface="Lucida Console" panose="020B0609040504020204" pitchFamily="49" charset="0"/>
              </a:rPr>
              <a:t>d.imputed</a:t>
            </a:r>
            <a:r>
              <a:rPr lang="en-US" sz="2400" dirty="0">
                <a:solidFill>
                  <a:srgbClr val="000000"/>
                </a:solidFill>
                <a:latin typeface="Lucida Console" panose="020B0609040504020204" pitchFamily="49" charset="0"/>
              </a:rPr>
              <a:t> </a:t>
            </a:r>
            <a:r>
              <a:rPr lang="en-US" sz="2400" dirty="0" err="1">
                <a:solidFill>
                  <a:srgbClr val="0000FF"/>
                </a:solidFill>
                <a:latin typeface="Lucida Console" panose="020B0609040504020204" pitchFamily="49" charset="0"/>
              </a:rPr>
              <a:t>noprint</a:t>
            </a:r>
            <a:r>
              <a:rPr lang="en-US" sz="2400" dirty="0">
                <a:solidFill>
                  <a:srgbClr val="000000"/>
                </a:solidFill>
                <a:latin typeface="Lucida Console" panose="020B0609040504020204" pitchFamily="49" charset="0"/>
              </a:rPr>
              <a:t> </a:t>
            </a:r>
            <a:r>
              <a:rPr lang="en-US" sz="2400" dirty="0" err="1">
                <a:solidFill>
                  <a:srgbClr val="0000FF"/>
                </a:solidFill>
                <a:latin typeface="Lucida Console" panose="020B0609040504020204" pitchFamily="49" charset="0"/>
              </a:rPr>
              <a:t>nway</a:t>
            </a:r>
            <a:r>
              <a:rPr lang="en-US" sz="2400" dirty="0">
                <a:solidFill>
                  <a:srgbClr val="000000"/>
                </a:solidFill>
                <a:latin typeface="Lucida Console" panose="020B0609040504020204" pitchFamily="49" charset="0"/>
              </a:rPr>
              <a:t>;</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class</a:t>
            </a:r>
            <a:r>
              <a:rPr lang="en-US" sz="2400" dirty="0">
                <a:solidFill>
                  <a:srgbClr val="000000"/>
                </a:solidFill>
                <a:latin typeface="Lucida Console" panose="020B0609040504020204" pitchFamily="49" charset="0"/>
              </a:rPr>
              <a:t> branch;</a:t>
            </a:r>
          </a:p>
          <a:p>
            <a:r>
              <a:rPr lang="en-US" sz="2400" dirty="0">
                <a:solidFill>
                  <a:srgbClr val="000000"/>
                </a:solidFill>
                <a:latin typeface="Lucida Console" panose="020B0609040504020204" pitchFamily="49" charset="0"/>
              </a:rPr>
              <a:t>   </a:t>
            </a:r>
            <a:r>
              <a:rPr lang="en-US" sz="2400" dirty="0" err="1">
                <a:solidFill>
                  <a:srgbClr val="0000FF"/>
                </a:solidFill>
                <a:latin typeface="Lucida Console" panose="020B0609040504020204" pitchFamily="49" charset="0"/>
              </a:rPr>
              <a:t>var</a:t>
            </a:r>
            <a:r>
              <a:rPr lang="en-US" sz="2400" dirty="0">
                <a:solidFill>
                  <a:srgbClr val="000000"/>
                </a:solidFill>
                <a:latin typeface="Lucida Console" panose="020B0609040504020204" pitchFamily="49" charset="0"/>
              </a:rPr>
              <a:t> ins;</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output</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out</a:t>
            </a:r>
            <a:r>
              <a:rPr lang="en-US" sz="2400" dirty="0">
                <a:solidFill>
                  <a:srgbClr val="000000"/>
                </a:solidFill>
                <a:latin typeface="Lucida Console" panose="020B0609040504020204" pitchFamily="49" charset="0"/>
              </a:rPr>
              <a:t>=level </a:t>
            </a:r>
            <a:r>
              <a:rPr lang="en-US" sz="2400" dirty="0">
                <a:solidFill>
                  <a:srgbClr val="0000FF"/>
                </a:solidFill>
                <a:latin typeface="Lucida Console" panose="020B0609040504020204" pitchFamily="49" charset="0"/>
              </a:rPr>
              <a:t>mean</a:t>
            </a:r>
            <a:r>
              <a:rPr lang="en-US" sz="2400" dirty="0">
                <a:solidFill>
                  <a:srgbClr val="000000"/>
                </a:solidFill>
                <a:latin typeface="Lucida Console" panose="020B0609040504020204" pitchFamily="49" charset="0"/>
              </a:rPr>
              <a:t>=prop;</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a:p>
            <a:endParaRPr lang="en-US" sz="2400" dirty="0">
              <a:solidFill>
                <a:srgbClr val="000000"/>
              </a:solidFill>
              <a:latin typeface="Lucida Console" panose="020B0609040504020204" pitchFamily="49" charset="0"/>
            </a:endParaRPr>
          </a:p>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a:solidFill>
                  <a:srgbClr val="000080"/>
                </a:solidFill>
                <a:latin typeface="Lucida Console" panose="020B0609040504020204" pitchFamily="49" charset="0"/>
              </a:rPr>
              <a:t>print</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=level;</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p:txBody>
      </p:sp>
      <p:sp>
        <p:nvSpPr>
          <p:cNvPr id="3" name="Slide Number Placeholder 2">
            <a:extLst>
              <a:ext uri="{FF2B5EF4-FFF2-40B4-BE49-F238E27FC236}">
                <a16:creationId xmlns:a16="http://schemas.microsoft.com/office/drawing/2014/main" id="{A22EF015-D8FE-435E-B4D7-CB54B5135C23}"/>
              </a:ext>
            </a:extLst>
          </p:cNvPr>
          <p:cNvSpPr>
            <a:spLocks noGrp="1"/>
          </p:cNvSpPr>
          <p:nvPr>
            <p:ph type="sldNum" sz="quarter" idx="12"/>
          </p:nvPr>
        </p:nvSpPr>
        <p:spPr/>
        <p:txBody>
          <a:bodyPr/>
          <a:lstStyle/>
          <a:p>
            <a:fld id="{FC0BC368-E0E9-40E2-8ACF-E0B53C39288B}" type="slidenum">
              <a:rPr lang="en-US" smtClean="0"/>
              <a:t>15</a:t>
            </a:fld>
            <a:endParaRPr lang="en-US"/>
          </a:p>
        </p:txBody>
      </p:sp>
    </p:spTree>
    <p:extLst>
      <p:ext uri="{BB962C8B-B14F-4D97-AF65-F5344CB8AC3E}">
        <p14:creationId xmlns:p14="http://schemas.microsoft.com/office/powerpoint/2010/main" val="2049550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387826" y="0"/>
            <a:ext cx="3416347" cy="6858000"/>
          </a:xfrm>
          <a:prstGeom prst="rect">
            <a:avLst/>
          </a:prstGeom>
        </p:spPr>
      </p:pic>
      <p:sp>
        <p:nvSpPr>
          <p:cNvPr id="3" name="Slide Number Placeholder 2">
            <a:extLst>
              <a:ext uri="{FF2B5EF4-FFF2-40B4-BE49-F238E27FC236}">
                <a16:creationId xmlns:a16="http://schemas.microsoft.com/office/drawing/2014/main" id="{E4B222DC-4C86-4164-A1FB-FC4C1CDA9685}"/>
              </a:ext>
            </a:extLst>
          </p:cNvPr>
          <p:cNvSpPr>
            <a:spLocks noGrp="1"/>
          </p:cNvSpPr>
          <p:nvPr>
            <p:ph type="sldNum" sz="quarter" idx="12"/>
          </p:nvPr>
        </p:nvSpPr>
        <p:spPr/>
        <p:txBody>
          <a:bodyPr/>
          <a:lstStyle/>
          <a:p>
            <a:fld id="{FC0BC368-E0E9-40E2-8ACF-E0B53C39288B}" type="slidenum">
              <a:rPr lang="en-US" smtClean="0"/>
              <a:t>16</a:t>
            </a:fld>
            <a:endParaRPr lang="en-US"/>
          </a:p>
        </p:txBody>
      </p:sp>
    </p:spTree>
    <p:extLst>
      <p:ext uri="{BB962C8B-B14F-4D97-AF65-F5344CB8AC3E}">
        <p14:creationId xmlns:p14="http://schemas.microsoft.com/office/powerpoint/2010/main" val="1852241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21224"/>
            <a:ext cx="10860024" cy="4524315"/>
          </a:xfrm>
          <a:prstGeom prst="rect">
            <a:avLst/>
          </a:prstGeom>
        </p:spPr>
        <p:txBody>
          <a:bodyPr wrap="square">
            <a:spAutoFit/>
          </a:bodyPr>
          <a:lstStyle/>
          <a:p>
            <a:r>
              <a:rPr lang="en-US" sz="2400" dirty="0" err="1">
                <a:solidFill>
                  <a:srgbClr val="0000FF"/>
                </a:solidFill>
                <a:latin typeface="Lucida Console" panose="020B0609040504020204" pitchFamily="49" charset="0"/>
              </a:rPr>
              <a:t>ods</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html</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close</a:t>
            </a:r>
            <a:r>
              <a:rPr lang="en-US" sz="2400" dirty="0">
                <a:solidFill>
                  <a:srgbClr val="000000"/>
                </a:solidFill>
                <a:latin typeface="Lucida Console" panose="020B0609040504020204" pitchFamily="49" charset="0"/>
              </a:rPr>
              <a:t>;</a:t>
            </a:r>
          </a:p>
          <a:p>
            <a:r>
              <a:rPr lang="en-US" sz="2400" dirty="0" err="1">
                <a:solidFill>
                  <a:srgbClr val="0000FF"/>
                </a:solidFill>
                <a:latin typeface="Lucida Console" panose="020B0609040504020204" pitchFamily="49" charset="0"/>
              </a:rPr>
              <a:t>ods</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output</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clusterhistory</a:t>
            </a:r>
            <a:r>
              <a:rPr lang="en-US" sz="2400" dirty="0">
                <a:solidFill>
                  <a:srgbClr val="000000"/>
                </a:solidFill>
                <a:latin typeface="Lucida Console" panose="020B0609040504020204" pitchFamily="49" charset="0"/>
              </a:rPr>
              <a:t>=cluster;</a:t>
            </a:r>
          </a:p>
          <a:p>
            <a:endParaRPr lang="en-US" sz="2400" dirty="0">
              <a:solidFill>
                <a:srgbClr val="000000"/>
              </a:solidFill>
              <a:latin typeface="Lucida Console" panose="020B0609040504020204" pitchFamily="49" charset="0"/>
            </a:endParaRPr>
          </a:p>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a:solidFill>
                  <a:srgbClr val="000080"/>
                </a:solidFill>
                <a:latin typeface="Lucida Console" panose="020B0609040504020204" pitchFamily="49" charset="0"/>
              </a:rPr>
              <a:t>cluster</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=level </a:t>
            </a:r>
            <a:r>
              <a:rPr lang="en-US" sz="2400" dirty="0">
                <a:solidFill>
                  <a:srgbClr val="0000FF"/>
                </a:solidFill>
                <a:latin typeface="Lucida Console" panose="020B0609040504020204" pitchFamily="49" charset="0"/>
              </a:rPr>
              <a:t>method</a:t>
            </a:r>
            <a:r>
              <a:rPr lang="en-US" sz="2400" dirty="0">
                <a:solidFill>
                  <a:srgbClr val="000000"/>
                </a:solidFill>
                <a:latin typeface="Lucida Console" panose="020B0609040504020204" pitchFamily="49" charset="0"/>
              </a:rPr>
              <a:t>=ward;</a:t>
            </a:r>
          </a:p>
          <a:p>
            <a:r>
              <a:rPr lang="en-US" sz="2400" dirty="0">
                <a:solidFill>
                  <a:srgbClr val="000000"/>
                </a:solidFill>
                <a:latin typeface="Lucida Console" panose="020B0609040504020204" pitchFamily="49" charset="0"/>
              </a:rPr>
              <a:t>   </a:t>
            </a:r>
            <a:r>
              <a:rPr lang="en-US" sz="2400" dirty="0" err="1">
                <a:solidFill>
                  <a:srgbClr val="0000FF"/>
                </a:solidFill>
                <a:latin typeface="Lucida Console" panose="020B0609040504020204" pitchFamily="49" charset="0"/>
              </a:rPr>
              <a:t>freq</a:t>
            </a:r>
            <a:r>
              <a:rPr lang="en-US" sz="2400" dirty="0">
                <a:solidFill>
                  <a:srgbClr val="000000"/>
                </a:solidFill>
                <a:latin typeface="Lucida Console" panose="020B0609040504020204" pitchFamily="49" charset="0"/>
              </a:rPr>
              <a:t> _</a:t>
            </a:r>
            <a:r>
              <a:rPr lang="en-US" sz="2400" dirty="0" err="1">
                <a:solidFill>
                  <a:srgbClr val="000000"/>
                </a:solidFill>
                <a:latin typeface="Lucida Console" panose="020B0609040504020204" pitchFamily="49" charset="0"/>
              </a:rPr>
              <a:t>freq</a:t>
            </a:r>
            <a:r>
              <a:rPr lang="en-US" sz="2400" dirty="0">
                <a:solidFill>
                  <a:srgbClr val="000000"/>
                </a:solidFill>
                <a:latin typeface="Lucida Console" panose="020B0609040504020204" pitchFamily="49" charset="0"/>
              </a:rPr>
              <a:t>_;</a:t>
            </a:r>
          </a:p>
          <a:p>
            <a:r>
              <a:rPr lang="en-US" sz="2400" dirty="0">
                <a:solidFill>
                  <a:srgbClr val="000000"/>
                </a:solidFill>
                <a:latin typeface="Lucida Console" panose="020B0609040504020204" pitchFamily="49" charset="0"/>
              </a:rPr>
              <a:t>   </a:t>
            </a:r>
            <a:r>
              <a:rPr lang="en-US" sz="2400" dirty="0" err="1">
                <a:solidFill>
                  <a:srgbClr val="0000FF"/>
                </a:solidFill>
                <a:latin typeface="Lucida Console" panose="020B0609040504020204" pitchFamily="49" charset="0"/>
              </a:rPr>
              <a:t>var</a:t>
            </a:r>
            <a:r>
              <a:rPr lang="en-US" sz="2400" dirty="0">
                <a:solidFill>
                  <a:srgbClr val="000000"/>
                </a:solidFill>
                <a:latin typeface="Lucida Console" panose="020B0609040504020204" pitchFamily="49" charset="0"/>
              </a:rPr>
              <a:t> prop;</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id</a:t>
            </a:r>
            <a:r>
              <a:rPr lang="en-US" sz="2400" dirty="0">
                <a:solidFill>
                  <a:srgbClr val="000000"/>
                </a:solidFill>
                <a:latin typeface="Lucida Console" panose="020B0609040504020204" pitchFamily="49" charset="0"/>
              </a:rPr>
              <a:t> branch;</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a:p>
            <a:r>
              <a:rPr lang="en-US" sz="2400" dirty="0" err="1">
                <a:solidFill>
                  <a:srgbClr val="0000FF"/>
                </a:solidFill>
                <a:latin typeface="Lucida Console" panose="020B0609040504020204" pitchFamily="49" charset="0"/>
              </a:rPr>
              <a:t>ods</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html</a:t>
            </a:r>
            <a:r>
              <a:rPr lang="en-US" sz="2400" dirty="0">
                <a:solidFill>
                  <a:srgbClr val="000000"/>
                </a:solidFill>
                <a:latin typeface="Lucida Console" panose="020B0609040504020204" pitchFamily="49" charset="0"/>
              </a:rPr>
              <a:t>;</a:t>
            </a:r>
          </a:p>
          <a:p>
            <a:endParaRPr lang="en-US" sz="2400" dirty="0">
              <a:solidFill>
                <a:srgbClr val="000000"/>
              </a:solidFill>
              <a:latin typeface="Lucida Console" panose="020B0609040504020204" pitchFamily="49" charset="0"/>
            </a:endParaRPr>
          </a:p>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a:solidFill>
                  <a:srgbClr val="000080"/>
                </a:solidFill>
                <a:latin typeface="Lucida Console" panose="020B0609040504020204" pitchFamily="49" charset="0"/>
              </a:rPr>
              <a:t>print</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=cluster;</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p:txBody>
      </p:sp>
      <p:sp>
        <p:nvSpPr>
          <p:cNvPr id="3" name="Slide Number Placeholder 2">
            <a:extLst>
              <a:ext uri="{FF2B5EF4-FFF2-40B4-BE49-F238E27FC236}">
                <a16:creationId xmlns:a16="http://schemas.microsoft.com/office/drawing/2014/main" id="{112013FE-FCFF-4DEF-9025-1D4824CEE1C1}"/>
              </a:ext>
            </a:extLst>
          </p:cNvPr>
          <p:cNvSpPr>
            <a:spLocks noGrp="1"/>
          </p:cNvSpPr>
          <p:nvPr>
            <p:ph type="sldNum" sz="quarter" idx="12"/>
          </p:nvPr>
        </p:nvSpPr>
        <p:spPr/>
        <p:txBody>
          <a:bodyPr/>
          <a:lstStyle/>
          <a:p>
            <a:fld id="{FC0BC368-E0E9-40E2-8ACF-E0B53C39288B}" type="slidenum">
              <a:rPr lang="en-US" smtClean="0"/>
              <a:t>17</a:t>
            </a:fld>
            <a:endParaRPr lang="en-US"/>
          </a:p>
        </p:txBody>
      </p:sp>
    </p:spTree>
    <p:extLst>
      <p:ext uri="{BB962C8B-B14F-4D97-AF65-F5344CB8AC3E}">
        <p14:creationId xmlns:p14="http://schemas.microsoft.com/office/powerpoint/2010/main" val="17647843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7825040" cy="6858000"/>
          </a:xfrm>
          <a:prstGeom prst="rect">
            <a:avLst/>
          </a:prstGeom>
        </p:spPr>
      </p:pic>
      <p:sp>
        <p:nvSpPr>
          <p:cNvPr id="3" name="Rectangle 2"/>
          <p:cNvSpPr/>
          <p:nvPr/>
        </p:nvSpPr>
        <p:spPr>
          <a:xfrm>
            <a:off x="8022336" y="150983"/>
            <a:ext cx="3672840" cy="1200329"/>
          </a:xfrm>
          <a:prstGeom prst="rect">
            <a:avLst/>
          </a:prstGeom>
          <a:ln>
            <a:solidFill>
              <a:schemeClr val="tx1"/>
            </a:solidFill>
          </a:ln>
        </p:spPr>
        <p:txBody>
          <a:bodyPr wrap="square">
            <a:spAutoFit/>
          </a:bodyPr>
          <a:lstStyle/>
          <a:p>
            <a:r>
              <a:rPr lang="en-US" b="1" dirty="0" err="1">
                <a:latin typeface="Courier New" panose="02070309020205020404" pitchFamily="49" charset="0"/>
                <a:ea typeface="Times New Roman" panose="02020603050405020304" pitchFamily="18" charset="0"/>
              </a:rPr>
              <a:t>RSquared</a:t>
            </a:r>
            <a:r>
              <a:rPr lang="en-US" kern="800" dirty="0">
                <a:latin typeface="Times New Roman" panose="02020603050405020304" pitchFamily="18" charset="0"/>
                <a:ea typeface="Times New Roman" panose="02020603050405020304" pitchFamily="18" charset="0"/>
              </a:rPr>
              <a:t> is equivalent to the proportion of chi-squared in the 19</a:t>
            </a:r>
            <a:r>
              <a:rPr lang="en-US" kern="800" dirty="0">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kern="800" dirty="0">
                <a:latin typeface="Times New Roman" panose="02020603050405020304" pitchFamily="18" charset="0"/>
                <a:ea typeface="Times New Roman" panose="02020603050405020304" pitchFamily="18" charset="0"/>
              </a:rPr>
              <a:t>2 contingency table remaining after the levels are collapsed</a:t>
            </a:r>
            <a:endParaRPr lang="en-US" dirty="0"/>
          </a:p>
        </p:txBody>
      </p:sp>
      <p:sp>
        <p:nvSpPr>
          <p:cNvPr id="4" name="Rectangle 3"/>
          <p:cNvSpPr/>
          <p:nvPr/>
        </p:nvSpPr>
        <p:spPr>
          <a:xfrm>
            <a:off x="8122920" y="2118619"/>
            <a:ext cx="3471672" cy="646331"/>
          </a:xfrm>
          <a:prstGeom prst="rect">
            <a:avLst/>
          </a:prstGeom>
          <a:ln>
            <a:solidFill>
              <a:schemeClr val="tx1"/>
            </a:solidFill>
          </a:ln>
        </p:spPr>
        <p:txBody>
          <a:bodyPr wrap="square">
            <a:spAutoFit/>
          </a:bodyPr>
          <a:lstStyle/>
          <a:p>
            <a:r>
              <a:rPr lang="en-US" b="1" dirty="0" err="1">
                <a:latin typeface="Times New Roman" panose="02020603050405020304" pitchFamily="18" charset="0"/>
                <a:ea typeface="Times New Roman" panose="02020603050405020304" pitchFamily="18" charset="0"/>
                <a:cs typeface="Times New Roman" panose="02020603050405020304" pitchFamily="18" charset="0"/>
              </a:rPr>
              <a:t>Semipartial</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RSq</a:t>
            </a:r>
            <a:r>
              <a:rPr lang="en-US" kern="800" dirty="0">
                <a:latin typeface="Times New Roman" panose="02020603050405020304" pitchFamily="18" charset="0"/>
                <a:ea typeface="Times New Roman" panose="02020603050405020304" pitchFamily="18" charset="0"/>
                <a:cs typeface="Times New Roman" panose="02020603050405020304" pitchFamily="18" charset="0"/>
              </a:rPr>
              <a:t> is change in chi-square</a:t>
            </a:r>
            <a:endParaRPr lang="en-US"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1E2B1251-09A4-4077-9700-9944CF23FBBA}"/>
              </a:ext>
            </a:extLst>
          </p:cNvPr>
          <p:cNvSpPr>
            <a:spLocks noGrp="1"/>
          </p:cNvSpPr>
          <p:nvPr>
            <p:ph type="sldNum" sz="quarter" idx="12"/>
          </p:nvPr>
        </p:nvSpPr>
        <p:spPr/>
        <p:txBody>
          <a:bodyPr/>
          <a:lstStyle/>
          <a:p>
            <a:fld id="{FC0BC368-E0E9-40E2-8ACF-E0B53C39288B}" type="slidenum">
              <a:rPr lang="en-US" smtClean="0"/>
              <a:t>18</a:t>
            </a:fld>
            <a:endParaRPr lang="en-US"/>
          </a:p>
        </p:txBody>
      </p:sp>
    </p:spTree>
    <p:extLst>
      <p:ext uri="{BB962C8B-B14F-4D97-AF65-F5344CB8AC3E}">
        <p14:creationId xmlns:p14="http://schemas.microsoft.com/office/powerpoint/2010/main" val="1020961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7825040" cy="6858000"/>
          </a:xfrm>
          <a:prstGeom prst="rect">
            <a:avLst/>
          </a:prstGeom>
        </p:spPr>
      </p:pic>
      <p:sp>
        <p:nvSpPr>
          <p:cNvPr id="5" name="Rectangle 4"/>
          <p:cNvSpPr/>
          <p:nvPr/>
        </p:nvSpPr>
        <p:spPr>
          <a:xfrm>
            <a:off x="8181597" y="289818"/>
            <a:ext cx="3577587" cy="646331"/>
          </a:xfrm>
          <a:prstGeom prst="rect">
            <a:avLst/>
          </a:prstGeom>
          <a:ln>
            <a:solidFill>
              <a:schemeClr val="tx1"/>
            </a:solidFill>
          </a:ln>
        </p:spPr>
        <p:txBody>
          <a:bodyPr wrap="square">
            <a:spAutoFit/>
          </a:bodyPr>
          <a:lstStyle/>
          <a:p>
            <a:r>
              <a:rPr lang="en-US" kern="800" dirty="0">
                <a:latin typeface="Times New Roman" panose="02020603050405020304" pitchFamily="18" charset="0"/>
                <a:ea typeface="Times New Roman" panose="02020603050405020304" pitchFamily="18" charset="0"/>
              </a:rPr>
              <a:t>Rows are the results after the listed clusters were merged</a:t>
            </a:r>
            <a:endParaRPr lang="en-US" dirty="0"/>
          </a:p>
        </p:txBody>
      </p:sp>
      <p:sp>
        <p:nvSpPr>
          <p:cNvPr id="6" name="Rectangle 5"/>
          <p:cNvSpPr/>
          <p:nvPr/>
        </p:nvSpPr>
        <p:spPr>
          <a:xfrm>
            <a:off x="7940040" y="1493812"/>
            <a:ext cx="4029456" cy="2031325"/>
          </a:xfrm>
          <a:prstGeom prst="rect">
            <a:avLst/>
          </a:prstGeom>
          <a:ln>
            <a:solidFill>
              <a:schemeClr val="tx1"/>
            </a:solidFill>
          </a:ln>
        </p:spPr>
        <p:txBody>
          <a:bodyPr wrap="square">
            <a:spAutoFit/>
          </a:bodyPr>
          <a:lstStyle/>
          <a:p>
            <a:r>
              <a:rPr lang="en-US" kern="800" dirty="0">
                <a:latin typeface="Times New Roman" panose="02020603050405020304" pitchFamily="18" charset="0"/>
                <a:ea typeface="Times New Roman" panose="02020603050405020304" pitchFamily="18" charset="0"/>
              </a:rPr>
              <a:t>When previously collapsed levels are merged, they are denoted using the CL as the prefix and the number of resulting clusters as the suffix. For example, at the sixth step, CL15 represents B1 and B17 that were merged at the fourth step creating 15 clusters</a:t>
            </a:r>
            <a:endParaRPr lang="en-US" dirty="0"/>
          </a:p>
        </p:txBody>
      </p:sp>
      <p:sp>
        <p:nvSpPr>
          <p:cNvPr id="7" name="Rectangle 6"/>
          <p:cNvSpPr/>
          <p:nvPr/>
        </p:nvSpPr>
        <p:spPr>
          <a:xfrm>
            <a:off x="1920240" y="1493812"/>
            <a:ext cx="237744" cy="280124"/>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432304" y="2258568"/>
            <a:ext cx="246888" cy="24688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432304" y="2578608"/>
            <a:ext cx="246888" cy="265176"/>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920240" y="1856232"/>
            <a:ext cx="237744" cy="26517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856232" y="411480"/>
            <a:ext cx="301752" cy="29260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990088" y="2578608"/>
            <a:ext cx="237744" cy="26517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2AE560FC-3166-4EBE-BDCC-4322291A615B}"/>
              </a:ext>
            </a:extLst>
          </p:cNvPr>
          <p:cNvSpPr>
            <a:spLocks noGrp="1"/>
          </p:cNvSpPr>
          <p:nvPr>
            <p:ph type="sldNum" sz="quarter" idx="12"/>
          </p:nvPr>
        </p:nvSpPr>
        <p:spPr/>
        <p:txBody>
          <a:bodyPr/>
          <a:lstStyle/>
          <a:p>
            <a:fld id="{FC0BC368-E0E9-40E2-8ACF-E0B53C39288B}" type="slidenum">
              <a:rPr lang="en-US" smtClean="0"/>
              <a:t>19</a:t>
            </a:fld>
            <a:endParaRPr lang="en-US"/>
          </a:p>
        </p:txBody>
      </p:sp>
    </p:spTree>
    <p:extLst>
      <p:ext uri="{BB962C8B-B14F-4D97-AF65-F5344CB8AC3E}">
        <p14:creationId xmlns:p14="http://schemas.microsoft.com/office/powerpoint/2010/main" val="4088501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9E92CBE-E95C-470E-8EAB-D06A8EF1F72B}"/>
              </a:ext>
            </a:extLst>
          </p:cNvPr>
          <p:cNvSpPr/>
          <p:nvPr/>
        </p:nvSpPr>
        <p:spPr>
          <a:xfrm>
            <a:off x="2221154" y="811234"/>
            <a:ext cx="6878806" cy="461665"/>
          </a:xfrm>
          <a:prstGeom prst="rect">
            <a:avLst/>
          </a:prstGeom>
        </p:spPr>
        <p:txBody>
          <a:bodyPr wrap="none">
            <a:spAutoFit/>
          </a:bodyPr>
          <a:lstStyle/>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a:solidFill>
                  <a:srgbClr val="000080"/>
                </a:solidFill>
                <a:latin typeface="Lucida Console" panose="020B0609040504020204" pitchFamily="49" charset="0"/>
              </a:rPr>
              <a:t>print</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t>
            </a:r>
            <a:r>
              <a:rPr lang="en-US" sz="2400" dirty="0" err="1">
                <a:solidFill>
                  <a:srgbClr val="000000"/>
                </a:solidFill>
                <a:latin typeface="Lucida Console" panose="020B0609040504020204" pitchFamily="49" charset="0"/>
              </a:rPr>
              <a:t>d.developlevels;</a:t>
            </a:r>
            <a:r>
              <a:rPr lang="en-US" sz="2400" b="1" dirty="0" err="1">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endParaRPr lang="en-US" sz="2400" dirty="0"/>
          </a:p>
        </p:txBody>
      </p:sp>
      <p:pic>
        <p:nvPicPr>
          <p:cNvPr id="3" name="Picture 2">
            <a:extLst>
              <a:ext uri="{FF2B5EF4-FFF2-40B4-BE49-F238E27FC236}">
                <a16:creationId xmlns:a16="http://schemas.microsoft.com/office/drawing/2014/main" id="{A9F25777-D917-4437-AF81-EF2D3767B4BC}"/>
              </a:ext>
            </a:extLst>
          </p:cNvPr>
          <p:cNvPicPr>
            <a:picLocks noChangeAspect="1"/>
          </p:cNvPicPr>
          <p:nvPr/>
        </p:nvPicPr>
        <p:blipFill>
          <a:blip r:embed="rId2"/>
          <a:stretch>
            <a:fillRect/>
          </a:stretch>
        </p:blipFill>
        <p:spPr>
          <a:xfrm>
            <a:off x="167210" y="2150662"/>
            <a:ext cx="10226040" cy="457200"/>
          </a:xfrm>
          <a:prstGeom prst="rect">
            <a:avLst/>
          </a:prstGeom>
        </p:spPr>
      </p:pic>
      <p:sp>
        <p:nvSpPr>
          <p:cNvPr id="4" name="Slide Number Placeholder 3">
            <a:extLst>
              <a:ext uri="{FF2B5EF4-FFF2-40B4-BE49-F238E27FC236}">
                <a16:creationId xmlns:a16="http://schemas.microsoft.com/office/drawing/2014/main" id="{1F034212-BCAD-4525-AD65-5DB4D42E3B09}"/>
              </a:ext>
            </a:extLst>
          </p:cNvPr>
          <p:cNvSpPr>
            <a:spLocks noGrp="1"/>
          </p:cNvSpPr>
          <p:nvPr>
            <p:ph type="sldNum" sz="quarter" idx="12"/>
          </p:nvPr>
        </p:nvSpPr>
        <p:spPr/>
        <p:txBody>
          <a:bodyPr/>
          <a:lstStyle/>
          <a:p>
            <a:fld id="{FC0BC368-E0E9-40E2-8ACF-E0B53C39288B}" type="slidenum">
              <a:rPr lang="en-US" smtClean="0"/>
              <a:t>2</a:t>
            </a:fld>
            <a:endParaRPr lang="en-US"/>
          </a:p>
        </p:txBody>
      </p:sp>
    </p:spTree>
    <p:extLst>
      <p:ext uri="{BB962C8B-B14F-4D97-AF65-F5344CB8AC3E}">
        <p14:creationId xmlns:p14="http://schemas.microsoft.com/office/powerpoint/2010/main" val="18139507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 optimum number of cluster.  First step get chi-square for 19 x 2 table.</a:t>
            </a:r>
          </a:p>
        </p:txBody>
      </p:sp>
      <p:sp>
        <p:nvSpPr>
          <p:cNvPr id="3" name="Rectangle 2"/>
          <p:cNvSpPr/>
          <p:nvPr/>
        </p:nvSpPr>
        <p:spPr>
          <a:xfrm>
            <a:off x="612648" y="2102442"/>
            <a:ext cx="10616184" cy="2677656"/>
          </a:xfrm>
          <a:prstGeom prst="rect">
            <a:avLst/>
          </a:prstGeom>
        </p:spPr>
        <p:txBody>
          <a:bodyPr wrap="square">
            <a:spAutoFit/>
          </a:bodyPr>
          <a:lstStyle/>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freq</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t>
            </a:r>
            <a:r>
              <a:rPr lang="en-US" sz="2400" dirty="0" err="1">
                <a:solidFill>
                  <a:srgbClr val="000000"/>
                </a:solidFill>
                <a:latin typeface="Lucida Console" panose="020B0609040504020204" pitchFamily="49" charset="0"/>
              </a:rPr>
              <a:t>d.imputed</a:t>
            </a:r>
            <a:r>
              <a:rPr lang="en-US" sz="2400" dirty="0">
                <a:solidFill>
                  <a:srgbClr val="000000"/>
                </a:solidFill>
                <a:latin typeface="Lucida Console" panose="020B0609040504020204" pitchFamily="49" charset="0"/>
              </a:rPr>
              <a:t> </a:t>
            </a:r>
            <a:r>
              <a:rPr lang="en-US" sz="2400" dirty="0" err="1">
                <a:solidFill>
                  <a:srgbClr val="0000FF"/>
                </a:solidFill>
                <a:latin typeface="Lucida Console" panose="020B0609040504020204" pitchFamily="49" charset="0"/>
              </a:rPr>
              <a:t>noprint</a:t>
            </a:r>
            <a:r>
              <a:rPr lang="en-US" sz="2400" dirty="0">
                <a:solidFill>
                  <a:srgbClr val="000000"/>
                </a:solidFill>
                <a:latin typeface="Lucida Console" panose="020B0609040504020204" pitchFamily="49" charset="0"/>
              </a:rPr>
              <a:t>;</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tables</a:t>
            </a:r>
            <a:r>
              <a:rPr lang="en-US" sz="2400" dirty="0">
                <a:solidFill>
                  <a:srgbClr val="000000"/>
                </a:solidFill>
                <a:latin typeface="Lucida Console" panose="020B0609040504020204" pitchFamily="49" charset="0"/>
              </a:rPr>
              <a:t> branch*ins / </a:t>
            </a:r>
            <a:r>
              <a:rPr lang="en-US" sz="2400" dirty="0" err="1">
                <a:solidFill>
                  <a:srgbClr val="0000FF"/>
                </a:solidFill>
                <a:latin typeface="Lucida Console" panose="020B0609040504020204" pitchFamily="49" charset="0"/>
              </a:rPr>
              <a:t>chisq</a:t>
            </a:r>
            <a:r>
              <a:rPr lang="en-US" sz="2400" dirty="0">
                <a:solidFill>
                  <a:srgbClr val="000000"/>
                </a:solidFill>
                <a:latin typeface="Lucida Console" panose="020B0609040504020204" pitchFamily="49" charset="0"/>
              </a:rPr>
              <a:t>;</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output</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out</a:t>
            </a:r>
            <a:r>
              <a:rPr lang="en-US" sz="2400" dirty="0">
                <a:solidFill>
                  <a:srgbClr val="000000"/>
                </a:solidFill>
                <a:latin typeface="Lucida Console" panose="020B0609040504020204" pitchFamily="49" charset="0"/>
              </a:rPr>
              <a:t>=chi(keep=_</a:t>
            </a:r>
            <a:r>
              <a:rPr lang="en-US" sz="2400" dirty="0" err="1">
                <a:solidFill>
                  <a:srgbClr val="000000"/>
                </a:solidFill>
                <a:latin typeface="Lucida Console" panose="020B0609040504020204" pitchFamily="49" charset="0"/>
              </a:rPr>
              <a:t>pchi</a:t>
            </a:r>
            <a:r>
              <a:rPr lang="en-US" sz="2400" dirty="0">
                <a:solidFill>
                  <a:srgbClr val="000000"/>
                </a:solidFill>
                <a:latin typeface="Lucida Console" panose="020B0609040504020204" pitchFamily="49" charset="0"/>
              </a:rPr>
              <a:t>_) </a:t>
            </a:r>
            <a:r>
              <a:rPr lang="en-US" sz="2400" dirty="0" err="1">
                <a:solidFill>
                  <a:srgbClr val="0000FF"/>
                </a:solidFill>
                <a:latin typeface="Lucida Console" panose="020B0609040504020204" pitchFamily="49" charset="0"/>
              </a:rPr>
              <a:t>chisq</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a:p>
            <a:endParaRPr lang="en-US" sz="2400" dirty="0">
              <a:solidFill>
                <a:srgbClr val="000000"/>
              </a:solidFill>
              <a:latin typeface="Lucida Console" panose="020B0609040504020204" pitchFamily="49" charset="0"/>
            </a:endParaRPr>
          </a:p>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a:solidFill>
                  <a:srgbClr val="000080"/>
                </a:solidFill>
                <a:latin typeface="Lucida Console" panose="020B0609040504020204" pitchFamily="49" charset="0"/>
              </a:rPr>
              <a:t>print</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=chi;</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endParaRPr lang="en-US" sz="2400" dirty="0"/>
          </a:p>
        </p:txBody>
      </p:sp>
      <p:sp>
        <p:nvSpPr>
          <p:cNvPr id="4" name="Slide Number Placeholder 3">
            <a:extLst>
              <a:ext uri="{FF2B5EF4-FFF2-40B4-BE49-F238E27FC236}">
                <a16:creationId xmlns:a16="http://schemas.microsoft.com/office/drawing/2014/main" id="{63BC835E-4216-4E5D-9672-8F6AA19ACEDD}"/>
              </a:ext>
            </a:extLst>
          </p:cNvPr>
          <p:cNvSpPr>
            <a:spLocks noGrp="1"/>
          </p:cNvSpPr>
          <p:nvPr>
            <p:ph type="sldNum" sz="quarter" idx="12"/>
          </p:nvPr>
        </p:nvSpPr>
        <p:spPr/>
        <p:txBody>
          <a:bodyPr/>
          <a:lstStyle/>
          <a:p>
            <a:fld id="{FC0BC368-E0E9-40E2-8ACF-E0B53C39288B}" type="slidenum">
              <a:rPr lang="en-US" smtClean="0"/>
              <a:t>20</a:t>
            </a:fld>
            <a:endParaRPr lang="en-US"/>
          </a:p>
        </p:txBody>
      </p:sp>
    </p:spTree>
    <p:extLst>
      <p:ext uri="{BB962C8B-B14F-4D97-AF65-F5344CB8AC3E}">
        <p14:creationId xmlns:p14="http://schemas.microsoft.com/office/powerpoint/2010/main" val="41552062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7680" y="2636580"/>
            <a:ext cx="10777728" cy="3416320"/>
          </a:xfrm>
          <a:prstGeom prst="rect">
            <a:avLst/>
          </a:prstGeom>
        </p:spPr>
        <p:txBody>
          <a:bodyPr wrap="square">
            <a:spAutoFit/>
          </a:bodyPr>
          <a:lstStyle/>
          <a:p>
            <a:r>
              <a:rPr lang="en-US" sz="2400" b="1" dirty="0">
                <a:solidFill>
                  <a:srgbClr val="000080"/>
                </a:solidFill>
                <a:latin typeface="Lucida Console" panose="020B0609040504020204" pitchFamily="49" charset="0"/>
              </a:rPr>
              <a:t>data</a:t>
            </a:r>
            <a:r>
              <a:rPr lang="en-US" sz="2400" dirty="0">
                <a:solidFill>
                  <a:srgbClr val="000000"/>
                </a:solidFill>
                <a:latin typeface="Lucida Console" panose="020B0609040504020204" pitchFamily="49" charset="0"/>
              </a:rPr>
              <a:t> cutoff;</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if</a:t>
            </a:r>
            <a:r>
              <a:rPr lang="en-US" sz="2400" dirty="0">
                <a:solidFill>
                  <a:srgbClr val="000000"/>
                </a:solidFill>
                <a:latin typeface="Lucida Console" panose="020B0609040504020204" pitchFamily="49" charset="0"/>
              </a:rPr>
              <a:t> _n_ = </a:t>
            </a:r>
            <a:r>
              <a:rPr lang="en-US" sz="2400" b="1" dirty="0">
                <a:solidFill>
                  <a:srgbClr val="008080"/>
                </a:solidFill>
                <a:latin typeface="Lucida Console" panose="020B0609040504020204" pitchFamily="49" charset="0"/>
              </a:rPr>
              <a:t>1</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then</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set</a:t>
            </a:r>
            <a:r>
              <a:rPr lang="en-US" sz="2400" dirty="0">
                <a:solidFill>
                  <a:srgbClr val="000000"/>
                </a:solidFill>
                <a:latin typeface="Lucida Console" panose="020B0609040504020204" pitchFamily="49" charset="0"/>
              </a:rPr>
              <a:t> chi;</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set</a:t>
            </a:r>
            <a:r>
              <a:rPr lang="en-US" sz="2400" dirty="0">
                <a:solidFill>
                  <a:srgbClr val="000000"/>
                </a:solidFill>
                <a:latin typeface="Lucida Console" panose="020B0609040504020204" pitchFamily="49" charset="0"/>
              </a:rPr>
              <a:t> cluster;</a:t>
            </a:r>
          </a:p>
          <a:p>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chisquare</a:t>
            </a:r>
            <a:r>
              <a:rPr lang="en-US" sz="2400" dirty="0">
                <a:solidFill>
                  <a:srgbClr val="000000"/>
                </a:solidFill>
                <a:latin typeface="Lucida Console" panose="020B0609040504020204" pitchFamily="49" charset="0"/>
              </a:rPr>
              <a:t>=_</a:t>
            </a:r>
            <a:r>
              <a:rPr lang="en-US" sz="2400" dirty="0" err="1">
                <a:solidFill>
                  <a:srgbClr val="000000"/>
                </a:solidFill>
                <a:latin typeface="Lucida Console" panose="020B0609040504020204" pitchFamily="49" charset="0"/>
              </a:rPr>
              <a:t>pchi</a:t>
            </a:r>
            <a:r>
              <a:rPr lang="en-US" sz="2400" dirty="0">
                <a:solidFill>
                  <a:srgbClr val="000000"/>
                </a:solidFill>
                <a:latin typeface="Lucida Console" panose="020B0609040504020204" pitchFamily="49" charset="0"/>
              </a:rPr>
              <a:t>_*</a:t>
            </a:r>
            <a:r>
              <a:rPr lang="en-US" sz="2400" dirty="0" err="1">
                <a:solidFill>
                  <a:srgbClr val="000000"/>
                </a:solidFill>
                <a:latin typeface="Lucida Console" panose="020B0609040504020204" pitchFamily="49" charset="0"/>
              </a:rPr>
              <a:t>rsquared</a:t>
            </a:r>
            <a:r>
              <a:rPr lang="en-US" sz="2400" dirty="0">
                <a:solidFill>
                  <a:srgbClr val="000000"/>
                </a:solidFill>
                <a:latin typeface="Lucida Console" panose="020B0609040504020204" pitchFamily="49" charset="0"/>
              </a:rPr>
              <a:t>;</a:t>
            </a:r>
          </a:p>
          <a:p>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degfree</a:t>
            </a:r>
            <a:r>
              <a:rPr lang="en-US" sz="2400" dirty="0">
                <a:solidFill>
                  <a:srgbClr val="000000"/>
                </a:solidFill>
                <a:latin typeface="Lucida Console" panose="020B0609040504020204" pitchFamily="49" charset="0"/>
              </a:rPr>
              <a:t>=numberofclusters-</a:t>
            </a:r>
            <a:r>
              <a:rPr lang="en-US" sz="2400" b="1" dirty="0">
                <a:solidFill>
                  <a:srgbClr val="008080"/>
                </a:solidFill>
                <a:latin typeface="Lucida Console" panose="020B0609040504020204" pitchFamily="49" charset="0"/>
              </a:rPr>
              <a:t>1</a:t>
            </a:r>
            <a:r>
              <a:rPr lang="en-US" sz="2400" dirty="0">
                <a:solidFill>
                  <a:srgbClr val="000000"/>
                </a:solidFill>
                <a:latin typeface="Lucida Console" panose="020B0609040504020204" pitchFamily="49" charset="0"/>
              </a:rPr>
              <a:t>;</a:t>
            </a:r>
          </a:p>
          <a:p>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logpvalue</a:t>
            </a:r>
            <a:r>
              <a:rPr lang="en-US" sz="2400" dirty="0">
                <a:solidFill>
                  <a:srgbClr val="000000"/>
                </a:solidFill>
                <a:latin typeface="Lucida Console" panose="020B0609040504020204" pitchFamily="49" charset="0"/>
              </a:rPr>
              <a:t>=</a:t>
            </a:r>
            <a:r>
              <a:rPr lang="en-US" sz="2400" dirty="0" err="1">
                <a:solidFill>
                  <a:srgbClr val="000000"/>
                </a:solidFill>
                <a:latin typeface="Lucida Console" panose="020B0609040504020204" pitchFamily="49" charset="0"/>
              </a:rPr>
              <a:t>logsdf</a:t>
            </a:r>
            <a:r>
              <a:rPr lang="en-US" sz="2400" dirty="0">
                <a:solidFill>
                  <a:srgbClr val="000000"/>
                </a:solidFill>
                <a:latin typeface="Lucida Console" panose="020B0609040504020204" pitchFamily="49" charset="0"/>
              </a:rPr>
              <a:t>(</a:t>
            </a:r>
            <a:r>
              <a:rPr lang="en-US" sz="2400" dirty="0">
                <a:solidFill>
                  <a:srgbClr val="800080"/>
                </a:solidFill>
                <a:latin typeface="Lucida Console" panose="020B0609040504020204" pitchFamily="49" charset="0"/>
              </a:rPr>
              <a:t>'CHISQ'</a:t>
            </a:r>
            <a:r>
              <a:rPr lang="en-US" sz="2400" dirty="0">
                <a:solidFill>
                  <a:srgbClr val="000000"/>
                </a:solidFill>
                <a:latin typeface="Lucida Console" panose="020B0609040504020204" pitchFamily="49" charset="0"/>
              </a:rPr>
              <a:t>,</a:t>
            </a:r>
            <a:r>
              <a:rPr lang="en-US" sz="2400" dirty="0" err="1">
                <a:solidFill>
                  <a:srgbClr val="000000"/>
                </a:solidFill>
                <a:latin typeface="Lucida Console" panose="020B0609040504020204" pitchFamily="49" charset="0"/>
              </a:rPr>
              <a:t>chisquare,degfree</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a:solidFill>
                  <a:srgbClr val="000080"/>
                </a:solidFill>
                <a:latin typeface="Lucida Console" panose="020B0609040504020204" pitchFamily="49" charset="0"/>
              </a:rPr>
              <a:t>print</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=cutoff;</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p:txBody>
      </p:sp>
      <p:sp>
        <p:nvSpPr>
          <p:cNvPr id="3" name="Title 2"/>
          <p:cNvSpPr>
            <a:spLocks noGrp="1"/>
          </p:cNvSpPr>
          <p:nvPr>
            <p:ph type="title"/>
          </p:nvPr>
        </p:nvSpPr>
        <p:spPr/>
        <p:txBody>
          <a:bodyPr/>
          <a:lstStyle/>
          <a:p>
            <a:r>
              <a:rPr lang="en-US" dirty="0"/>
              <a:t>Compute the chi-square statistic and log p-value for each collapsed contingency table.</a:t>
            </a:r>
          </a:p>
        </p:txBody>
      </p:sp>
      <p:sp>
        <p:nvSpPr>
          <p:cNvPr id="4" name="Slide Number Placeholder 3">
            <a:extLst>
              <a:ext uri="{FF2B5EF4-FFF2-40B4-BE49-F238E27FC236}">
                <a16:creationId xmlns:a16="http://schemas.microsoft.com/office/drawing/2014/main" id="{8478D11C-F5C6-4F3A-8D9D-2EDC3A225479}"/>
              </a:ext>
            </a:extLst>
          </p:cNvPr>
          <p:cNvSpPr>
            <a:spLocks noGrp="1"/>
          </p:cNvSpPr>
          <p:nvPr>
            <p:ph type="sldNum" sz="quarter" idx="12"/>
          </p:nvPr>
        </p:nvSpPr>
        <p:spPr/>
        <p:txBody>
          <a:bodyPr/>
          <a:lstStyle/>
          <a:p>
            <a:fld id="{FC0BC368-E0E9-40E2-8ACF-E0B53C39288B}" type="slidenum">
              <a:rPr lang="en-US" smtClean="0"/>
              <a:t>21</a:t>
            </a:fld>
            <a:endParaRPr lang="en-US"/>
          </a:p>
        </p:txBody>
      </p:sp>
    </p:spTree>
    <p:extLst>
      <p:ext uri="{BB962C8B-B14F-4D97-AF65-F5344CB8AC3E}">
        <p14:creationId xmlns:p14="http://schemas.microsoft.com/office/powerpoint/2010/main" val="12219661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2CB13-E7BF-4A09-ADDF-3A745B235B35}"/>
              </a:ext>
            </a:extLst>
          </p:cNvPr>
          <p:cNvSpPr>
            <a:spLocks noGrp="1"/>
          </p:cNvSpPr>
          <p:nvPr>
            <p:ph type="title"/>
          </p:nvPr>
        </p:nvSpPr>
        <p:spPr>
          <a:xfrm>
            <a:off x="758687" y="2551734"/>
            <a:ext cx="10515600" cy="1325563"/>
          </a:xfrm>
        </p:spPr>
        <p:txBody>
          <a:bodyPr>
            <a:normAutofit fontScale="90000"/>
          </a:bodyPr>
          <a:lstStyle/>
          <a:p>
            <a:r>
              <a:rPr lang="en-US" dirty="0"/>
              <a:t>With a larger number of categories (such as branch in the develop data set) a plot of log p-values will be handy.</a:t>
            </a:r>
          </a:p>
        </p:txBody>
      </p:sp>
      <p:sp>
        <p:nvSpPr>
          <p:cNvPr id="3" name="Slide Number Placeholder 2">
            <a:extLst>
              <a:ext uri="{FF2B5EF4-FFF2-40B4-BE49-F238E27FC236}">
                <a16:creationId xmlns:a16="http://schemas.microsoft.com/office/drawing/2014/main" id="{F9F7A7A4-76D2-4FCD-8CB9-00095772192C}"/>
              </a:ext>
            </a:extLst>
          </p:cNvPr>
          <p:cNvSpPr>
            <a:spLocks noGrp="1"/>
          </p:cNvSpPr>
          <p:nvPr>
            <p:ph type="sldNum" sz="quarter" idx="12"/>
          </p:nvPr>
        </p:nvSpPr>
        <p:spPr/>
        <p:txBody>
          <a:bodyPr/>
          <a:lstStyle/>
          <a:p>
            <a:fld id="{FC0BC368-E0E9-40E2-8ACF-E0B53C39288B}" type="slidenum">
              <a:rPr lang="en-US" smtClean="0"/>
              <a:t>22</a:t>
            </a:fld>
            <a:endParaRPr lang="en-US"/>
          </a:p>
        </p:txBody>
      </p:sp>
    </p:spTree>
    <p:extLst>
      <p:ext uri="{BB962C8B-B14F-4D97-AF65-F5344CB8AC3E}">
        <p14:creationId xmlns:p14="http://schemas.microsoft.com/office/powerpoint/2010/main" val="41775946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72087" y="0"/>
            <a:ext cx="11247825" cy="6858000"/>
          </a:xfrm>
          <a:prstGeom prst="rect">
            <a:avLst/>
          </a:prstGeom>
        </p:spPr>
      </p:pic>
      <p:sp>
        <p:nvSpPr>
          <p:cNvPr id="3" name="Slide Number Placeholder 2">
            <a:extLst>
              <a:ext uri="{FF2B5EF4-FFF2-40B4-BE49-F238E27FC236}">
                <a16:creationId xmlns:a16="http://schemas.microsoft.com/office/drawing/2014/main" id="{93740B28-8BE2-44F1-BEBE-56DEB38E0556}"/>
              </a:ext>
            </a:extLst>
          </p:cNvPr>
          <p:cNvSpPr>
            <a:spLocks noGrp="1"/>
          </p:cNvSpPr>
          <p:nvPr>
            <p:ph type="sldNum" sz="quarter" idx="12"/>
          </p:nvPr>
        </p:nvSpPr>
        <p:spPr/>
        <p:txBody>
          <a:bodyPr/>
          <a:lstStyle/>
          <a:p>
            <a:fld id="{FC0BC368-E0E9-40E2-8ACF-E0B53C39288B}" type="slidenum">
              <a:rPr lang="en-US" smtClean="0"/>
              <a:t>23</a:t>
            </a:fld>
            <a:endParaRPr lang="en-US"/>
          </a:p>
        </p:txBody>
      </p:sp>
    </p:spTree>
    <p:extLst>
      <p:ext uri="{BB962C8B-B14F-4D97-AF65-F5344CB8AC3E}">
        <p14:creationId xmlns:p14="http://schemas.microsoft.com/office/powerpoint/2010/main" val="880706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Plot log p value vs number of clusters.</a:t>
            </a:r>
          </a:p>
        </p:txBody>
      </p:sp>
      <p:sp>
        <p:nvSpPr>
          <p:cNvPr id="3" name="Rectangle 2"/>
          <p:cNvSpPr/>
          <p:nvPr/>
        </p:nvSpPr>
        <p:spPr>
          <a:xfrm>
            <a:off x="100584" y="1997839"/>
            <a:ext cx="12006072" cy="3416320"/>
          </a:xfrm>
          <a:prstGeom prst="rect">
            <a:avLst/>
          </a:prstGeom>
        </p:spPr>
        <p:txBody>
          <a:bodyPr wrap="square">
            <a:spAutoFit/>
          </a:bodyPr>
          <a:lstStyle/>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sgplot</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=cutoff;</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scatter</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y</a:t>
            </a:r>
            <a:r>
              <a:rPr lang="en-US" sz="2400" dirty="0">
                <a:solidFill>
                  <a:srgbClr val="000000"/>
                </a:solidFill>
                <a:latin typeface="Lucida Console" panose="020B0609040504020204" pitchFamily="49" charset="0"/>
              </a:rPr>
              <a:t>=</a:t>
            </a:r>
            <a:r>
              <a:rPr lang="en-US" sz="2400" dirty="0" err="1">
                <a:solidFill>
                  <a:srgbClr val="000000"/>
                </a:solidFill>
                <a:latin typeface="Lucida Console" panose="020B0609040504020204" pitchFamily="49" charset="0"/>
              </a:rPr>
              <a:t>logpvalue</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x</a:t>
            </a:r>
            <a:r>
              <a:rPr lang="en-US" sz="2400" dirty="0">
                <a:solidFill>
                  <a:srgbClr val="000000"/>
                </a:solidFill>
                <a:latin typeface="Lucida Console" panose="020B0609040504020204" pitchFamily="49" charset="0"/>
              </a:rPr>
              <a:t>=</a:t>
            </a:r>
            <a:r>
              <a:rPr lang="en-US" sz="2400" dirty="0" err="1">
                <a:solidFill>
                  <a:srgbClr val="000000"/>
                </a:solidFill>
                <a:latin typeface="Lucida Console" panose="020B0609040504020204" pitchFamily="49" charset="0"/>
              </a:rPr>
              <a:t>numberofclusters</a:t>
            </a:r>
            <a:r>
              <a:rPr lang="en-US" sz="2400" dirty="0">
                <a:solidFill>
                  <a:srgbClr val="000000"/>
                </a:solidFill>
                <a:latin typeface="Lucida Console" panose="020B0609040504020204" pitchFamily="49" charset="0"/>
              </a:rPr>
              <a:t> </a:t>
            </a:r>
          </a:p>
          <a:p>
            <a:r>
              <a:rPr lang="en-US" sz="2400" dirty="0">
                <a:solidFill>
                  <a:srgbClr val="000000"/>
                </a:solidFill>
                <a:latin typeface="Lucida Console" panose="020B0609040504020204" pitchFamily="49" charset="0"/>
              </a:rPr>
              <a:t>           / </a:t>
            </a:r>
            <a:r>
              <a:rPr lang="en-US" sz="2400" dirty="0" err="1">
                <a:solidFill>
                  <a:srgbClr val="0000FF"/>
                </a:solidFill>
                <a:latin typeface="Lucida Console" panose="020B0609040504020204" pitchFamily="49" charset="0"/>
              </a:rPr>
              <a:t>markerattrs</a:t>
            </a:r>
            <a:r>
              <a:rPr lang="en-US" sz="2400" dirty="0">
                <a:solidFill>
                  <a:srgbClr val="000000"/>
                </a:solidFill>
                <a:latin typeface="Lucida Console" panose="020B0609040504020204" pitchFamily="49" charset="0"/>
              </a:rPr>
              <a:t>=(</a:t>
            </a:r>
            <a:r>
              <a:rPr lang="en-US" sz="2400" dirty="0">
                <a:solidFill>
                  <a:srgbClr val="0000FF"/>
                </a:solidFill>
                <a:latin typeface="Lucida Console" panose="020B0609040504020204" pitchFamily="49" charset="0"/>
              </a:rPr>
              <a:t>color</a:t>
            </a:r>
            <a:r>
              <a:rPr lang="en-US" sz="2400" dirty="0">
                <a:solidFill>
                  <a:srgbClr val="000000"/>
                </a:solidFill>
                <a:latin typeface="Lucida Console" panose="020B0609040504020204" pitchFamily="49" charset="0"/>
              </a:rPr>
              <a:t>=blue symbol=</a:t>
            </a:r>
            <a:r>
              <a:rPr lang="en-US" sz="2400" dirty="0" err="1">
                <a:solidFill>
                  <a:srgbClr val="000000"/>
                </a:solidFill>
                <a:latin typeface="Lucida Console" panose="020B0609040504020204" pitchFamily="49" charset="0"/>
              </a:rPr>
              <a:t>circlefilled</a:t>
            </a:r>
            <a:r>
              <a:rPr lang="en-US" sz="2400" dirty="0">
                <a:solidFill>
                  <a:srgbClr val="000000"/>
                </a:solidFill>
                <a:latin typeface="Lucida Console" panose="020B0609040504020204" pitchFamily="49" charset="0"/>
              </a:rPr>
              <a:t>);</a:t>
            </a:r>
          </a:p>
          <a:p>
            <a:r>
              <a:rPr lang="en-US" sz="2400" dirty="0">
                <a:solidFill>
                  <a:srgbClr val="000000"/>
                </a:solidFill>
                <a:latin typeface="Lucida Console" panose="020B0609040504020204" pitchFamily="49" charset="0"/>
              </a:rPr>
              <a:t>   </a:t>
            </a:r>
            <a:r>
              <a:rPr lang="en-US" sz="2400" dirty="0" err="1">
                <a:solidFill>
                  <a:srgbClr val="0000FF"/>
                </a:solidFill>
                <a:latin typeface="Lucida Console" panose="020B0609040504020204" pitchFamily="49" charset="0"/>
              </a:rPr>
              <a:t>xaxis</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label</a:t>
            </a:r>
            <a:r>
              <a:rPr lang="en-US" sz="2400" dirty="0">
                <a:solidFill>
                  <a:srgbClr val="000000"/>
                </a:solidFill>
                <a:latin typeface="Lucida Console" panose="020B0609040504020204" pitchFamily="49" charset="0"/>
              </a:rPr>
              <a:t>=</a:t>
            </a:r>
            <a:r>
              <a:rPr lang="en-US" sz="2400" dirty="0">
                <a:solidFill>
                  <a:srgbClr val="800080"/>
                </a:solidFill>
                <a:latin typeface="Lucida Console" panose="020B0609040504020204" pitchFamily="49" charset="0"/>
              </a:rPr>
              <a:t>"Number of Clusters"</a:t>
            </a:r>
            <a:r>
              <a:rPr lang="en-US" sz="2400" dirty="0">
                <a:solidFill>
                  <a:srgbClr val="000000"/>
                </a:solidFill>
                <a:latin typeface="Lucida Console" panose="020B0609040504020204" pitchFamily="49" charset="0"/>
              </a:rPr>
              <a:t>;</a:t>
            </a:r>
          </a:p>
          <a:p>
            <a:r>
              <a:rPr lang="en-US" sz="2400" dirty="0">
                <a:solidFill>
                  <a:srgbClr val="000000"/>
                </a:solidFill>
                <a:latin typeface="Lucida Console" panose="020B0609040504020204" pitchFamily="49" charset="0"/>
              </a:rPr>
              <a:t>   </a:t>
            </a:r>
            <a:r>
              <a:rPr lang="en-US" sz="2400" dirty="0" err="1">
                <a:solidFill>
                  <a:srgbClr val="0000FF"/>
                </a:solidFill>
                <a:latin typeface="Lucida Console" panose="020B0609040504020204" pitchFamily="49" charset="0"/>
              </a:rPr>
              <a:t>yaxis</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label</a:t>
            </a:r>
            <a:r>
              <a:rPr lang="en-US" sz="2400" dirty="0">
                <a:solidFill>
                  <a:srgbClr val="000000"/>
                </a:solidFill>
                <a:latin typeface="Lucida Console" panose="020B0609040504020204" pitchFamily="49" charset="0"/>
              </a:rPr>
              <a:t>=</a:t>
            </a:r>
            <a:r>
              <a:rPr lang="en-US" sz="2400" dirty="0">
                <a:solidFill>
                  <a:srgbClr val="800080"/>
                </a:solidFill>
                <a:latin typeface="Lucida Console" panose="020B0609040504020204" pitchFamily="49" charset="0"/>
              </a:rPr>
              <a:t>"Log of P-Value"</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min</a:t>
            </a:r>
            <a:r>
              <a:rPr lang="en-US" sz="2400" dirty="0">
                <a:solidFill>
                  <a:srgbClr val="000000"/>
                </a:solidFill>
                <a:latin typeface="Lucida Console" panose="020B0609040504020204" pitchFamily="49" charset="0"/>
              </a:rPr>
              <a:t>=-</a:t>
            </a:r>
            <a:r>
              <a:rPr lang="en-US" sz="2400" b="1" dirty="0">
                <a:solidFill>
                  <a:srgbClr val="008080"/>
                </a:solidFill>
                <a:latin typeface="Lucida Console" panose="020B0609040504020204" pitchFamily="49" charset="0"/>
              </a:rPr>
              <a:t>170</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max</a:t>
            </a:r>
            <a:r>
              <a:rPr lang="en-US" sz="2400" dirty="0">
                <a:solidFill>
                  <a:srgbClr val="000000"/>
                </a:solidFill>
                <a:latin typeface="Lucida Console" panose="020B0609040504020204" pitchFamily="49" charset="0"/>
              </a:rPr>
              <a:t>=-</a:t>
            </a:r>
            <a:r>
              <a:rPr lang="en-US" sz="2400" b="1" dirty="0">
                <a:solidFill>
                  <a:srgbClr val="008080"/>
                </a:solidFill>
                <a:latin typeface="Lucida Console" panose="020B0609040504020204" pitchFamily="49" charset="0"/>
              </a:rPr>
              <a:t>130</a:t>
            </a:r>
            <a:r>
              <a:rPr lang="en-US" sz="2400" dirty="0">
                <a:solidFill>
                  <a:srgbClr val="000000"/>
                </a:solidFill>
                <a:latin typeface="Lucida Console" panose="020B0609040504020204" pitchFamily="49" charset="0"/>
              </a:rPr>
              <a:t>;</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title</a:t>
            </a:r>
            <a:r>
              <a:rPr lang="en-US" sz="2400" dirty="0">
                <a:solidFill>
                  <a:srgbClr val="000000"/>
                </a:solidFill>
                <a:latin typeface="Lucida Console" panose="020B0609040504020204" pitchFamily="49" charset="0"/>
              </a:rPr>
              <a:t> </a:t>
            </a:r>
            <a:r>
              <a:rPr lang="en-US" sz="2400" dirty="0">
                <a:solidFill>
                  <a:srgbClr val="800080"/>
                </a:solidFill>
                <a:latin typeface="Lucida Console" panose="020B0609040504020204" pitchFamily="49" charset="0"/>
              </a:rPr>
              <a:t>"Plot of the Log of the P-Value by Number of Clusters"</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a:p>
            <a:r>
              <a:rPr lang="en-US" sz="2400" dirty="0">
                <a:solidFill>
                  <a:srgbClr val="0000FF"/>
                </a:solidFill>
                <a:latin typeface="Lucida Console" panose="020B0609040504020204" pitchFamily="49" charset="0"/>
              </a:rPr>
              <a:t>title</a:t>
            </a:r>
            <a:r>
              <a:rPr lang="en-US" sz="2400" dirty="0">
                <a:solidFill>
                  <a:srgbClr val="000000"/>
                </a:solidFill>
                <a:latin typeface="Lucida Console" panose="020B0609040504020204" pitchFamily="49" charset="0"/>
              </a:rPr>
              <a:t>;</a:t>
            </a:r>
          </a:p>
          <a:p>
            <a:endParaRPr lang="en-US" sz="2400" dirty="0">
              <a:solidFill>
                <a:srgbClr val="000000"/>
              </a:solidFill>
              <a:latin typeface="Lucida Console" panose="020B0609040504020204" pitchFamily="49" charset="0"/>
            </a:endParaRPr>
          </a:p>
        </p:txBody>
      </p:sp>
      <p:sp>
        <p:nvSpPr>
          <p:cNvPr id="4" name="Slide Number Placeholder 3">
            <a:extLst>
              <a:ext uri="{FF2B5EF4-FFF2-40B4-BE49-F238E27FC236}">
                <a16:creationId xmlns:a16="http://schemas.microsoft.com/office/drawing/2014/main" id="{B1D9C241-3B52-4159-9EF4-E9F870F8D31C}"/>
              </a:ext>
            </a:extLst>
          </p:cNvPr>
          <p:cNvSpPr>
            <a:spLocks noGrp="1"/>
          </p:cNvSpPr>
          <p:nvPr>
            <p:ph type="sldNum" sz="quarter" idx="12"/>
          </p:nvPr>
        </p:nvSpPr>
        <p:spPr/>
        <p:txBody>
          <a:bodyPr/>
          <a:lstStyle/>
          <a:p>
            <a:fld id="{FC0BC368-E0E9-40E2-8ACF-E0B53C39288B}" type="slidenum">
              <a:rPr lang="en-US" smtClean="0"/>
              <a:t>24</a:t>
            </a:fld>
            <a:endParaRPr lang="en-US"/>
          </a:p>
        </p:txBody>
      </p:sp>
    </p:spTree>
    <p:extLst>
      <p:ext uri="{BB962C8B-B14F-4D97-AF65-F5344CB8AC3E}">
        <p14:creationId xmlns:p14="http://schemas.microsoft.com/office/powerpoint/2010/main" val="28460074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52456" y="0"/>
            <a:ext cx="9087087" cy="6858000"/>
          </a:xfrm>
          <a:prstGeom prst="rect">
            <a:avLst/>
          </a:prstGeom>
        </p:spPr>
      </p:pic>
      <p:sp>
        <p:nvSpPr>
          <p:cNvPr id="3" name="Slide Number Placeholder 2">
            <a:extLst>
              <a:ext uri="{FF2B5EF4-FFF2-40B4-BE49-F238E27FC236}">
                <a16:creationId xmlns:a16="http://schemas.microsoft.com/office/drawing/2014/main" id="{59825FB4-33E6-496E-8B0F-9897AF66ABFF}"/>
              </a:ext>
            </a:extLst>
          </p:cNvPr>
          <p:cNvSpPr>
            <a:spLocks noGrp="1"/>
          </p:cNvSpPr>
          <p:nvPr>
            <p:ph type="sldNum" sz="quarter" idx="12"/>
          </p:nvPr>
        </p:nvSpPr>
        <p:spPr/>
        <p:txBody>
          <a:bodyPr/>
          <a:lstStyle/>
          <a:p>
            <a:fld id="{FC0BC368-E0E9-40E2-8ACF-E0B53C39288B}" type="slidenum">
              <a:rPr lang="en-US" smtClean="0"/>
              <a:t>25</a:t>
            </a:fld>
            <a:endParaRPr lang="en-US"/>
          </a:p>
        </p:txBody>
      </p:sp>
    </p:spTree>
    <p:extLst>
      <p:ext uri="{BB962C8B-B14F-4D97-AF65-F5344CB8AC3E}">
        <p14:creationId xmlns:p14="http://schemas.microsoft.com/office/powerpoint/2010/main" val="31513924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Create a macro variable with the number of clusters with the smallest p-value.</a:t>
            </a:r>
          </a:p>
        </p:txBody>
      </p:sp>
      <p:sp>
        <p:nvSpPr>
          <p:cNvPr id="3" name="Rectangle 2"/>
          <p:cNvSpPr/>
          <p:nvPr/>
        </p:nvSpPr>
        <p:spPr>
          <a:xfrm>
            <a:off x="725424" y="1994053"/>
            <a:ext cx="11134344" cy="2308324"/>
          </a:xfrm>
          <a:prstGeom prst="rect">
            <a:avLst/>
          </a:prstGeom>
        </p:spPr>
        <p:txBody>
          <a:bodyPr wrap="square">
            <a:spAutoFit/>
          </a:bodyPr>
          <a:lstStyle/>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sql</a:t>
            </a:r>
            <a:r>
              <a:rPr lang="en-US" sz="2400" dirty="0">
                <a:solidFill>
                  <a:srgbClr val="000000"/>
                </a:solidFill>
                <a:latin typeface="Lucida Console" panose="020B0609040504020204" pitchFamily="49" charset="0"/>
              </a:rPr>
              <a:t>;</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select</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NumberOfClusters</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into</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ncl</a:t>
            </a:r>
            <a:endParaRPr lang="en-US" sz="2400" dirty="0">
              <a:solidFill>
                <a:srgbClr val="000000"/>
              </a:solidFill>
              <a:latin typeface="Lucida Console" panose="020B0609040504020204" pitchFamily="49" charset="0"/>
            </a:endParaRP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from</a:t>
            </a:r>
            <a:r>
              <a:rPr lang="en-US" sz="2400" dirty="0">
                <a:solidFill>
                  <a:srgbClr val="000000"/>
                </a:solidFill>
                <a:latin typeface="Lucida Console" panose="020B0609040504020204" pitchFamily="49" charset="0"/>
              </a:rPr>
              <a:t> cutoff</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having</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logpvalue</a:t>
            </a:r>
            <a:r>
              <a:rPr lang="en-US" sz="2400" dirty="0">
                <a:solidFill>
                  <a:srgbClr val="000000"/>
                </a:solidFill>
                <a:latin typeface="Lucida Console" panose="020B0609040504020204" pitchFamily="49" charset="0"/>
              </a:rPr>
              <a:t>=min(</a:t>
            </a:r>
            <a:r>
              <a:rPr lang="en-US" sz="2400" dirty="0" err="1">
                <a:solidFill>
                  <a:srgbClr val="000000"/>
                </a:solidFill>
                <a:latin typeface="Lucida Console" panose="020B0609040504020204" pitchFamily="49" charset="0"/>
              </a:rPr>
              <a:t>logpvalue</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quit</a:t>
            </a:r>
            <a:r>
              <a:rPr lang="en-US" sz="2400" dirty="0">
                <a:solidFill>
                  <a:srgbClr val="000000"/>
                </a:solidFill>
                <a:latin typeface="Lucida Console" panose="020B0609040504020204" pitchFamily="49" charset="0"/>
              </a:rPr>
              <a:t>;</a:t>
            </a:r>
          </a:p>
          <a:p>
            <a:r>
              <a:rPr lang="en-US" sz="2400" dirty="0">
                <a:solidFill>
                  <a:srgbClr val="0000FF"/>
                </a:solidFill>
                <a:latin typeface="Lucida Console" panose="020B0609040504020204" pitchFamily="49" charset="0"/>
              </a:rPr>
              <a:t>%put</a:t>
            </a:r>
            <a:r>
              <a:rPr lang="en-US" sz="2400" dirty="0">
                <a:solidFill>
                  <a:srgbClr val="000000"/>
                </a:solidFill>
                <a:latin typeface="Lucida Console" panose="020B0609040504020204" pitchFamily="49" charset="0"/>
              </a:rPr>
              <a:t> "Optimum #clusters:  " &amp;</a:t>
            </a:r>
            <a:r>
              <a:rPr lang="en-US" sz="2400" dirty="0" err="1">
                <a:solidFill>
                  <a:srgbClr val="000000"/>
                </a:solidFill>
                <a:latin typeface="Lucida Console" panose="020B0609040504020204" pitchFamily="49" charset="0"/>
              </a:rPr>
              <a:t>ncl</a:t>
            </a:r>
            <a:r>
              <a:rPr lang="en-US" sz="2400" dirty="0">
                <a:solidFill>
                  <a:srgbClr val="000000"/>
                </a:solidFill>
                <a:latin typeface="Lucida Console" panose="020B0609040504020204" pitchFamily="49" charset="0"/>
              </a:rPr>
              <a:t>;</a:t>
            </a:r>
            <a:endParaRPr lang="en-US" sz="2400" dirty="0"/>
          </a:p>
        </p:txBody>
      </p:sp>
      <p:pic>
        <p:nvPicPr>
          <p:cNvPr id="4" name="Picture 3"/>
          <p:cNvPicPr>
            <a:picLocks noChangeAspect="1"/>
          </p:cNvPicPr>
          <p:nvPr/>
        </p:nvPicPr>
        <p:blipFill>
          <a:blip r:embed="rId2"/>
          <a:stretch>
            <a:fillRect/>
          </a:stretch>
        </p:blipFill>
        <p:spPr>
          <a:xfrm>
            <a:off x="5016817" y="4952619"/>
            <a:ext cx="1152525" cy="1085850"/>
          </a:xfrm>
          <a:prstGeom prst="rect">
            <a:avLst/>
          </a:prstGeom>
        </p:spPr>
      </p:pic>
      <p:sp>
        <p:nvSpPr>
          <p:cNvPr id="5" name="Slide Number Placeholder 4">
            <a:extLst>
              <a:ext uri="{FF2B5EF4-FFF2-40B4-BE49-F238E27FC236}">
                <a16:creationId xmlns:a16="http://schemas.microsoft.com/office/drawing/2014/main" id="{F2508565-707F-4498-A02F-D3478A6903B9}"/>
              </a:ext>
            </a:extLst>
          </p:cNvPr>
          <p:cNvSpPr>
            <a:spLocks noGrp="1"/>
          </p:cNvSpPr>
          <p:nvPr>
            <p:ph type="sldNum" sz="quarter" idx="12"/>
          </p:nvPr>
        </p:nvSpPr>
        <p:spPr/>
        <p:txBody>
          <a:bodyPr/>
          <a:lstStyle/>
          <a:p>
            <a:fld id="{FC0BC368-E0E9-40E2-8ACF-E0B53C39288B}" type="slidenum">
              <a:rPr lang="en-US" smtClean="0"/>
              <a:t>26</a:t>
            </a:fld>
            <a:endParaRPr lang="en-US"/>
          </a:p>
        </p:txBody>
      </p:sp>
    </p:spTree>
    <p:extLst>
      <p:ext uri="{BB962C8B-B14F-4D97-AF65-F5344CB8AC3E}">
        <p14:creationId xmlns:p14="http://schemas.microsoft.com/office/powerpoint/2010/main" val="30920606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 info for drawing a </a:t>
            </a:r>
            <a:r>
              <a:rPr lang="en-US" dirty="0" err="1"/>
              <a:t>dendogram</a:t>
            </a:r>
            <a:endParaRPr lang="en-US" dirty="0"/>
          </a:p>
        </p:txBody>
      </p:sp>
      <p:sp>
        <p:nvSpPr>
          <p:cNvPr id="3" name="Rectangle 2"/>
          <p:cNvSpPr/>
          <p:nvPr/>
        </p:nvSpPr>
        <p:spPr>
          <a:xfrm>
            <a:off x="652272" y="1895916"/>
            <a:ext cx="8537448" cy="4832092"/>
          </a:xfrm>
          <a:prstGeom prst="rect">
            <a:avLst/>
          </a:prstGeom>
        </p:spPr>
        <p:txBody>
          <a:bodyPr wrap="square">
            <a:spAutoFit/>
          </a:bodyPr>
          <a:lstStyle/>
          <a:p>
            <a:r>
              <a:rPr lang="en-US" sz="2800" dirty="0" err="1">
                <a:solidFill>
                  <a:srgbClr val="0000FF"/>
                </a:solidFill>
                <a:latin typeface="Lucida Console" panose="020B0609040504020204" pitchFamily="49" charset="0"/>
              </a:rPr>
              <a:t>ods</a:t>
            </a:r>
            <a:r>
              <a:rPr lang="en-US" sz="2800" dirty="0">
                <a:solidFill>
                  <a:srgbClr val="000000"/>
                </a:solidFill>
                <a:latin typeface="Lucida Console" panose="020B0609040504020204" pitchFamily="49" charset="0"/>
              </a:rPr>
              <a:t> </a:t>
            </a:r>
            <a:r>
              <a:rPr lang="en-US" sz="2800" dirty="0">
                <a:solidFill>
                  <a:srgbClr val="0000FF"/>
                </a:solidFill>
                <a:latin typeface="Lucida Console" panose="020B0609040504020204" pitchFamily="49" charset="0"/>
              </a:rPr>
              <a:t>html</a:t>
            </a:r>
            <a:r>
              <a:rPr lang="en-US" sz="2800" dirty="0">
                <a:solidFill>
                  <a:srgbClr val="000000"/>
                </a:solidFill>
                <a:latin typeface="Lucida Console" panose="020B0609040504020204" pitchFamily="49" charset="0"/>
              </a:rPr>
              <a:t> </a:t>
            </a:r>
            <a:r>
              <a:rPr lang="en-US" sz="2800" dirty="0">
                <a:solidFill>
                  <a:srgbClr val="0000FF"/>
                </a:solidFill>
                <a:latin typeface="Lucida Console" panose="020B0609040504020204" pitchFamily="49" charset="0"/>
              </a:rPr>
              <a:t>close</a:t>
            </a:r>
            <a:r>
              <a:rPr lang="en-US" sz="2800" dirty="0">
                <a:solidFill>
                  <a:srgbClr val="000000"/>
                </a:solidFill>
                <a:latin typeface="Lucida Console" panose="020B0609040504020204" pitchFamily="49" charset="0"/>
              </a:rPr>
              <a:t>;</a:t>
            </a:r>
          </a:p>
          <a:p>
            <a:r>
              <a:rPr lang="en-US" sz="2800" dirty="0" err="1">
                <a:solidFill>
                  <a:srgbClr val="0000FF"/>
                </a:solidFill>
                <a:latin typeface="Lucida Console" panose="020B0609040504020204" pitchFamily="49" charset="0"/>
              </a:rPr>
              <a:t>ods</a:t>
            </a:r>
            <a:r>
              <a:rPr lang="en-US" sz="2800" dirty="0">
                <a:solidFill>
                  <a:srgbClr val="000000"/>
                </a:solidFill>
                <a:latin typeface="Lucida Console" panose="020B0609040504020204" pitchFamily="49" charset="0"/>
              </a:rPr>
              <a:t> </a:t>
            </a:r>
            <a:r>
              <a:rPr lang="en-US" sz="2800" dirty="0">
                <a:solidFill>
                  <a:srgbClr val="0000FF"/>
                </a:solidFill>
                <a:latin typeface="Lucida Console" panose="020B0609040504020204" pitchFamily="49" charset="0"/>
              </a:rPr>
              <a:t>output</a:t>
            </a:r>
            <a:r>
              <a:rPr lang="en-US" sz="2800" dirty="0">
                <a:solidFill>
                  <a:srgbClr val="000000"/>
                </a:solidFill>
                <a:latin typeface="Lucida Console" panose="020B0609040504020204" pitchFamily="49" charset="0"/>
              </a:rPr>
              <a:t> </a:t>
            </a:r>
            <a:r>
              <a:rPr lang="en-US" sz="2800" dirty="0" err="1">
                <a:solidFill>
                  <a:srgbClr val="000000"/>
                </a:solidFill>
                <a:latin typeface="Lucida Console" panose="020B0609040504020204" pitchFamily="49" charset="0"/>
              </a:rPr>
              <a:t>clusterhistory</a:t>
            </a:r>
            <a:r>
              <a:rPr lang="en-US" sz="2800" dirty="0">
                <a:solidFill>
                  <a:srgbClr val="000000"/>
                </a:solidFill>
                <a:latin typeface="Lucida Console" panose="020B0609040504020204" pitchFamily="49" charset="0"/>
              </a:rPr>
              <a:t>=cluster;</a:t>
            </a:r>
          </a:p>
          <a:p>
            <a:endParaRPr lang="en-US" sz="2800" dirty="0">
              <a:solidFill>
                <a:srgbClr val="000000"/>
              </a:solidFill>
              <a:latin typeface="Lucida Console" panose="020B0609040504020204" pitchFamily="49" charset="0"/>
            </a:endParaRPr>
          </a:p>
          <a:p>
            <a:r>
              <a:rPr lang="en-US" sz="2800" b="1" dirty="0">
                <a:solidFill>
                  <a:srgbClr val="000080"/>
                </a:solidFill>
                <a:latin typeface="Lucida Console" panose="020B0609040504020204" pitchFamily="49" charset="0"/>
              </a:rPr>
              <a:t>proc</a:t>
            </a:r>
            <a:r>
              <a:rPr lang="en-US" sz="2800" dirty="0">
                <a:solidFill>
                  <a:srgbClr val="000000"/>
                </a:solidFill>
                <a:latin typeface="Lucida Console" panose="020B0609040504020204" pitchFamily="49" charset="0"/>
              </a:rPr>
              <a:t> </a:t>
            </a:r>
            <a:r>
              <a:rPr lang="en-US" sz="2800" b="1" dirty="0">
                <a:solidFill>
                  <a:srgbClr val="000080"/>
                </a:solidFill>
                <a:latin typeface="Lucida Console" panose="020B0609040504020204" pitchFamily="49" charset="0"/>
              </a:rPr>
              <a:t>cluster</a:t>
            </a:r>
            <a:r>
              <a:rPr lang="en-US" sz="2800" dirty="0">
                <a:solidFill>
                  <a:srgbClr val="000000"/>
                </a:solidFill>
                <a:latin typeface="Lucida Console" panose="020B0609040504020204" pitchFamily="49" charset="0"/>
              </a:rPr>
              <a:t> </a:t>
            </a:r>
            <a:r>
              <a:rPr lang="en-US" sz="2800" dirty="0">
                <a:solidFill>
                  <a:srgbClr val="0000FF"/>
                </a:solidFill>
                <a:latin typeface="Lucida Console" panose="020B0609040504020204" pitchFamily="49" charset="0"/>
              </a:rPr>
              <a:t>data</a:t>
            </a:r>
            <a:r>
              <a:rPr lang="en-US" sz="2800" dirty="0">
                <a:solidFill>
                  <a:srgbClr val="000000"/>
                </a:solidFill>
                <a:latin typeface="Lucida Console" panose="020B0609040504020204" pitchFamily="49" charset="0"/>
              </a:rPr>
              <a:t>=level </a:t>
            </a:r>
            <a:r>
              <a:rPr lang="en-US" sz="2800" dirty="0">
                <a:solidFill>
                  <a:srgbClr val="0000FF"/>
                </a:solidFill>
                <a:latin typeface="Lucida Console" panose="020B0609040504020204" pitchFamily="49" charset="0"/>
              </a:rPr>
              <a:t>method</a:t>
            </a:r>
            <a:r>
              <a:rPr lang="en-US" sz="2800" dirty="0">
                <a:solidFill>
                  <a:srgbClr val="000000"/>
                </a:solidFill>
                <a:latin typeface="Lucida Console" panose="020B0609040504020204" pitchFamily="49" charset="0"/>
              </a:rPr>
              <a:t>=ward </a:t>
            </a:r>
            <a:r>
              <a:rPr lang="en-US" sz="2800" dirty="0" err="1">
                <a:solidFill>
                  <a:srgbClr val="0000FF"/>
                </a:solidFill>
                <a:latin typeface="Lucida Console" panose="020B0609040504020204" pitchFamily="49" charset="0"/>
              </a:rPr>
              <a:t>outtree</a:t>
            </a:r>
            <a:r>
              <a:rPr lang="en-US" sz="2800" dirty="0">
                <a:solidFill>
                  <a:srgbClr val="000000"/>
                </a:solidFill>
                <a:latin typeface="Lucida Console" panose="020B0609040504020204" pitchFamily="49" charset="0"/>
              </a:rPr>
              <a:t>=</a:t>
            </a:r>
            <a:r>
              <a:rPr lang="en-US" sz="2800" dirty="0" err="1">
                <a:solidFill>
                  <a:srgbClr val="000000"/>
                </a:solidFill>
                <a:latin typeface="Lucida Console" panose="020B0609040504020204" pitchFamily="49" charset="0"/>
              </a:rPr>
              <a:t>fortree</a:t>
            </a:r>
            <a:r>
              <a:rPr lang="en-US" sz="2800" dirty="0">
                <a:solidFill>
                  <a:srgbClr val="000000"/>
                </a:solidFill>
                <a:latin typeface="Lucida Console" panose="020B0609040504020204" pitchFamily="49" charset="0"/>
              </a:rPr>
              <a:t>;</a:t>
            </a:r>
          </a:p>
          <a:p>
            <a:r>
              <a:rPr lang="en-US" sz="2800" dirty="0">
                <a:solidFill>
                  <a:srgbClr val="000000"/>
                </a:solidFill>
                <a:latin typeface="Lucida Console" panose="020B0609040504020204" pitchFamily="49" charset="0"/>
              </a:rPr>
              <a:t>   </a:t>
            </a:r>
            <a:r>
              <a:rPr lang="en-US" sz="2800" dirty="0" err="1">
                <a:solidFill>
                  <a:srgbClr val="0000FF"/>
                </a:solidFill>
                <a:latin typeface="Lucida Console" panose="020B0609040504020204" pitchFamily="49" charset="0"/>
              </a:rPr>
              <a:t>freq</a:t>
            </a:r>
            <a:r>
              <a:rPr lang="en-US" sz="2800" dirty="0">
                <a:solidFill>
                  <a:srgbClr val="000000"/>
                </a:solidFill>
                <a:latin typeface="Lucida Console" panose="020B0609040504020204" pitchFamily="49" charset="0"/>
              </a:rPr>
              <a:t> _</a:t>
            </a:r>
            <a:r>
              <a:rPr lang="en-US" sz="2800" dirty="0" err="1">
                <a:solidFill>
                  <a:srgbClr val="000000"/>
                </a:solidFill>
                <a:latin typeface="Lucida Console" panose="020B0609040504020204" pitchFamily="49" charset="0"/>
              </a:rPr>
              <a:t>freq</a:t>
            </a:r>
            <a:r>
              <a:rPr lang="en-US" sz="2800" dirty="0">
                <a:solidFill>
                  <a:srgbClr val="000000"/>
                </a:solidFill>
                <a:latin typeface="Lucida Console" panose="020B0609040504020204" pitchFamily="49" charset="0"/>
              </a:rPr>
              <a:t>_;</a:t>
            </a:r>
          </a:p>
          <a:p>
            <a:r>
              <a:rPr lang="en-US" sz="2800" dirty="0">
                <a:solidFill>
                  <a:srgbClr val="000000"/>
                </a:solidFill>
                <a:latin typeface="Lucida Console" panose="020B0609040504020204" pitchFamily="49" charset="0"/>
              </a:rPr>
              <a:t>   </a:t>
            </a:r>
            <a:r>
              <a:rPr lang="en-US" sz="2800" dirty="0" err="1">
                <a:solidFill>
                  <a:srgbClr val="0000FF"/>
                </a:solidFill>
                <a:latin typeface="Lucida Console" panose="020B0609040504020204" pitchFamily="49" charset="0"/>
              </a:rPr>
              <a:t>var</a:t>
            </a:r>
            <a:r>
              <a:rPr lang="en-US" sz="2800" dirty="0">
                <a:solidFill>
                  <a:srgbClr val="000000"/>
                </a:solidFill>
                <a:latin typeface="Lucida Console" panose="020B0609040504020204" pitchFamily="49" charset="0"/>
              </a:rPr>
              <a:t> prop;</a:t>
            </a:r>
          </a:p>
          <a:p>
            <a:r>
              <a:rPr lang="en-US" sz="2800" dirty="0">
                <a:solidFill>
                  <a:srgbClr val="000000"/>
                </a:solidFill>
                <a:latin typeface="Lucida Console" panose="020B0609040504020204" pitchFamily="49" charset="0"/>
              </a:rPr>
              <a:t>   </a:t>
            </a:r>
            <a:r>
              <a:rPr lang="en-US" sz="2800" dirty="0">
                <a:solidFill>
                  <a:srgbClr val="0000FF"/>
                </a:solidFill>
                <a:latin typeface="Lucida Console" panose="020B0609040504020204" pitchFamily="49" charset="0"/>
              </a:rPr>
              <a:t>id</a:t>
            </a:r>
            <a:r>
              <a:rPr lang="en-US" sz="2800" dirty="0">
                <a:solidFill>
                  <a:srgbClr val="000000"/>
                </a:solidFill>
                <a:latin typeface="Lucida Console" panose="020B0609040504020204" pitchFamily="49" charset="0"/>
              </a:rPr>
              <a:t> branch;</a:t>
            </a:r>
          </a:p>
          <a:p>
            <a:r>
              <a:rPr lang="en-US" sz="2800" b="1" dirty="0">
                <a:solidFill>
                  <a:srgbClr val="000080"/>
                </a:solidFill>
                <a:latin typeface="Lucida Console" panose="020B0609040504020204" pitchFamily="49" charset="0"/>
              </a:rPr>
              <a:t>run</a:t>
            </a:r>
            <a:r>
              <a:rPr lang="en-US" sz="2800" dirty="0">
                <a:solidFill>
                  <a:srgbClr val="000000"/>
                </a:solidFill>
                <a:latin typeface="Lucida Console" panose="020B0609040504020204" pitchFamily="49" charset="0"/>
              </a:rPr>
              <a:t>;</a:t>
            </a:r>
          </a:p>
          <a:p>
            <a:endParaRPr lang="en-US" sz="2800" dirty="0">
              <a:solidFill>
                <a:srgbClr val="000000"/>
              </a:solidFill>
              <a:latin typeface="Lucida Console" panose="020B0609040504020204" pitchFamily="49" charset="0"/>
            </a:endParaRPr>
          </a:p>
          <a:p>
            <a:r>
              <a:rPr lang="en-US" sz="2800" dirty="0" err="1">
                <a:solidFill>
                  <a:srgbClr val="0000FF"/>
                </a:solidFill>
                <a:latin typeface="Lucida Console" panose="020B0609040504020204" pitchFamily="49" charset="0"/>
              </a:rPr>
              <a:t>ods</a:t>
            </a:r>
            <a:r>
              <a:rPr lang="en-US" sz="2800" dirty="0">
                <a:solidFill>
                  <a:srgbClr val="000000"/>
                </a:solidFill>
                <a:latin typeface="Lucida Console" panose="020B0609040504020204" pitchFamily="49" charset="0"/>
              </a:rPr>
              <a:t> </a:t>
            </a:r>
            <a:r>
              <a:rPr lang="en-US" sz="2800" dirty="0">
                <a:solidFill>
                  <a:srgbClr val="0000FF"/>
                </a:solidFill>
                <a:latin typeface="Lucida Console" panose="020B0609040504020204" pitchFamily="49" charset="0"/>
              </a:rPr>
              <a:t>html</a:t>
            </a:r>
            <a:r>
              <a:rPr lang="en-US" sz="2800" dirty="0">
                <a:solidFill>
                  <a:srgbClr val="000000"/>
                </a:solidFill>
                <a:latin typeface="Lucida Console" panose="020B0609040504020204" pitchFamily="49" charset="0"/>
              </a:rPr>
              <a:t>;</a:t>
            </a:r>
            <a:endParaRPr lang="en-US" sz="2800" dirty="0"/>
          </a:p>
        </p:txBody>
      </p:sp>
      <p:sp>
        <p:nvSpPr>
          <p:cNvPr id="4" name="Slide Number Placeholder 3">
            <a:extLst>
              <a:ext uri="{FF2B5EF4-FFF2-40B4-BE49-F238E27FC236}">
                <a16:creationId xmlns:a16="http://schemas.microsoft.com/office/drawing/2014/main" id="{7691CD13-4EF2-4639-886C-687574E85D33}"/>
              </a:ext>
            </a:extLst>
          </p:cNvPr>
          <p:cNvSpPr>
            <a:spLocks noGrp="1"/>
          </p:cNvSpPr>
          <p:nvPr>
            <p:ph type="sldNum" sz="quarter" idx="12"/>
          </p:nvPr>
        </p:nvSpPr>
        <p:spPr/>
        <p:txBody>
          <a:bodyPr/>
          <a:lstStyle/>
          <a:p>
            <a:fld id="{FC0BC368-E0E9-40E2-8ACF-E0B53C39288B}" type="slidenum">
              <a:rPr lang="en-US" smtClean="0"/>
              <a:t>27</a:t>
            </a:fld>
            <a:endParaRPr lang="en-US"/>
          </a:p>
        </p:txBody>
      </p:sp>
    </p:spTree>
    <p:extLst>
      <p:ext uri="{BB962C8B-B14F-4D97-AF65-F5344CB8AC3E}">
        <p14:creationId xmlns:p14="http://schemas.microsoft.com/office/powerpoint/2010/main" val="16052851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Draw </a:t>
            </a:r>
            <a:r>
              <a:rPr lang="en-US" dirty="0" err="1"/>
              <a:t>dendogram</a:t>
            </a:r>
            <a:r>
              <a:rPr lang="en-US" dirty="0"/>
              <a:t> using PROC TREE</a:t>
            </a:r>
          </a:p>
        </p:txBody>
      </p:sp>
      <p:sp>
        <p:nvSpPr>
          <p:cNvPr id="3" name="Rectangle 2"/>
          <p:cNvSpPr/>
          <p:nvPr/>
        </p:nvSpPr>
        <p:spPr>
          <a:xfrm>
            <a:off x="121920" y="2413338"/>
            <a:ext cx="12070080" cy="2677656"/>
          </a:xfrm>
          <a:prstGeom prst="rect">
            <a:avLst/>
          </a:prstGeom>
        </p:spPr>
        <p:txBody>
          <a:bodyPr wrap="square">
            <a:spAutoFit/>
          </a:bodyPr>
          <a:lstStyle/>
          <a:p>
            <a:r>
              <a:rPr lang="en-US" sz="2800" b="1" dirty="0">
                <a:solidFill>
                  <a:srgbClr val="000080"/>
                </a:solidFill>
                <a:latin typeface="Lucida Console" panose="020B0609040504020204" pitchFamily="49" charset="0"/>
              </a:rPr>
              <a:t>proc</a:t>
            </a:r>
            <a:r>
              <a:rPr lang="en-US" sz="2800" dirty="0">
                <a:solidFill>
                  <a:srgbClr val="000000"/>
                </a:solidFill>
                <a:latin typeface="Lucida Console" panose="020B0609040504020204" pitchFamily="49" charset="0"/>
              </a:rPr>
              <a:t> </a:t>
            </a:r>
            <a:r>
              <a:rPr lang="en-US" sz="2800" b="1" dirty="0">
                <a:solidFill>
                  <a:srgbClr val="000080"/>
                </a:solidFill>
                <a:latin typeface="Lucida Console" panose="020B0609040504020204" pitchFamily="49" charset="0"/>
              </a:rPr>
              <a:t>tree</a:t>
            </a:r>
            <a:r>
              <a:rPr lang="en-US" sz="2800" dirty="0">
                <a:solidFill>
                  <a:srgbClr val="000000"/>
                </a:solidFill>
                <a:latin typeface="Lucida Console" panose="020B0609040504020204" pitchFamily="49" charset="0"/>
              </a:rPr>
              <a:t> </a:t>
            </a:r>
            <a:r>
              <a:rPr lang="en-US" sz="2800" dirty="0">
                <a:solidFill>
                  <a:srgbClr val="0000FF"/>
                </a:solidFill>
                <a:latin typeface="Lucida Console" panose="020B0609040504020204" pitchFamily="49" charset="0"/>
              </a:rPr>
              <a:t>data</a:t>
            </a:r>
            <a:r>
              <a:rPr lang="en-US" sz="2800" dirty="0">
                <a:solidFill>
                  <a:srgbClr val="000000"/>
                </a:solidFill>
                <a:latin typeface="Lucida Console" panose="020B0609040504020204" pitchFamily="49" charset="0"/>
              </a:rPr>
              <a:t>=</a:t>
            </a:r>
            <a:r>
              <a:rPr lang="en-US" sz="2800" dirty="0" err="1">
                <a:solidFill>
                  <a:srgbClr val="000000"/>
                </a:solidFill>
                <a:latin typeface="Lucida Console" panose="020B0609040504020204" pitchFamily="49" charset="0"/>
              </a:rPr>
              <a:t>fortree</a:t>
            </a:r>
            <a:r>
              <a:rPr lang="en-US" sz="2800" dirty="0">
                <a:solidFill>
                  <a:srgbClr val="000000"/>
                </a:solidFill>
                <a:latin typeface="Lucida Console" panose="020B0609040504020204" pitchFamily="49" charset="0"/>
              </a:rPr>
              <a:t> </a:t>
            </a:r>
            <a:r>
              <a:rPr lang="en-US" sz="2800" dirty="0">
                <a:solidFill>
                  <a:srgbClr val="0000FF"/>
                </a:solidFill>
                <a:latin typeface="Lucida Console" panose="020B0609040504020204" pitchFamily="49" charset="0"/>
              </a:rPr>
              <a:t>h</a:t>
            </a:r>
            <a:r>
              <a:rPr lang="en-US" sz="2800" dirty="0">
                <a:solidFill>
                  <a:srgbClr val="000000"/>
                </a:solidFill>
                <a:latin typeface="Lucida Console" panose="020B0609040504020204" pitchFamily="49" charset="0"/>
              </a:rPr>
              <a:t>=</a:t>
            </a:r>
            <a:r>
              <a:rPr lang="en-US" sz="2800" dirty="0" err="1">
                <a:solidFill>
                  <a:srgbClr val="000000"/>
                </a:solidFill>
                <a:latin typeface="Lucida Console" panose="020B0609040504020204" pitchFamily="49" charset="0"/>
              </a:rPr>
              <a:t>rsq</a:t>
            </a:r>
            <a:r>
              <a:rPr lang="en-US" sz="2800" dirty="0">
                <a:solidFill>
                  <a:srgbClr val="000000"/>
                </a:solidFill>
                <a:latin typeface="Lucida Console" panose="020B0609040504020204" pitchFamily="49" charset="0"/>
              </a:rPr>
              <a:t> </a:t>
            </a:r>
            <a:r>
              <a:rPr lang="en-US" sz="2800" dirty="0" err="1">
                <a:solidFill>
                  <a:srgbClr val="0000FF"/>
                </a:solidFill>
                <a:latin typeface="Lucida Console" panose="020B0609040504020204" pitchFamily="49" charset="0"/>
              </a:rPr>
              <a:t>vaxis</a:t>
            </a:r>
            <a:r>
              <a:rPr lang="en-US" sz="2800" dirty="0">
                <a:solidFill>
                  <a:srgbClr val="000000"/>
                </a:solidFill>
                <a:latin typeface="Lucida Console" panose="020B0609040504020204" pitchFamily="49" charset="0"/>
              </a:rPr>
              <a:t>=axis1</a:t>
            </a:r>
          </a:p>
          <a:p>
            <a:r>
              <a:rPr lang="en-US" sz="2800" dirty="0">
                <a:solidFill>
                  <a:srgbClr val="000000"/>
                </a:solidFill>
                <a:latin typeface="Lucida Console" panose="020B0609040504020204" pitchFamily="49" charset="0"/>
              </a:rPr>
              <a:t>          </a:t>
            </a:r>
            <a:r>
              <a:rPr lang="en-US" sz="2800" dirty="0" err="1">
                <a:solidFill>
                  <a:srgbClr val="0000FF"/>
                </a:solidFill>
                <a:latin typeface="Lucida Console" panose="020B0609040504020204" pitchFamily="49" charset="0"/>
              </a:rPr>
              <a:t>nclusters</a:t>
            </a:r>
            <a:r>
              <a:rPr lang="en-US" sz="2800" dirty="0">
                <a:solidFill>
                  <a:srgbClr val="000000"/>
                </a:solidFill>
                <a:latin typeface="Lucida Console" panose="020B0609040504020204" pitchFamily="49" charset="0"/>
              </a:rPr>
              <a:t>=&amp;</a:t>
            </a:r>
            <a:r>
              <a:rPr lang="en-US" sz="2800" dirty="0" err="1">
                <a:solidFill>
                  <a:srgbClr val="000000"/>
                </a:solidFill>
                <a:latin typeface="Lucida Console" panose="020B0609040504020204" pitchFamily="49" charset="0"/>
              </a:rPr>
              <a:t>ncl</a:t>
            </a:r>
            <a:r>
              <a:rPr lang="en-US" sz="2800" dirty="0">
                <a:solidFill>
                  <a:srgbClr val="000000"/>
                </a:solidFill>
                <a:latin typeface="Lucida Console" panose="020B0609040504020204" pitchFamily="49" charset="0"/>
              </a:rPr>
              <a:t> </a:t>
            </a:r>
            <a:r>
              <a:rPr lang="en-US" sz="2800" dirty="0">
                <a:solidFill>
                  <a:srgbClr val="0000FF"/>
                </a:solidFill>
                <a:latin typeface="Lucida Console" panose="020B0609040504020204" pitchFamily="49" charset="0"/>
              </a:rPr>
              <a:t>out</a:t>
            </a:r>
            <a:r>
              <a:rPr lang="en-US" sz="2800" dirty="0">
                <a:solidFill>
                  <a:srgbClr val="000000"/>
                </a:solidFill>
                <a:latin typeface="Lucida Console" panose="020B0609040504020204" pitchFamily="49" charset="0"/>
              </a:rPr>
              <a:t>=</a:t>
            </a:r>
            <a:r>
              <a:rPr lang="en-US" sz="2800" dirty="0" err="1">
                <a:solidFill>
                  <a:srgbClr val="000000"/>
                </a:solidFill>
                <a:latin typeface="Lucida Console" panose="020B0609040504020204" pitchFamily="49" charset="0"/>
              </a:rPr>
              <a:t>clus</a:t>
            </a:r>
            <a:r>
              <a:rPr lang="en-US" sz="2800" dirty="0">
                <a:solidFill>
                  <a:srgbClr val="000000"/>
                </a:solidFill>
                <a:latin typeface="Lucida Console" panose="020B0609040504020204" pitchFamily="49" charset="0"/>
              </a:rPr>
              <a:t>;</a:t>
            </a:r>
          </a:p>
          <a:p>
            <a:r>
              <a:rPr lang="en-US" sz="2800" dirty="0">
                <a:solidFill>
                  <a:srgbClr val="000000"/>
                </a:solidFill>
                <a:latin typeface="Lucida Console" panose="020B0609040504020204" pitchFamily="49" charset="0"/>
              </a:rPr>
              <a:t>   </a:t>
            </a:r>
            <a:r>
              <a:rPr lang="en-US" sz="2800" dirty="0">
                <a:solidFill>
                  <a:srgbClr val="0000FF"/>
                </a:solidFill>
                <a:latin typeface="Lucida Console" panose="020B0609040504020204" pitchFamily="49" charset="0"/>
              </a:rPr>
              <a:t>id</a:t>
            </a:r>
            <a:r>
              <a:rPr lang="en-US" sz="2800" dirty="0">
                <a:solidFill>
                  <a:srgbClr val="000000"/>
                </a:solidFill>
                <a:latin typeface="Lucida Console" panose="020B0609040504020204" pitchFamily="49" charset="0"/>
              </a:rPr>
              <a:t> branch;</a:t>
            </a:r>
          </a:p>
          <a:p>
            <a:r>
              <a:rPr lang="en-US" sz="2800" dirty="0">
                <a:solidFill>
                  <a:srgbClr val="000000"/>
                </a:solidFill>
                <a:latin typeface="Lucida Console" panose="020B0609040504020204" pitchFamily="49" charset="0"/>
              </a:rPr>
              <a:t>   </a:t>
            </a:r>
            <a:r>
              <a:rPr lang="en-US" sz="2800" dirty="0">
                <a:solidFill>
                  <a:srgbClr val="0000FF"/>
                </a:solidFill>
                <a:latin typeface="Lucida Console" panose="020B0609040504020204" pitchFamily="49" charset="0"/>
              </a:rPr>
              <a:t>axis1</a:t>
            </a:r>
            <a:r>
              <a:rPr lang="en-US" sz="2800" dirty="0">
                <a:solidFill>
                  <a:srgbClr val="000000"/>
                </a:solidFill>
                <a:latin typeface="Lucida Console" panose="020B0609040504020204" pitchFamily="49" charset="0"/>
              </a:rPr>
              <a:t> </a:t>
            </a:r>
            <a:r>
              <a:rPr lang="en-US" sz="2800" dirty="0">
                <a:solidFill>
                  <a:srgbClr val="0000FF"/>
                </a:solidFill>
                <a:latin typeface="Lucida Console" panose="020B0609040504020204" pitchFamily="49" charset="0"/>
              </a:rPr>
              <a:t>label</a:t>
            </a:r>
            <a:r>
              <a:rPr lang="en-US" sz="2800" dirty="0">
                <a:solidFill>
                  <a:srgbClr val="000000"/>
                </a:solidFill>
                <a:latin typeface="Lucida Console" panose="020B0609040504020204" pitchFamily="49" charset="0"/>
              </a:rPr>
              <a:t>=(</a:t>
            </a:r>
            <a:r>
              <a:rPr lang="en-US" sz="2800" dirty="0">
                <a:solidFill>
                  <a:srgbClr val="800080"/>
                </a:solidFill>
                <a:latin typeface="Lucida Console" panose="020B0609040504020204" pitchFamily="49" charset="0"/>
              </a:rPr>
              <a:t>"Proportion of Chi-Squared Statistic"</a:t>
            </a:r>
            <a:r>
              <a:rPr lang="en-US" sz="2800" dirty="0">
                <a:solidFill>
                  <a:srgbClr val="000000"/>
                </a:solidFill>
                <a:latin typeface="Lucida Console" panose="020B0609040504020204" pitchFamily="49" charset="0"/>
              </a:rPr>
              <a:t>);</a:t>
            </a:r>
          </a:p>
          <a:p>
            <a:r>
              <a:rPr lang="en-US" sz="2800" dirty="0">
                <a:solidFill>
                  <a:srgbClr val="000000"/>
                </a:solidFill>
                <a:latin typeface="Lucida Console" panose="020B0609040504020204" pitchFamily="49" charset="0"/>
              </a:rPr>
              <a:t>   </a:t>
            </a:r>
            <a:r>
              <a:rPr lang="en-US" sz="2800" dirty="0">
                <a:solidFill>
                  <a:srgbClr val="0000FF"/>
                </a:solidFill>
                <a:latin typeface="Lucida Console" panose="020B0609040504020204" pitchFamily="49" charset="0"/>
              </a:rPr>
              <a:t>title</a:t>
            </a:r>
            <a:r>
              <a:rPr lang="en-US" sz="2800" dirty="0">
                <a:solidFill>
                  <a:srgbClr val="000000"/>
                </a:solidFill>
                <a:latin typeface="Lucida Console" panose="020B0609040504020204" pitchFamily="49" charset="0"/>
              </a:rPr>
              <a:t> </a:t>
            </a:r>
            <a:r>
              <a:rPr lang="en-US" sz="2800" dirty="0">
                <a:solidFill>
                  <a:srgbClr val="800080"/>
                </a:solidFill>
                <a:latin typeface="Lucida Console" panose="020B0609040504020204" pitchFamily="49" charset="0"/>
              </a:rPr>
              <a:t>"Tree Diagram of Branch of Bank"</a:t>
            </a:r>
            <a:r>
              <a:rPr lang="en-US" sz="2800" dirty="0">
                <a:solidFill>
                  <a:srgbClr val="000000"/>
                </a:solidFill>
                <a:latin typeface="Lucida Console" panose="020B0609040504020204" pitchFamily="49" charset="0"/>
              </a:rPr>
              <a:t>;</a:t>
            </a:r>
          </a:p>
          <a:p>
            <a:r>
              <a:rPr lang="en-US" sz="2800" b="1" dirty="0">
                <a:solidFill>
                  <a:srgbClr val="000080"/>
                </a:solidFill>
                <a:latin typeface="Lucida Console" panose="020B0609040504020204" pitchFamily="49" charset="0"/>
              </a:rPr>
              <a:t>run</a:t>
            </a:r>
            <a:r>
              <a:rPr lang="en-US" sz="2800" dirty="0">
                <a:solidFill>
                  <a:srgbClr val="000000"/>
                </a:solidFill>
                <a:latin typeface="Lucida Console" panose="020B0609040504020204" pitchFamily="49" charset="0"/>
              </a:rPr>
              <a:t>;</a:t>
            </a:r>
            <a:endParaRPr lang="en-US" sz="2800" dirty="0"/>
          </a:p>
        </p:txBody>
      </p:sp>
      <p:sp>
        <p:nvSpPr>
          <p:cNvPr id="4" name="Slide Number Placeholder 3">
            <a:extLst>
              <a:ext uri="{FF2B5EF4-FFF2-40B4-BE49-F238E27FC236}">
                <a16:creationId xmlns:a16="http://schemas.microsoft.com/office/drawing/2014/main" id="{66D765F5-DA56-454C-B2DA-77923F464DF3}"/>
              </a:ext>
            </a:extLst>
          </p:cNvPr>
          <p:cNvSpPr>
            <a:spLocks noGrp="1"/>
          </p:cNvSpPr>
          <p:nvPr>
            <p:ph type="sldNum" sz="quarter" idx="12"/>
          </p:nvPr>
        </p:nvSpPr>
        <p:spPr/>
        <p:txBody>
          <a:bodyPr/>
          <a:lstStyle/>
          <a:p>
            <a:fld id="{FC0BC368-E0E9-40E2-8ACF-E0B53C39288B}" type="slidenum">
              <a:rPr lang="en-US" smtClean="0"/>
              <a:t>28</a:t>
            </a:fld>
            <a:endParaRPr lang="en-US"/>
          </a:p>
        </p:txBody>
      </p:sp>
    </p:spTree>
    <p:extLst>
      <p:ext uri="{BB962C8B-B14F-4D97-AF65-F5344CB8AC3E}">
        <p14:creationId xmlns:p14="http://schemas.microsoft.com/office/powerpoint/2010/main" val="28715013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90700" y="47625"/>
            <a:ext cx="8610600" cy="6762750"/>
          </a:xfrm>
          <a:prstGeom prst="rect">
            <a:avLst/>
          </a:prstGeom>
        </p:spPr>
      </p:pic>
      <p:sp>
        <p:nvSpPr>
          <p:cNvPr id="3" name="Slide Number Placeholder 2">
            <a:extLst>
              <a:ext uri="{FF2B5EF4-FFF2-40B4-BE49-F238E27FC236}">
                <a16:creationId xmlns:a16="http://schemas.microsoft.com/office/drawing/2014/main" id="{C015510B-F3B9-4B32-8F2E-7993F8354C0B}"/>
              </a:ext>
            </a:extLst>
          </p:cNvPr>
          <p:cNvSpPr>
            <a:spLocks noGrp="1"/>
          </p:cNvSpPr>
          <p:nvPr>
            <p:ph type="sldNum" sz="quarter" idx="12"/>
          </p:nvPr>
        </p:nvSpPr>
        <p:spPr/>
        <p:txBody>
          <a:bodyPr/>
          <a:lstStyle/>
          <a:p>
            <a:fld id="{FC0BC368-E0E9-40E2-8ACF-E0B53C39288B}" type="slidenum">
              <a:rPr lang="en-US" smtClean="0"/>
              <a:t>29</a:t>
            </a:fld>
            <a:endParaRPr lang="en-US"/>
          </a:p>
        </p:txBody>
      </p:sp>
    </p:spTree>
    <p:extLst>
      <p:ext uri="{BB962C8B-B14F-4D97-AF65-F5344CB8AC3E}">
        <p14:creationId xmlns:p14="http://schemas.microsoft.com/office/powerpoint/2010/main" val="1383547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814389" y="23018"/>
            <a:ext cx="10515600" cy="1325563"/>
          </a:xfrm>
        </p:spPr>
        <p:txBody>
          <a:bodyPr/>
          <a:lstStyle/>
          <a:p>
            <a:pPr eaLnBrk="1" hangingPunct="1"/>
            <a:r>
              <a:rPr lang="en-US" altLang="en-US" dirty="0"/>
              <a:t>Earlier, I Clustered Levels by hand using Greenacre’s method.</a:t>
            </a:r>
          </a:p>
        </p:txBody>
      </p:sp>
      <p:sp>
        <p:nvSpPr>
          <p:cNvPr id="32772" name="Text Box 10"/>
          <p:cNvSpPr txBox="1">
            <a:spLocks noChangeArrowheads="1"/>
          </p:cNvSpPr>
          <p:nvPr/>
        </p:nvSpPr>
        <p:spPr bwMode="auto">
          <a:xfrm>
            <a:off x="2590800" y="1981200"/>
            <a:ext cx="38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A</a:t>
            </a:r>
          </a:p>
        </p:txBody>
      </p:sp>
      <p:sp>
        <p:nvSpPr>
          <p:cNvPr id="32773" name="Text Box 11"/>
          <p:cNvSpPr txBox="1">
            <a:spLocks noChangeArrowheads="1"/>
          </p:cNvSpPr>
          <p:nvPr/>
        </p:nvSpPr>
        <p:spPr bwMode="auto">
          <a:xfrm>
            <a:off x="2590800" y="2590800"/>
            <a:ext cx="38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B</a:t>
            </a:r>
          </a:p>
        </p:txBody>
      </p:sp>
      <p:sp>
        <p:nvSpPr>
          <p:cNvPr id="32774" name="Text Box 12"/>
          <p:cNvSpPr txBox="1">
            <a:spLocks noChangeArrowheads="1"/>
          </p:cNvSpPr>
          <p:nvPr/>
        </p:nvSpPr>
        <p:spPr bwMode="auto">
          <a:xfrm>
            <a:off x="2590801" y="3200400"/>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C</a:t>
            </a:r>
          </a:p>
        </p:txBody>
      </p:sp>
      <p:sp>
        <p:nvSpPr>
          <p:cNvPr id="32775" name="Text Box 13"/>
          <p:cNvSpPr txBox="1">
            <a:spLocks noChangeArrowheads="1"/>
          </p:cNvSpPr>
          <p:nvPr/>
        </p:nvSpPr>
        <p:spPr bwMode="auto">
          <a:xfrm>
            <a:off x="2590801" y="3810000"/>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D</a:t>
            </a:r>
          </a:p>
        </p:txBody>
      </p:sp>
      <p:sp>
        <p:nvSpPr>
          <p:cNvPr id="32776" name="Text Box 14"/>
          <p:cNvSpPr txBox="1">
            <a:spLocks noChangeArrowheads="1"/>
          </p:cNvSpPr>
          <p:nvPr/>
        </p:nvSpPr>
        <p:spPr bwMode="auto">
          <a:xfrm>
            <a:off x="3238501" y="1371600"/>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0</a:t>
            </a:r>
          </a:p>
        </p:txBody>
      </p:sp>
      <p:sp>
        <p:nvSpPr>
          <p:cNvPr id="32777" name="Text Box 15"/>
          <p:cNvSpPr txBox="1">
            <a:spLocks noChangeArrowheads="1"/>
          </p:cNvSpPr>
          <p:nvPr/>
        </p:nvSpPr>
        <p:spPr bwMode="auto">
          <a:xfrm>
            <a:off x="3924301" y="1371600"/>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1</a:t>
            </a:r>
          </a:p>
        </p:txBody>
      </p:sp>
      <p:sp>
        <p:nvSpPr>
          <p:cNvPr id="32778" name="AutoShape 28"/>
          <p:cNvSpPr>
            <a:spLocks noChangeArrowheads="1"/>
          </p:cNvSpPr>
          <p:nvPr/>
        </p:nvSpPr>
        <p:spPr bwMode="auto">
          <a:xfrm>
            <a:off x="3086100" y="1905000"/>
            <a:ext cx="685800" cy="609600"/>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28</a:t>
            </a:r>
          </a:p>
        </p:txBody>
      </p:sp>
      <p:sp>
        <p:nvSpPr>
          <p:cNvPr id="32779" name="AutoShape 29"/>
          <p:cNvSpPr>
            <a:spLocks noChangeArrowheads="1"/>
          </p:cNvSpPr>
          <p:nvPr/>
        </p:nvSpPr>
        <p:spPr bwMode="auto">
          <a:xfrm>
            <a:off x="3086100" y="2514600"/>
            <a:ext cx="685800" cy="609600"/>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16</a:t>
            </a:r>
          </a:p>
        </p:txBody>
      </p:sp>
      <p:sp>
        <p:nvSpPr>
          <p:cNvPr id="32780" name="AutoShape 30"/>
          <p:cNvSpPr>
            <a:spLocks noChangeArrowheads="1"/>
          </p:cNvSpPr>
          <p:nvPr/>
        </p:nvSpPr>
        <p:spPr bwMode="auto">
          <a:xfrm>
            <a:off x="3086100" y="3124200"/>
            <a:ext cx="685800" cy="609600"/>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94</a:t>
            </a:r>
          </a:p>
        </p:txBody>
      </p:sp>
      <p:sp>
        <p:nvSpPr>
          <p:cNvPr id="32781" name="AutoShape 31"/>
          <p:cNvSpPr>
            <a:spLocks noChangeArrowheads="1"/>
          </p:cNvSpPr>
          <p:nvPr/>
        </p:nvSpPr>
        <p:spPr bwMode="auto">
          <a:xfrm>
            <a:off x="3086100" y="3733800"/>
            <a:ext cx="685800" cy="609600"/>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23</a:t>
            </a:r>
          </a:p>
        </p:txBody>
      </p:sp>
      <p:sp>
        <p:nvSpPr>
          <p:cNvPr id="32782" name="AutoShape 32"/>
          <p:cNvSpPr>
            <a:spLocks noChangeArrowheads="1"/>
          </p:cNvSpPr>
          <p:nvPr/>
        </p:nvSpPr>
        <p:spPr bwMode="auto">
          <a:xfrm>
            <a:off x="3771900" y="1905000"/>
            <a:ext cx="685800" cy="609600"/>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7</a:t>
            </a:r>
          </a:p>
        </p:txBody>
      </p:sp>
      <p:sp>
        <p:nvSpPr>
          <p:cNvPr id="32783" name="AutoShape 33"/>
          <p:cNvSpPr>
            <a:spLocks noChangeArrowheads="1"/>
          </p:cNvSpPr>
          <p:nvPr/>
        </p:nvSpPr>
        <p:spPr bwMode="auto">
          <a:xfrm>
            <a:off x="3771900" y="2514600"/>
            <a:ext cx="685800" cy="609600"/>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0</a:t>
            </a:r>
          </a:p>
        </p:txBody>
      </p:sp>
      <p:sp>
        <p:nvSpPr>
          <p:cNvPr id="32784" name="AutoShape 34"/>
          <p:cNvSpPr>
            <a:spLocks noChangeArrowheads="1"/>
          </p:cNvSpPr>
          <p:nvPr/>
        </p:nvSpPr>
        <p:spPr bwMode="auto">
          <a:xfrm>
            <a:off x="3771900" y="3124200"/>
            <a:ext cx="685800" cy="609600"/>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11</a:t>
            </a:r>
          </a:p>
        </p:txBody>
      </p:sp>
      <p:sp>
        <p:nvSpPr>
          <p:cNvPr id="32785" name="AutoShape 35"/>
          <p:cNvSpPr>
            <a:spLocks noChangeArrowheads="1"/>
          </p:cNvSpPr>
          <p:nvPr/>
        </p:nvSpPr>
        <p:spPr bwMode="auto">
          <a:xfrm>
            <a:off x="3771900" y="3733800"/>
            <a:ext cx="685800" cy="609600"/>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21</a:t>
            </a:r>
          </a:p>
        </p:txBody>
      </p:sp>
      <p:grpSp>
        <p:nvGrpSpPr>
          <p:cNvPr id="32786" name="Group 55"/>
          <p:cNvGrpSpPr>
            <a:grpSpLocks/>
          </p:cNvGrpSpPr>
          <p:nvPr/>
        </p:nvGrpSpPr>
        <p:grpSpPr bwMode="auto">
          <a:xfrm>
            <a:off x="4213226" y="1676400"/>
            <a:ext cx="2073275" cy="4267200"/>
            <a:chOff x="1694" y="1056"/>
            <a:chExt cx="1306" cy="2688"/>
          </a:xfrm>
        </p:grpSpPr>
        <p:sp>
          <p:nvSpPr>
            <p:cNvPr id="32813" name="Text Box 7"/>
            <p:cNvSpPr txBox="1">
              <a:spLocks noChangeArrowheads="1"/>
            </p:cNvSpPr>
            <p:nvPr/>
          </p:nvSpPr>
          <p:spPr bwMode="auto">
            <a:xfrm>
              <a:off x="1694" y="2832"/>
              <a:ext cx="110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dirty="0"/>
                <a:t>         B &amp; C</a:t>
              </a:r>
            </a:p>
          </p:txBody>
        </p:sp>
        <p:sp>
          <p:nvSpPr>
            <p:cNvPr id="32814" name="Text Box 37"/>
            <p:cNvSpPr txBox="1">
              <a:spLocks noChangeArrowheads="1"/>
            </p:cNvSpPr>
            <p:nvPr/>
          </p:nvSpPr>
          <p:spPr bwMode="auto">
            <a:xfrm>
              <a:off x="2304" y="3198"/>
              <a:ext cx="49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sym typeface="Symbol" pitchFamily="18" charset="2"/>
                </a:rPr>
                <a:t>30.7</a:t>
              </a:r>
              <a:endParaRPr lang="en-US" altLang="en-US"/>
            </a:p>
          </p:txBody>
        </p:sp>
        <p:grpSp>
          <p:nvGrpSpPr>
            <p:cNvPr id="32815" name="Group 52"/>
            <p:cNvGrpSpPr>
              <a:grpSpLocks/>
            </p:cNvGrpSpPr>
            <p:nvPr/>
          </p:nvGrpSpPr>
          <p:grpSpPr bwMode="auto">
            <a:xfrm>
              <a:off x="1896" y="1056"/>
              <a:ext cx="1104" cy="1488"/>
              <a:chOff x="1896" y="1056"/>
              <a:chExt cx="1104" cy="1488"/>
            </a:xfrm>
          </p:grpSpPr>
          <p:sp>
            <p:nvSpPr>
              <p:cNvPr id="32817" name="Line 3"/>
              <p:cNvSpPr>
                <a:spLocks noChangeShapeType="1"/>
              </p:cNvSpPr>
              <p:nvPr/>
            </p:nvSpPr>
            <p:spPr bwMode="auto">
              <a:xfrm>
                <a:off x="1896" y="1968"/>
                <a:ext cx="192" cy="0"/>
              </a:xfrm>
              <a:prstGeom prst="line">
                <a:avLst/>
              </a:prstGeom>
              <a:noFill/>
              <a:ln w="19050">
                <a:solidFill>
                  <a:schemeClr val="tx1"/>
                </a:solidFill>
                <a:round/>
                <a:headEnd/>
                <a:tailEnd type="triangle" w="med" len="lg"/>
              </a:ln>
              <a:extLst>
                <a:ext uri="{909E8E84-426E-40DD-AFC4-6F175D3DCCD1}">
                  <a14:hiddenFill xmlns:a14="http://schemas.microsoft.com/office/drawing/2010/main">
                    <a:noFill/>
                  </a14:hiddenFill>
                </a:ext>
              </a:extLst>
            </p:spPr>
            <p:txBody>
              <a:bodyPr wrap="none" anchor="ctr"/>
              <a:lstStyle/>
              <a:p>
                <a:endParaRPr lang="en-US"/>
              </a:p>
            </p:txBody>
          </p:sp>
          <p:sp>
            <p:nvSpPr>
              <p:cNvPr id="32818" name="AutoShape 16"/>
              <p:cNvSpPr>
                <a:spLocks noChangeArrowheads="1"/>
              </p:cNvSpPr>
              <p:nvPr/>
            </p:nvSpPr>
            <p:spPr bwMode="auto">
              <a:xfrm>
                <a:off x="2136" y="1392"/>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28</a:t>
                </a:r>
              </a:p>
            </p:txBody>
          </p:sp>
          <p:sp>
            <p:nvSpPr>
              <p:cNvPr id="32819" name="AutoShape 17"/>
              <p:cNvSpPr>
                <a:spLocks noChangeArrowheads="1"/>
              </p:cNvSpPr>
              <p:nvPr/>
            </p:nvSpPr>
            <p:spPr bwMode="auto">
              <a:xfrm>
                <a:off x="2136" y="1776"/>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110</a:t>
                </a:r>
              </a:p>
            </p:txBody>
          </p:sp>
          <p:sp>
            <p:nvSpPr>
              <p:cNvPr id="32820" name="AutoShape 18"/>
              <p:cNvSpPr>
                <a:spLocks noChangeArrowheads="1"/>
              </p:cNvSpPr>
              <p:nvPr/>
            </p:nvSpPr>
            <p:spPr bwMode="auto">
              <a:xfrm>
                <a:off x="2136" y="2160"/>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23</a:t>
                </a:r>
              </a:p>
            </p:txBody>
          </p:sp>
          <p:sp>
            <p:nvSpPr>
              <p:cNvPr id="32821" name="AutoShape 19"/>
              <p:cNvSpPr>
                <a:spLocks noChangeArrowheads="1"/>
              </p:cNvSpPr>
              <p:nvPr/>
            </p:nvSpPr>
            <p:spPr bwMode="auto">
              <a:xfrm>
                <a:off x="2568" y="1392"/>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7</a:t>
                </a:r>
              </a:p>
            </p:txBody>
          </p:sp>
          <p:sp>
            <p:nvSpPr>
              <p:cNvPr id="32822" name="AutoShape 20"/>
              <p:cNvSpPr>
                <a:spLocks noChangeArrowheads="1"/>
              </p:cNvSpPr>
              <p:nvPr/>
            </p:nvSpPr>
            <p:spPr bwMode="auto">
              <a:xfrm>
                <a:off x="2568" y="1776"/>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11</a:t>
                </a:r>
              </a:p>
            </p:txBody>
          </p:sp>
          <p:sp>
            <p:nvSpPr>
              <p:cNvPr id="32823" name="AutoShape 21"/>
              <p:cNvSpPr>
                <a:spLocks noChangeArrowheads="1"/>
              </p:cNvSpPr>
              <p:nvPr/>
            </p:nvSpPr>
            <p:spPr bwMode="auto">
              <a:xfrm>
                <a:off x="2568" y="2160"/>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21</a:t>
                </a:r>
              </a:p>
            </p:txBody>
          </p:sp>
          <p:sp>
            <p:nvSpPr>
              <p:cNvPr id="32824" name="Text Box 41"/>
              <p:cNvSpPr txBox="1">
                <a:spLocks noChangeArrowheads="1"/>
              </p:cNvSpPr>
              <p:nvPr/>
            </p:nvSpPr>
            <p:spPr bwMode="auto">
              <a:xfrm>
                <a:off x="2210" y="1056"/>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0</a:t>
                </a:r>
              </a:p>
            </p:txBody>
          </p:sp>
          <p:sp>
            <p:nvSpPr>
              <p:cNvPr id="32825" name="Text Box 42"/>
              <p:cNvSpPr txBox="1">
                <a:spLocks noChangeArrowheads="1"/>
              </p:cNvSpPr>
              <p:nvPr/>
            </p:nvSpPr>
            <p:spPr bwMode="auto">
              <a:xfrm>
                <a:off x="2642" y="1056"/>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1</a:t>
                </a:r>
              </a:p>
            </p:txBody>
          </p:sp>
        </p:grpSp>
        <p:sp>
          <p:nvSpPr>
            <p:cNvPr id="32816" name="Text Box 48"/>
            <p:cNvSpPr txBox="1">
              <a:spLocks noChangeArrowheads="1"/>
            </p:cNvSpPr>
            <p:nvPr/>
          </p:nvSpPr>
          <p:spPr bwMode="auto">
            <a:xfrm>
              <a:off x="2304" y="3456"/>
              <a:ext cx="50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dirty="0">
                  <a:sym typeface="Symbol" pitchFamily="18" charset="2"/>
                </a:rPr>
                <a:t>97%</a:t>
              </a:r>
              <a:endParaRPr lang="en-US" altLang="en-US" dirty="0"/>
            </a:p>
          </p:txBody>
        </p:sp>
      </p:grpSp>
      <p:grpSp>
        <p:nvGrpSpPr>
          <p:cNvPr id="32787" name="Group 56"/>
          <p:cNvGrpSpPr>
            <a:grpSpLocks/>
          </p:cNvGrpSpPr>
          <p:nvPr/>
        </p:nvGrpSpPr>
        <p:grpSpPr bwMode="auto">
          <a:xfrm>
            <a:off x="6362702" y="1981201"/>
            <a:ext cx="1752600" cy="3965575"/>
            <a:chOff x="3048" y="1248"/>
            <a:chExt cx="1104" cy="2498"/>
          </a:xfrm>
        </p:grpSpPr>
        <p:sp>
          <p:nvSpPr>
            <p:cNvPr id="32802" name="Text Box 8"/>
            <p:cNvSpPr txBox="1">
              <a:spLocks noChangeArrowheads="1"/>
            </p:cNvSpPr>
            <p:nvPr/>
          </p:nvSpPr>
          <p:spPr bwMode="auto">
            <a:xfrm>
              <a:off x="3288" y="2832"/>
              <a:ext cx="74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dirty="0"/>
                <a:t>A &amp; BC</a:t>
              </a:r>
            </a:p>
          </p:txBody>
        </p:sp>
        <p:sp>
          <p:nvSpPr>
            <p:cNvPr id="32803" name="Text Box 38"/>
            <p:cNvSpPr txBox="1">
              <a:spLocks noChangeArrowheads="1"/>
            </p:cNvSpPr>
            <p:nvPr/>
          </p:nvSpPr>
          <p:spPr bwMode="auto">
            <a:xfrm>
              <a:off x="3480" y="3200"/>
              <a:ext cx="49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sym typeface="Symbol" pitchFamily="18" charset="2"/>
                </a:rPr>
                <a:t>28.6</a:t>
              </a:r>
              <a:endParaRPr lang="en-US" altLang="en-US"/>
            </a:p>
          </p:txBody>
        </p:sp>
        <p:grpSp>
          <p:nvGrpSpPr>
            <p:cNvPr id="32804" name="Group 53"/>
            <p:cNvGrpSpPr>
              <a:grpSpLocks/>
            </p:cNvGrpSpPr>
            <p:nvPr/>
          </p:nvGrpSpPr>
          <p:grpSpPr bwMode="auto">
            <a:xfrm>
              <a:off x="3048" y="1248"/>
              <a:ext cx="1104" cy="1104"/>
              <a:chOff x="3048" y="1248"/>
              <a:chExt cx="1104" cy="1104"/>
            </a:xfrm>
          </p:grpSpPr>
          <p:sp>
            <p:nvSpPr>
              <p:cNvPr id="32806" name="Line 5"/>
              <p:cNvSpPr>
                <a:spLocks noChangeShapeType="1"/>
              </p:cNvSpPr>
              <p:nvPr/>
            </p:nvSpPr>
            <p:spPr bwMode="auto">
              <a:xfrm>
                <a:off x="3048" y="1968"/>
                <a:ext cx="192" cy="0"/>
              </a:xfrm>
              <a:prstGeom prst="line">
                <a:avLst/>
              </a:prstGeom>
              <a:noFill/>
              <a:ln w="19050">
                <a:solidFill>
                  <a:schemeClr val="tx1"/>
                </a:solidFill>
                <a:round/>
                <a:headEnd/>
                <a:tailEnd type="triangle" w="med" len="lg"/>
              </a:ln>
              <a:extLst>
                <a:ext uri="{909E8E84-426E-40DD-AFC4-6F175D3DCCD1}">
                  <a14:hiddenFill xmlns:a14="http://schemas.microsoft.com/office/drawing/2010/main">
                    <a:noFill/>
                  </a14:hiddenFill>
                </a:ext>
              </a:extLst>
            </p:spPr>
            <p:txBody>
              <a:bodyPr wrap="none" anchor="ctr"/>
              <a:lstStyle/>
              <a:p>
                <a:endParaRPr lang="en-US"/>
              </a:p>
            </p:txBody>
          </p:sp>
          <p:sp>
            <p:nvSpPr>
              <p:cNvPr id="32807" name="AutoShape 22"/>
              <p:cNvSpPr>
                <a:spLocks noChangeArrowheads="1"/>
              </p:cNvSpPr>
              <p:nvPr/>
            </p:nvSpPr>
            <p:spPr bwMode="auto">
              <a:xfrm>
                <a:off x="3288" y="1584"/>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138</a:t>
                </a:r>
              </a:p>
            </p:txBody>
          </p:sp>
          <p:sp>
            <p:nvSpPr>
              <p:cNvPr id="32808" name="AutoShape 23"/>
              <p:cNvSpPr>
                <a:spLocks noChangeArrowheads="1"/>
              </p:cNvSpPr>
              <p:nvPr/>
            </p:nvSpPr>
            <p:spPr bwMode="auto">
              <a:xfrm>
                <a:off x="3288" y="1968"/>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23</a:t>
                </a:r>
              </a:p>
            </p:txBody>
          </p:sp>
          <p:sp>
            <p:nvSpPr>
              <p:cNvPr id="32809" name="AutoShape 24"/>
              <p:cNvSpPr>
                <a:spLocks noChangeArrowheads="1"/>
              </p:cNvSpPr>
              <p:nvPr/>
            </p:nvSpPr>
            <p:spPr bwMode="auto">
              <a:xfrm>
                <a:off x="3720" y="1584"/>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18</a:t>
                </a:r>
              </a:p>
            </p:txBody>
          </p:sp>
          <p:sp>
            <p:nvSpPr>
              <p:cNvPr id="32810" name="AutoShape 25"/>
              <p:cNvSpPr>
                <a:spLocks noChangeArrowheads="1"/>
              </p:cNvSpPr>
              <p:nvPr/>
            </p:nvSpPr>
            <p:spPr bwMode="auto">
              <a:xfrm>
                <a:off x="3720" y="1968"/>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21</a:t>
                </a:r>
              </a:p>
            </p:txBody>
          </p:sp>
          <p:sp>
            <p:nvSpPr>
              <p:cNvPr id="32811" name="Text Box 43"/>
              <p:cNvSpPr txBox="1">
                <a:spLocks noChangeArrowheads="1"/>
              </p:cNvSpPr>
              <p:nvPr/>
            </p:nvSpPr>
            <p:spPr bwMode="auto">
              <a:xfrm>
                <a:off x="3408" y="1248"/>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0</a:t>
                </a:r>
              </a:p>
            </p:txBody>
          </p:sp>
          <p:sp>
            <p:nvSpPr>
              <p:cNvPr id="32812" name="Text Box 44"/>
              <p:cNvSpPr txBox="1">
                <a:spLocks noChangeArrowheads="1"/>
              </p:cNvSpPr>
              <p:nvPr/>
            </p:nvSpPr>
            <p:spPr bwMode="auto">
              <a:xfrm>
                <a:off x="3840" y="1248"/>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1</a:t>
                </a:r>
              </a:p>
            </p:txBody>
          </p:sp>
        </p:grpSp>
        <p:sp>
          <p:nvSpPr>
            <p:cNvPr id="32805" name="Text Box 49"/>
            <p:cNvSpPr txBox="1">
              <a:spLocks noChangeArrowheads="1"/>
            </p:cNvSpPr>
            <p:nvPr/>
          </p:nvSpPr>
          <p:spPr bwMode="auto">
            <a:xfrm>
              <a:off x="3480" y="3458"/>
              <a:ext cx="50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sym typeface="Symbol" pitchFamily="18" charset="2"/>
                </a:rPr>
                <a:t>90%</a:t>
              </a:r>
              <a:endParaRPr lang="en-US" altLang="en-US"/>
            </a:p>
          </p:txBody>
        </p:sp>
      </p:grpSp>
      <p:grpSp>
        <p:nvGrpSpPr>
          <p:cNvPr id="32788" name="Group 54"/>
          <p:cNvGrpSpPr>
            <a:grpSpLocks/>
          </p:cNvGrpSpPr>
          <p:nvPr/>
        </p:nvGrpSpPr>
        <p:grpSpPr bwMode="auto">
          <a:xfrm>
            <a:off x="8191500" y="2286000"/>
            <a:ext cx="1752600" cy="1143000"/>
            <a:chOff x="4200" y="1440"/>
            <a:chExt cx="1104" cy="720"/>
          </a:xfrm>
        </p:grpSpPr>
        <p:sp>
          <p:nvSpPr>
            <p:cNvPr id="32797" name="Line 4"/>
            <p:cNvSpPr>
              <a:spLocks noChangeShapeType="1"/>
            </p:cNvSpPr>
            <p:nvPr/>
          </p:nvSpPr>
          <p:spPr bwMode="auto">
            <a:xfrm>
              <a:off x="4200" y="1968"/>
              <a:ext cx="192" cy="0"/>
            </a:xfrm>
            <a:prstGeom prst="line">
              <a:avLst/>
            </a:prstGeom>
            <a:noFill/>
            <a:ln w="19050">
              <a:solidFill>
                <a:schemeClr val="tx1"/>
              </a:solidFill>
              <a:round/>
              <a:headEnd/>
              <a:tailEnd type="triangle" w="med" len="lg"/>
            </a:ln>
            <a:extLst>
              <a:ext uri="{909E8E84-426E-40DD-AFC4-6F175D3DCCD1}">
                <a14:hiddenFill xmlns:a14="http://schemas.microsoft.com/office/drawing/2010/main">
                  <a:noFill/>
                </a14:hiddenFill>
              </a:ext>
            </a:extLst>
          </p:spPr>
          <p:txBody>
            <a:bodyPr wrap="none" anchor="ctr"/>
            <a:lstStyle/>
            <a:p>
              <a:endParaRPr lang="en-US"/>
            </a:p>
          </p:txBody>
        </p:sp>
        <p:sp>
          <p:nvSpPr>
            <p:cNvPr id="32798" name="AutoShape 26"/>
            <p:cNvSpPr>
              <a:spLocks noChangeArrowheads="1"/>
            </p:cNvSpPr>
            <p:nvPr/>
          </p:nvSpPr>
          <p:spPr bwMode="auto">
            <a:xfrm>
              <a:off x="4440" y="1776"/>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161</a:t>
              </a:r>
            </a:p>
          </p:txBody>
        </p:sp>
        <p:sp>
          <p:nvSpPr>
            <p:cNvPr id="32799" name="AutoShape 27"/>
            <p:cNvSpPr>
              <a:spLocks noChangeArrowheads="1"/>
            </p:cNvSpPr>
            <p:nvPr/>
          </p:nvSpPr>
          <p:spPr bwMode="auto">
            <a:xfrm>
              <a:off x="4872" y="1776"/>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39</a:t>
              </a:r>
            </a:p>
          </p:txBody>
        </p:sp>
        <p:sp>
          <p:nvSpPr>
            <p:cNvPr id="32800" name="Text Box 45"/>
            <p:cNvSpPr txBox="1">
              <a:spLocks noChangeArrowheads="1"/>
            </p:cNvSpPr>
            <p:nvPr/>
          </p:nvSpPr>
          <p:spPr bwMode="auto">
            <a:xfrm>
              <a:off x="4514" y="1440"/>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0</a:t>
              </a:r>
            </a:p>
          </p:txBody>
        </p:sp>
        <p:sp>
          <p:nvSpPr>
            <p:cNvPr id="32801" name="Text Box 46"/>
            <p:cNvSpPr txBox="1">
              <a:spLocks noChangeArrowheads="1"/>
            </p:cNvSpPr>
            <p:nvPr/>
          </p:nvSpPr>
          <p:spPr bwMode="auto">
            <a:xfrm>
              <a:off x="4946" y="1440"/>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1</a:t>
              </a:r>
            </a:p>
          </p:txBody>
        </p:sp>
      </p:grpSp>
      <p:grpSp>
        <p:nvGrpSpPr>
          <p:cNvPr id="32789" name="Group 58"/>
          <p:cNvGrpSpPr>
            <a:grpSpLocks/>
          </p:cNvGrpSpPr>
          <p:nvPr/>
        </p:nvGrpSpPr>
        <p:grpSpPr bwMode="auto">
          <a:xfrm>
            <a:off x="2362201" y="4495801"/>
            <a:ext cx="7739063" cy="1450975"/>
            <a:chOff x="528" y="2832"/>
            <a:chExt cx="4875" cy="914"/>
          </a:xfrm>
        </p:grpSpPr>
        <p:sp>
          <p:nvSpPr>
            <p:cNvPr id="32790" name="Text Box 6"/>
            <p:cNvSpPr txBox="1">
              <a:spLocks noChangeArrowheads="1"/>
            </p:cNvSpPr>
            <p:nvPr/>
          </p:nvSpPr>
          <p:spPr bwMode="auto">
            <a:xfrm>
              <a:off x="528" y="3168"/>
              <a:ext cx="47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sz="2800">
                  <a:sym typeface="Symbol" pitchFamily="18" charset="2"/>
                </a:rPr>
                <a:t></a:t>
              </a:r>
              <a:r>
                <a:rPr lang="en-US" altLang="en-US" sz="2800" baseline="30000">
                  <a:sym typeface="Symbol" pitchFamily="18" charset="2"/>
                </a:rPr>
                <a:t>2</a:t>
              </a:r>
              <a:r>
                <a:rPr lang="en-US" altLang="en-US" baseline="30000">
                  <a:sym typeface="Symbol" pitchFamily="18" charset="2"/>
                </a:rPr>
                <a:t> </a:t>
              </a:r>
              <a:r>
                <a:rPr lang="en-US" altLang="en-US">
                  <a:sym typeface="Symbol" pitchFamily="18" charset="2"/>
                </a:rPr>
                <a:t>=</a:t>
              </a:r>
              <a:endParaRPr lang="en-US" altLang="en-US"/>
            </a:p>
          </p:txBody>
        </p:sp>
        <p:sp>
          <p:nvSpPr>
            <p:cNvPr id="32791" name="Text Box 36"/>
            <p:cNvSpPr txBox="1">
              <a:spLocks noChangeArrowheads="1"/>
            </p:cNvSpPr>
            <p:nvPr/>
          </p:nvSpPr>
          <p:spPr bwMode="auto">
            <a:xfrm>
              <a:off x="1152" y="3198"/>
              <a:ext cx="49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sym typeface="Symbol" pitchFamily="18" charset="2"/>
                </a:rPr>
                <a:t>31.7</a:t>
              </a:r>
              <a:endParaRPr lang="en-US" altLang="en-US"/>
            </a:p>
          </p:txBody>
        </p:sp>
        <p:sp>
          <p:nvSpPr>
            <p:cNvPr id="32792" name="Text Box 40"/>
            <p:cNvSpPr txBox="1">
              <a:spLocks noChangeArrowheads="1"/>
            </p:cNvSpPr>
            <p:nvPr/>
          </p:nvSpPr>
          <p:spPr bwMode="auto">
            <a:xfrm>
              <a:off x="528" y="2832"/>
              <a:ext cx="82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Merged:</a:t>
              </a:r>
            </a:p>
          </p:txBody>
        </p:sp>
        <p:sp>
          <p:nvSpPr>
            <p:cNvPr id="32793" name="Text Box 47"/>
            <p:cNvSpPr txBox="1">
              <a:spLocks noChangeArrowheads="1"/>
            </p:cNvSpPr>
            <p:nvPr/>
          </p:nvSpPr>
          <p:spPr bwMode="auto">
            <a:xfrm>
              <a:off x="1104" y="3456"/>
              <a:ext cx="6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sym typeface="Symbol" pitchFamily="18" charset="2"/>
                </a:rPr>
                <a:t>100%</a:t>
              </a:r>
              <a:endParaRPr lang="en-US" altLang="en-US"/>
            </a:p>
          </p:txBody>
        </p:sp>
        <p:sp>
          <p:nvSpPr>
            <p:cNvPr id="32794" name="Text Box 9"/>
            <p:cNvSpPr txBox="1">
              <a:spLocks noChangeArrowheads="1"/>
            </p:cNvSpPr>
            <p:nvPr/>
          </p:nvSpPr>
          <p:spPr bwMode="auto">
            <a:xfrm>
              <a:off x="4519" y="2832"/>
              <a:ext cx="8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dirty="0"/>
                <a:t>ABC &amp; D</a:t>
              </a:r>
            </a:p>
          </p:txBody>
        </p:sp>
        <p:sp>
          <p:nvSpPr>
            <p:cNvPr id="32795" name="Text Box 39"/>
            <p:cNvSpPr txBox="1">
              <a:spLocks noChangeArrowheads="1"/>
            </p:cNvSpPr>
            <p:nvPr/>
          </p:nvSpPr>
          <p:spPr bwMode="auto">
            <a:xfrm>
              <a:off x="4754" y="3200"/>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sym typeface="Symbol" pitchFamily="18" charset="2"/>
                </a:rPr>
                <a:t>0</a:t>
              </a:r>
              <a:endParaRPr lang="en-US" altLang="en-US"/>
            </a:p>
          </p:txBody>
        </p:sp>
        <p:sp>
          <p:nvSpPr>
            <p:cNvPr id="32796" name="Text Box 50"/>
            <p:cNvSpPr txBox="1">
              <a:spLocks noChangeArrowheads="1"/>
            </p:cNvSpPr>
            <p:nvPr/>
          </p:nvSpPr>
          <p:spPr bwMode="auto">
            <a:xfrm>
              <a:off x="4752" y="3458"/>
              <a:ext cx="39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sym typeface="Symbol" pitchFamily="18" charset="2"/>
                </a:rPr>
                <a:t>0%</a:t>
              </a:r>
              <a:endParaRPr lang="en-US" altLang="en-US"/>
            </a:p>
          </p:txBody>
        </p:sp>
      </p:grpSp>
      <p:sp>
        <p:nvSpPr>
          <p:cNvPr id="2" name="Slide Number Placeholder 1">
            <a:extLst>
              <a:ext uri="{FF2B5EF4-FFF2-40B4-BE49-F238E27FC236}">
                <a16:creationId xmlns:a16="http://schemas.microsoft.com/office/drawing/2014/main" id="{5AC1B741-FDE6-4506-8281-B1A026C57587}"/>
              </a:ext>
            </a:extLst>
          </p:cNvPr>
          <p:cNvSpPr>
            <a:spLocks noGrp="1"/>
          </p:cNvSpPr>
          <p:nvPr>
            <p:ph type="sldNum" sz="quarter" idx="12"/>
          </p:nvPr>
        </p:nvSpPr>
        <p:spPr/>
        <p:txBody>
          <a:bodyPr/>
          <a:lstStyle/>
          <a:p>
            <a:fld id="{FC0BC368-E0E9-40E2-8ACF-E0B53C39288B}" type="slidenum">
              <a:rPr lang="en-US" smtClean="0"/>
              <a:t>3</a:t>
            </a:fld>
            <a:endParaRPr lang="en-US"/>
          </a:p>
        </p:txBody>
      </p:sp>
    </p:spTree>
    <p:extLst>
      <p:ext uri="{BB962C8B-B14F-4D97-AF65-F5344CB8AC3E}">
        <p14:creationId xmlns:p14="http://schemas.microsoft.com/office/powerpoint/2010/main" val="2312241793"/>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8600" y="0"/>
            <a:ext cx="4172712" cy="1325563"/>
          </a:xfrm>
        </p:spPr>
        <p:txBody>
          <a:bodyPr/>
          <a:lstStyle/>
          <a:p>
            <a:r>
              <a:rPr lang="en-US" dirty="0"/>
              <a:t>The five clusters</a:t>
            </a:r>
          </a:p>
        </p:txBody>
      </p:sp>
      <p:sp>
        <p:nvSpPr>
          <p:cNvPr id="3" name="Rectangle 2"/>
          <p:cNvSpPr/>
          <p:nvPr/>
        </p:nvSpPr>
        <p:spPr>
          <a:xfrm>
            <a:off x="990600" y="1506742"/>
            <a:ext cx="9150096" cy="4031873"/>
          </a:xfrm>
          <a:prstGeom prst="rect">
            <a:avLst/>
          </a:prstGeom>
        </p:spPr>
        <p:txBody>
          <a:bodyPr wrap="square">
            <a:spAutoFit/>
          </a:bodyPr>
          <a:lstStyle/>
          <a:p>
            <a:r>
              <a:rPr lang="en-US" sz="3200" b="1" dirty="0">
                <a:solidFill>
                  <a:srgbClr val="000080"/>
                </a:solidFill>
                <a:latin typeface="Lucida Console" panose="020B0609040504020204" pitchFamily="49" charset="0"/>
              </a:rPr>
              <a:t>proc</a:t>
            </a:r>
            <a:r>
              <a:rPr lang="en-US" sz="3200" dirty="0">
                <a:solidFill>
                  <a:srgbClr val="000000"/>
                </a:solidFill>
                <a:latin typeface="Lucida Console" panose="020B0609040504020204" pitchFamily="49" charset="0"/>
              </a:rPr>
              <a:t> </a:t>
            </a:r>
            <a:r>
              <a:rPr lang="en-US" sz="3200" b="1" dirty="0">
                <a:solidFill>
                  <a:srgbClr val="000080"/>
                </a:solidFill>
                <a:latin typeface="Lucida Console" panose="020B0609040504020204" pitchFamily="49" charset="0"/>
              </a:rPr>
              <a:t>sort</a:t>
            </a:r>
            <a:r>
              <a:rPr lang="en-US" sz="3200" dirty="0">
                <a:solidFill>
                  <a:srgbClr val="000000"/>
                </a:solidFill>
                <a:latin typeface="Lucida Console" panose="020B0609040504020204" pitchFamily="49" charset="0"/>
              </a:rPr>
              <a:t> </a:t>
            </a:r>
            <a:r>
              <a:rPr lang="en-US" sz="3200" dirty="0">
                <a:solidFill>
                  <a:srgbClr val="0000FF"/>
                </a:solidFill>
                <a:latin typeface="Lucida Console" panose="020B0609040504020204" pitchFamily="49" charset="0"/>
              </a:rPr>
              <a:t>data</a:t>
            </a:r>
            <a:r>
              <a:rPr lang="en-US" sz="3200" dirty="0">
                <a:solidFill>
                  <a:srgbClr val="000000"/>
                </a:solidFill>
                <a:latin typeface="Lucida Console" panose="020B0609040504020204" pitchFamily="49" charset="0"/>
              </a:rPr>
              <a:t>=</a:t>
            </a:r>
            <a:r>
              <a:rPr lang="en-US" sz="3200" dirty="0" err="1">
                <a:solidFill>
                  <a:srgbClr val="000000"/>
                </a:solidFill>
                <a:latin typeface="Lucida Console" panose="020B0609040504020204" pitchFamily="49" charset="0"/>
              </a:rPr>
              <a:t>clus</a:t>
            </a:r>
            <a:r>
              <a:rPr lang="en-US" sz="3200" dirty="0">
                <a:solidFill>
                  <a:srgbClr val="000000"/>
                </a:solidFill>
                <a:latin typeface="Lucida Console" panose="020B0609040504020204" pitchFamily="49" charset="0"/>
              </a:rPr>
              <a:t>;</a:t>
            </a:r>
          </a:p>
          <a:p>
            <a:r>
              <a:rPr lang="en-US" sz="3200" dirty="0">
                <a:solidFill>
                  <a:srgbClr val="000000"/>
                </a:solidFill>
                <a:latin typeface="Lucida Console" panose="020B0609040504020204" pitchFamily="49" charset="0"/>
              </a:rPr>
              <a:t>   </a:t>
            </a:r>
            <a:r>
              <a:rPr lang="en-US" sz="3200" dirty="0">
                <a:solidFill>
                  <a:srgbClr val="0000FF"/>
                </a:solidFill>
                <a:latin typeface="Lucida Console" panose="020B0609040504020204" pitchFamily="49" charset="0"/>
              </a:rPr>
              <a:t>by</a:t>
            </a:r>
            <a:r>
              <a:rPr lang="en-US" sz="3200" dirty="0">
                <a:solidFill>
                  <a:srgbClr val="000000"/>
                </a:solidFill>
                <a:latin typeface="Lucida Console" panose="020B0609040504020204" pitchFamily="49" charset="0"/>
              </a:rPr>
              <a:t> </a:t>
            </a:r>
            <a:r>
              <a:rPr lang="en-US" sz="3200" dirty="0" err="1">
                <a:solidFill>
                  <a:srgbClr val="000000"/>
                </a:solidFill>
                <a:latin typeface="Lucida Console" panose="020B0609040504020204" pitchFamily="49" charset="0"/>
              </a:rPr>
              <a:t>clusname</a:t>
            </a:r>
            <a:r>
              <a:rPr lang="en-US" sz="3200" dirty="0">
                <a:solidFill>
                  <a:srgbClr val="000000"/>
                </a:solidFill>
                <a:latin typeface="Lucida Console" panose="020B0609040504020204" pitchFamily="49" charset="0"/>
              </a:rPr>
              <a:t>;</a:t>
            </a:r>
          </a:p>
          <a:p>
            <a:r>
              <a:rPr lang="en-US" sz="3200" b="1" dirty="0">
                <a:solidFill>
                  <a:srgbClr val="000080"/>
                </a:solidFill>
                <a:latin typeface="Lucida Console" panose="020B0609040504020204" pitchFamily="49" charset="0"/>
              </a:rPr>
              <a:t>run</a:t>
            </a:r>
            <a:r>
              <a:rPr lang="en-US" sz="3200" dirty="0">
                <a:solidFill>
                  <a:srgbClr val="000000"/>
                </a:solidFill>
                <a:latin typeface="Lucida Console" panose="020B0609040504020204" pitchFamily="49" charset="0"/>
              </a:rPr>
              <a:t>;</a:t>
            </a:r>
          </a:p>
          <a:p>
            <a:endParaRPr lang="en-US" sz="3200" dirty="0">
              <a:solidFill>
                <a:srgbClr val="000000"/>
              </a:solidFill>
              <a:latin typeface="Lucida Console" panose="020B0609040504020204" pitchFamily="49" charset="0"/>
            </a:endParaRPr>
          </a:p>
          <a:p>
            <a:r>
              <a:rPr lang="en-US" sz="3200" b="1" dirty="0">
                <a:solidFill>
                  <a:srgbClr val="000080"/>
                </a:solidFill>
                <a:latin typeface="Lucida Console" panose="020B0609040504020204" pitchFamily="49" charset="0"/>
              </a:rPr>
              <a:t>proc</a:t>
            </a:r>
            <a:r>
              <a:rPr lang="en-US" sz="3200" dirty="0">
                <a:solidFill>
                  <a:srgbClr val="000000"/>
                </a:solidFill>
                <a:latin typeface="Lucida Console" panose="020B0609040504020204" pitchFamily="49" charset="0"/>
              </a:rPr>
              <a:t> </a:t>
            </a:r>
            <a:r>
              <a:rPr lang="en-US" sz="3200" b="1" dirty="0">
                <a:solidFill>
                  <a:srgbClr val="000080"/>
                </a:solidFill>
                <a:latin typeface="Lucida Console" panose="020B0609040504020204" pitchFamily="49" charset="0"/>
              </a:rPr>
              <a:t>print</a:t>
            </a:r>
            <a:r>
              <a:rPr lang="en-US" sz="3200" dirty="0">
                <a:solidFill>
                  <a:srgbClr val="000000"/>
                </a:solidFill>
                <a:latin typeface="Lucida Console" panose="020B0609040504020204" pitchFamily="49" charset="0"/>
              </a:rPr>
              <a:t> </a:t>
            </a:r>
            <a:r>
              <a:rPr lang="en-US" sz="3200" dirty="0">
                <a:solidFill>
                  <a:srgbClr val="0000FF"/>
                </a:solidFill>
                <a:latin typeface="Lucida Console" panose="020B0609040504020204" pitchFamily="49" charset="0"/>
              </a:rPr>
              <a:t>data</a:t>
            </a:r>
            <a:r>
              <a:rPr lang="en-US" sz="3200" dirty="0">
                <a:solidFill>
                  <a:srgbClr val="000000"/>
                </a:solidFill>
                <a:latin typeface="Lucida Console" panose="020B0609040504020204" pitchFamily="49" charset="0"/>
              </a:rPr>
              <a:t>=</a:t>
            </a:r>
            <a:r>
              <a:rPr lang="en-US" sz="3200" dirty="0" err="1">
                <a:solidFill>
                  <a:srgbClr val="000000"/>
                </a:solidFill>
                <a:latin typeface="Lucida Console" panose="020B0609040504020204" pitchFamily="49" charset="0"/>
              </a:rPr>
              <a:t>clus</a:t>
            </a:r>
            <a:r>
              <a:rPr lang="en-US" sz="3200" dirty="0">
                <a:solidFill>
                  <a:srgbClr val="000000"/>
                </a:solidFill>
                <a:latin typeface="Lucida Console" panose="020B0609040504020204" pitchFamily="49" charset="0"/>
              </a:rPr>
              <a:t>;</a:t>
            </a:r>
          </a:p>
          <a:p>
            <a:r>
              <a:rPr lang="en-US" sz="3200" dirty="0">
                <a:solidFill>
                  <a:srgbClr val="000000"/>
                </a:solidFill>
                <a:latin typeface="Lucida Console" panose="020B0609040504020204" pitchFamily="49" charset="0"/>
              </a:rPr>
              <a:t>   </a:t>
            </a:r>
            <a:r>
              <a:rPr lang="en-US" sz="3200" dirty="0">
                <a:solidFill>
                  <a:srgbClr val="0000FF"/>
                </a:solidFill>
                <a:latin typeface="Lucida Console" panose="020B0609040504020204" pitchFamily="49" charset="0"/>
              </a:rPr>
              <a:t>by</a:t>
            </a:r>
            <a:r>
              <a:rPr lang="en-US" sz="3200" dirty="0">
                <a:solidFill>
                  <a:srgbClr val="000000"/>
                </a:solidFill>
                <a:latin typeface="Lucida Console" panose="020B0609040504020204" pitchFamily="49" charset="0"/>
              </a:rPr>
              <a:t> </a:t>
            </a:r>
            <a:r>
              <a:rPr lang="en-US" sz="3200" dirty="0" err="1">
                <a:solidFill>
                  <a:srgbClr val="000000"/>
                </a:solidFill>
                <a:latin typeface="Lucida Console" panose="020B0609040504020204" pitchFamily="49" charset="0"/>
              </a:rPr>
              <a:t>clusname</a:t>
            </a:r>
            <a:r>
              <a:rPr lang="en-US" sz="3200" dirty="0">
                <a:solidFill>
                  <a:srgbClr val="000000"/>
                </a:solidFill>
                <a:latin typeface="Lucida Console" panose="020B0609040504020204" pitchFamily="49" charset="0"/>
              </a:rPr>
              <a:t>;</a:t>
            </a:r>
          </a:p>
          <a:p>
            <a:r>
              <a:rPr lang="en-US" sz="3200" dirty="0">
                <a:solidFill>
                  <a:srgbClr val="000000"/>
                </a:solidFill>
                <a:latin typeface="Lucida Console" panose="020B0609040504020204" pitchFamily="49" charset="0"/>
              </a:rPr>
              <a:t>   </a:t>
            </a:r>
            <a:r>
              <a:rPr lang="en-US" sz="3200" dirty="0">
                <a:solidFill>
                  <a:srgbClr val="0000FF"/>
                </a:solidFill>
                <a:latin typeface="Lucida Console" panose="020B0609040504020204" pitchFamily="49" charset="0"/>
              </a:rPr>
              <a:t>id</a:t>
            </a:r>
            <a:r>
              <a:rPr lang="en-US" sz="3200" dirty="0">
                <a:solidFill>
                  <a:srgbClr val="000000"/>
                </a:solidFill>
                <a:latin typeface="Lucida Console" panose="020B0609040504020204" pitchFamily="49" charset="0"/>
              </a:rPr>
              <a:t> </a:t>
            </a:r>
            <a:r>
              <a:rPr lang="en-US" sz="3200" dirty="0" err="1">
                <a:solidFill>
                  <a:srgbClr val="000000"/>
                </a:solidFill>
                <a:latin typeface="Lucida Console" panose="020B0609040504020204" pitchFamily="49" charset="0"/>
              </a:rPr>
              <a:t>clusname</a:t>
            </a:r>
            <a:r>
              <a:rPr lang="en-US" sz="3200" dirty="0">
                <a:solidFill>
                  <a:srgbClr val="000000"/>
                </a:solidFill>
                <a:latin typeface="Lucida Console" panose="020B0609040504020204" pitchFamily="49" charset="0"/>
              </a:rPr>
              <a:t>;</a:t>
            </a:r>
          </a:p>
          <a:p>
            <a:r>
              <a:rPr lang="en-US" sz="3200" b="1" dirty="0">
                <a:solidFill>
                  <a:srgbClr val="000080"/>
                </a:solidFill>
                <a:latin typeface="Lucida Console" panose="020B0609040504020204" pitchFamily="49" charset="0"/>
              </a:rPr>
              <a:t>run</a:t>
            </a:r>
            <a:r>
              <a:rPr lang="en-US" sz="3200" dirty="0">
                <a:solidFill>
                  <a:srgbClr val="000000"/>
                </a:solidFill>
                <a:latin typeface="Lucida Console" panose="020B0609040504020204" pitchFamily="49" charset="0"/>
              </a:rPr>
              <a:t>;</a:t>
            </a:r>
          </a:p>
        </p:txBody>
      </p:sp>
      <p:sp>
        <p:nvSpPr>
          <p:cNvPr id="4" name="Slide Number Placeholder 3">
            <a:extLst>
              <a:ext uri="{FF2B5EF4-FFF2-40B4-BE49-F238E27FC236}">
                <a16:creationId xmlns:a16="http://schemas.microsoft.com/office/drawing/2014/main" id="{361EFF98-EF0A-4849-BA28-6684AF9C4467}"/>
              </a:ext>
            </a:extLst>
          </p:cNvPr>
          <p:cNvSpPr>
            <a:spLocks noGrp="1"/>
          </p:cNvSpPr>
          <p:nvPr>
            <p:ph type="sldNum" sz="quarter" idx="12"/>
          </p:nvPr>
        </p:nvSpPr>
        <p:spPr/>
        <p:txBody>
          <a:bodyPr/>
          <a:lstStyle/>
          <a:p>
            <a:fld id="{FC0BC368-E0E9-40E2-8ACF-E0B53C39288B}" type="slidenum">
              <a:rPr lang="en-US" smtClean="0"/>
              <a:t>30</a:t>
            </a:fld>
            <a:endParaRPr lang="en-US"/>
          </a:p>
        </p:txBody>
      </p:sp>
    </p:spTree>
    <p:extLst>
      <p:ext uri="{BB962C8B-B14F-4D97-AF65-F5344CB8AC3E}">
        <p14:creationId xmlns:p14="http://schemas.microsoft.com/office/powerpoint/2010/main" val="11396951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232725" y="859535"/>
            <a:ext cx="3291169" cy="5212080"/>
          </a:xfrm>
          <a:prstGeom prst="rect">
            <a:avLst/>
          </a:prstGeom>
        </p:spPr>
      </p:pic>
      <p:pic>
        <p:nvPicPr>
          <p:cNvPr id="4" name="Picture 3"/>
          <p:cNvPicPr>
            <a:picLocks noChangeAspect="1"/>
          </p:cNvPicPr>
          <p:nvPr/>
        </p:nvPicPr>
        <p:blipFill>
          <a:blip r:embed="rId3"/>
          <a:stretch>
            <a:fillRect/>
          </a:stretch>
        </p:blipFill>
        <p:spPr>
          <a:xfrm>
            <a:off x="6367018" y="859535"/>
            <a:ext cx="3259161" cy="5212080"/>
          </a:xfrm>
          <a:prstGeom prst="rect">
            <a:avLst/>
          </a:prstGeom>
        </p:spPr>
      </p:pic>
      <p:sp>
        <p:nvSpPr>
          <p:cNvPr id="2" name="Slide Number Placeholder 1">
            <a:extLst>
              <a:ext uri="{FF2B5EF4-FFF2-40B4-BE49-F238E27FC236}">
                <a16:creationId xmlns:a16="http://schemas.microsoft.com/office/drawing/2014/main" id="{F7796EFF-F08C-48C4-9596-0CB8916D62EC}"/>
              </a:ext>
            </a:extLst>
          </p:cNvPr>
          <p:cNvSpPr>
            <a:spLocks noGrp="1"/>
          </p:cNvSpPr>
          <p:nvPr>
            <p:ph type="sldNum" sz="quarter" idx="12"/>
          </p:nvPr>
        </p:nvSpPr>
        <p:spPr/>
        <p:txBody>
          <a:bodyPr/>
          <a:lstStyle/>
          <a:p>
            <a:fld id="{FC0BC368-E0E9-40E2-8ACF-E0B53C39288B}" type="slidenum">
              <a:rPr lang="en-US" smtClean="0"/>
              <a:t>31</a:t>
            </a:fld>
            <a:endParaRPr lang="en-US"/>
          </a:p>
        </p:txBody>
      </p:sp>
    </p:spTree>
    <p:extLst>
      <p:ext uri="{BB962C8B-B14F-4D97-AF65-F5344CB8AC3E}">
        <p14:creationId xmlns:p14="http://schemas.microsoft.com/office/powerpoint/2010/main" val="24554781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2208" y="0"/>
            <a:ext cx="10515600" cy="1325563"/>
          </a:xfrm>
        </p:spPr>
        <p:txBody>
          <a:bodyPr/>
          <a:lstStyle/>
          <a:p>
            <a:r>
              <a:rPr lang="en-US" dirty="0"/>
              <a:t>Add cluster variable to imputed data set</a:t>
            </a:r>
          </a:p>
        </p:txBody>
      </p:sp>
      <p:sp>
        <p:nvSpPr>
          <p:cNvPr id="4" name="Slide Number Placeholder 3">
            <a:extLst>
              <a:ext uri="{FF2B5EF4-FFF2-40B4-BE49-F238E27FC236}">
                <a16:creationId xmlns:a16="http://schemas.microsoft.com/office/drawing/2014/main" id="{99512B0C-710E-478C-ABAB-25EE4DBB1A8A}"/>
              </a:ext>
            </a:extLst>
          </p:cNvPr>
          <p:cNvSpPr>
            <a:spLocks noGrp="1"/>
          </p:cNvSpPr>
          <p:nvPr>
            <p:ph type="sldNum" sz="quarter" idx="12"/>
          </p:nvPr>
        </p:nvSpPr>
        <p:spPr/>
        <p:txBody>
          <a:bodyPr/>
          <a:lstStyle/>
          <a:p>
            <a:fld id="{FC0BC368-E0E9-40E2-8ACF-E0B53C39288B}" type="slidenum">
              <a:rPr lang="en-US" smtClean="0"/>
              <a:t>32</a:t>
            </a:fld>
            <a:endParaRPr lang="en-US"/>
          </a:p>
        </p:txBody>
      </p:sp>
      <p:sp>
        <p:nvSpPr>
          <p:cNvPr id="5" name="Rectangle 4">
            <a:extLst>
              <a:ext uri="{FF2B5EF4-FFF2-40B4-BE49-F238E27FC236}">
                <a16:creationId xmlns:a16="http://schemas.microsoft.com/office/drawing/2014/main" id="{9C2E525E-5205-4D4B-99C4-8BC953A4827A}"/>
              </a:ext>
            </a:extLst>
          </p:cNvPr>
          <p:cNvSpPr/>
          <p:nvPr/>
        </p:nvSpPr>
        <p:spPr>
          <a:xfrm>
            <a:off x="644056" y="1720840"/>
            <a:ext cx="9621078" cy="2585323"/>
          </a:xfrm>
          <a:prstGeom prst="rect">
            <a:avLst/>
          </a:prstGeom>
        </p:spPr>
        <p:txBody>
          <a:bodyPr wrap="square">
            <a:spAutoFit/>
          </a:bodyPr>
          <a:lstStyle/>
          <a:p>
            <a:r>
              <a:rPr lang="en-US" b="1" dirty="0">
                <a:solidFill>
                  <a:srgbClr val="000080"/>
                </a:solidFill>
                <a:latin typeface="Lucida Console" panose="020B0609040504020204" pitchFamily="49" charset="0"/>
              </a:rPr>
              <a:t>data</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d.develop_a</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set</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d.develop_a</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brclus1=branch in (</a:t>
            </a:r>
            <a:r>
              <a:rPr lang="en-US" dirty="0">
                <a:solidFill>
                  <a:srgbClr val="800080"/>
                </a:solidFill>
                <a:latin typeface="Lucida Console" panose="020B0609040504020204" pitchFamily="49" charset="0"/>
              </a:rPr>
              <a:t>'B6'</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'B9'</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'B19'</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'B8'</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'B1'</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'B17'</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800080"/>
                </a:solidFill>
                <a:latin typeface="Lucida Console" panose="020B0609040504020204" pitchFamily="49" charset="0"/>
              </a:rPr>
              <a:t>'B3'</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'B5'</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'B13'</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'B12'</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'B4'</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'B10'</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brclus2=branch in (</a:t>
            </a:r>
            <a:r>
              <a:rPr lang="en-US" dirty="0">
                <a:solidFill>
                  <a:srgbClr val="800080"/>
                </a:solidFill>
                <a:latin typeface="Lucida Console" panose="020B0609040504020204" pitchFamily="49" charset="0"/>
              </a:rPr>
              <a:t>"B11"</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"B18"</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"B7"</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"B2"</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brclus3=(branch=</a:t>
            </a:r>
            <a:r>
              <a:rPr lang="en-US" dirty="0">
                <a:solidFill>
                  <a:srgbClr val="800080"/>
                </a:solidFill>
                <a:latin typeface="Lucida Console" panose="020B0609040504020204" pitchFamily="49" charset="0"/>
              </a:rPr>
              <a:t>'B15'</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brclus4=(branch=</a:t>
            </a:r>
            <a:r>
              <a:rPr lang="en-US" dirty="0">
                <a:solidFill>
                  <a:srgbClr val="800080"/>
                </a:solidFill>
                <a:latin typeface="Lucida Console" panose="020B0609040504020204" pitchFamily="49" charset="0"/>
              </a:rPr>
              <a:t>'B16'</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brclus5=(branch=</a:t>
            </a:r>
            <a:r>
              <a:rPr lang="en-US" dirty="0">
                <a:solidFill>
                  <a:srgbClr val="800080"/>
                </a:solidFill>
                <a:latin typeface="Lucida Console" panose="020B0609040504020204" pitchFamily="49" charset="0"/>
              </a:rPr>
              <a:t>'B14'</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p:txBody>
      </p:sp>
    </p:spTree>
    <p:extLst>
      <p:ext uri="{BB962C8B-B14F-4D97-AF65-F5344CB8AC3E}">
        <p14:creationId xmlns:p14="http://schemas.microsoft.com/office/powerpoint/2010/main" val="2225519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a:xfrm>
            <a:off x="243840" y="0"/>
            <a:ext cx="11853672" cy="777240"/>
          </a:xfrm>
        </p:spPr>
        <p:txBody>
          <a:bodyPr anchor="b">
            <a:normAutofit fontScale="90000"/>
          </a:bodyPr>
          <a:lstStyle/>
          <a:p>
            <a:pPr eaLnBrk="1" hangingPunct="1"/>
            <a:r>
              <a:rPr lang="en-US" altLang="en-US" dirty="0"/>
              <a:t>Clustering Levels of Categorical Inputs with Proc Cluster</a:t>
            </a:r>
            <a:endParaRPr lang="en-US" altLang="en-US" sz="1800" dirty="0">
              <a:latin typeface="Arial" panose="020B0604020202020204" pitchFamily="34" charset="0"/>
            </a:endParaRPr>
          </a:p>
        </p:txBody>
      </p:sp>
      <p:sp>
        <p:nvSpPr>
          <p:cNvPr id="3" name="Rectangle 2"/>
          <p:cNvSpPr/>
          <p:nvPr/>
        </p:nvSpPr>
        <p:spPr>
          <a:xfrm>
            <a:off x="243840" y="1653686"/>
            <a:ext cx="11228832" cy="1800493"/>
          </a:xfrm>
          <a:prstGeom prst="rect">
            <a:avLst/>
          </a:prstGeom>
        </p:spPr>
        <p:txBody>
          <a:bodyPr wrap="square">
            <a:spAutoFit/>
          </a:bodyPr>
          <a:lstStyle/>
          <a:p>
            <a:pPr>
              <a:spcBef>
                <a:spcPts val="600"/>
              </a:spcBef>
              <a:spcAft>
                <a:spcPts val="300"/>
              </a:spcAft>
            </a:pPr>
            <a:r>
              <a:rPr lang="en-US" sz="2400" kern="800" dirty="0">
                <a:latin typeface="Arial" panose="020B0604020202020204" pitchFamily="34" charset="0"/>
                <a:ea typeface="Times New Roman" panose="02020603050405020304" pitchFamily="18" charset="0"/>
                <a:cs typeface="Arial" panose="020B0604020202020204" pitchFamily="34" charset="0"/>
              </a:rPr>
              <a:t>The levels of a categorical input can be clustered using Ward’s method with PROC CLUSTER. </a:t>
            </a:r>
          </a:p>
          <a:p>
            <a:pPr>
              <a:spcBef>
                <a:spcPts val="600"/>
              </a:spcBef>
              <a:spcAft>
                <a:spcPts val="300"/>
              </a:spcAft>
            </a:pPr>
            <a:endParaRPr lang="en-US" sz="2400" kern="800" dirty="0">
              <a:latin typeface="Arial" panose="020B0604020202020204" pitchFamily="34" charset="0"/>
              <a:ea typeface="Times New Roman" panose="02020603050405020304" pitchFamily="18" charset="0"/>
              <a:cs typeface="Arial" panose="020B0604020202020204" pitchFamily="34" charset="0"/>
            </a:endParaRPr>
          </a:p>
          <a:p>
            <a:pPr>
              <a:spcBef>
                <a:spcPts val="600"/>
              </a:spcBef>
              <a:spcAft>
                <a:spcPts val="300"/>
              </a:spcAft>
            </a:pPr>
            <a:r>
              <a:rPr lang="en-US" sz="2400" kern="800" dirty="0">
                <a:latin typeface="Arial" panose="020B0604020202020204" pitchFamily="34" charset="0"/>
                <a:ea typeface="Times New Roman" panose="02020603050405020304" pitchFamily="18" charset="0"/>
                <a:cs typeface="Arial" panose="020B0604020202020204" pitchFamily="34" charset="0"/>
              </a:rPr>
              <a:t>Some simple pre-processing of the data is required.</a:t>
            </a:r>
            <a:endParaRPr lang="en-US" sz="2400" kern="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2" name="Slide Number Placeholder 1">
            <a:extLst>
              <a:ext uri="{FF2B5EF4-FFF2-40B4-BE49-F238E27FC236}">
                <a16:creationId xmlns:a16="http://schemas.microsoft.com/office/drawing/2014/main" id="{80C7B400-B72B-4513-91DC-039E00D5C5B3}"/>
              </a:ext>
            </a:extLst>
          </p:cNvPr>
          <p:cNvSpPr>
            <a:spLocks noGrp="1"/>
          </p:cNvSpPr>
          <p:nvPr>
            <p:ph type="sldNum" sz="quarter" idx="12"/>
          </p:nvPr>
        </p:nvSpPr>
        <p:spPr/>
        <p:txBody>
          <a:bodyPr/>
          <a:lstStyle/>
          <a:p>
            <a:fld id="{FC0BC368-E0E9-40E2-8ACF-E0B53C39288B}" type="slidenum">
              <a:rPr lang="en-US" smtClean="0"/>
              <a:t>4</a:t>
            </a:fld>
            <a:endParaRPr lang="en-US"/>
          </a:p>
        </p:txBody>
      </p:sp>
    </p:spTree>
    <p:custDataLst>
      <p:tags r:id="rId1"/>
    </p:custDataLst>
    <p:extLst>
      <p:ext uri="{BB962C8B-B14F-4D97-AF65-F5344CB8AC3E}">
        <p14:creationId xmlns:p14="http://schemas.microsoft.com/office/powerpoint/2010/main" val="376011067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F70074B-C15A-474E-BE73-1C139ED74ADA}"/>
              </a:ext>
            </a:extLst>
          </p:cNvPr>
          <p:cNvSpPr/>
          <p:nvPr/>
        </p:nvSpPr>
        <p:spPr>
          <a:xfrm>
            <a:off x="385856" y="1129152"/>
            <a:ext cx="12040925" cy="5324535"/>
          </a:xfrm>
          <a:prstGeom prst="rect">
            <a:avLst/>
          </a:prstGeom>
        </p:spPr>
        <p:txBody>
          <a:bodyPr wrap="square">
            <a:spAutoFit/>
          </a:bodyPr>
          <a:lstStyle/>
          <a:p>
            <a:r>
              <a:rPr lang="en-US" sz="2000" dirty="0">
                <a:solidFill>
                  <a:srgbClr val="008000"/>
                </a:solidFill>
                <a:latin typeface="Lucida Console" panose="020B0609040504020204" pitchFamily="49" charset="0"/>
              </a:rPr>
              <a:t>/*</a:t>
            </a:r>
          </a:p>
          <a:p>
            <a:r>
              <a:rPr lang="en-US" sz="2000" dirty="0">
                <a:solidFill>
                  <a:srgbClr val="008000"/>
                </a:solidFill>
                <a:latin typeface="Lucida Console" panose="020B0609040504020204" pitchFamily="49" charset="0"/>
              </a:rPr>
              <a:t>To use proc means to get proportions and</a:t>
            </a:r>
          </a:p>
          <a:p>
            <a:r>
              <a:rPr lang="en-US" sz="2000" dirty="0">
                <a:solidFill>
                  <a:srgbClr val="008000"/>
                </a:solidFill>
                <a:latin typeface="Lucida Console" panose="020B0609040504020204" pitchFamily="49" charset="0"/>
              </a:rPr>
              <a:t>frequencies, single observations work better</a:t>
            </a:r>
          </a:p>
          <a:p>
            <a:r>
              <a:rPr lang="en-US" sz="2000" dirty="0">
                <a:solidFill>
                  <a:srgbClr val="008000"/>
                </a:solidFill>
                <a:latin typeface="Lucida Console" panose="020B0609040504020204" pitchFamily="49" charset="0"/>
              </a:rPr>
              <a:t>*/</a:t>
            </a:r>
            <a:endParaRPr lang="en-US" sz="2000" dirty="0">
              <a:solidFill>
                <a:srgbClr val="000000"/>
              </a:solidFill>
              <a:latin typeface="Lucida Console" panose="020B0609040504020204" pitchFamily="49" charset="0"/>
            </a:endParaRPr>
          </a:p>
          <a:p>
            <a:r>
              <a:rPr lang="en-US" sz="2000" b="1" dirty="0">
                <a:solidFill>
                  <a:srgbClr val="000080"/>
                </a:solidFill>
                <a:latin typeface="Lucida Console" panose="020B0609040504020204" pitchFamily="49" charset="0"/>
              </a:rPr>
              <a:t>data</a:t>
            </a:r>
            <a:r>
              <a:rPr lang="en-US" sz="2000" dirty="0">
                <a:solidFill>
                  <a:srgbClr val="000000"/>
                </a:solidFill>
                <a:latin typeface="Lucida Console" panose="020B0609040504020204" pitchFamily="49" charset="0"/>
              </a:rPr>
              <a:t> cluster(</a:t>
            </a:r>
            <a:r>
              <a:rPr lang="en-US" sz="2000" dirty="0">
                <a:solidFill>
                  <a:srgbClr val="0000FF"/>
                </a:solidFill>
                <a:latin typeface="Lucida Console" panose="020B0609040504020204" pitchFamily="49" charset="0"/>
              </a:rPr>
              <a:t>drop</a:t>
            </a:r>
            <a:r>
              <a:rPr lang="en-US" sz="2000" dirty="0">
                <a:solidFill>
                  <a:srgbClr val="000000"/>
                </a:solidFill>
                <a:latin typeface="Lucida Console" panose="020B0609040504020204" pitchFamily="49" charset="0"/>
              </a:rPr>
              <a:t>=</a:t>
            </a:r>
            <a:r>
              <a:rPr lang="en-US" sz="2000" dirty="0" err="1">
                <a:solidFill>
                  <a:srgbClr val="000000"/>
                </a:solidFill>
                <a:latin typeface="Lucida Console" panose="020B0609040504020204" pitchFamily="49" charset="0"/>
              </a:rPr>
              <a:t>num</a:t>
            </a:r>
            <a:r>
              <a:rPr lang="en-US" sz="2000" dirty="0">
                <a:solidFill>
                  <a:srgbClr val="000000"/>
                </a:solidFill>
                <a:latin typeface="Lucida Console" panose="020B0609040504020204" pitchFamily="49" charset="0"/>
              </a:rPr>
              <a:t>);</a:t>
            </a:r>
          </a:p>
          <a:p>
            <a:r>
              <a:rPr lang="en-US" sz="2000" dirty="0">
                <a:solidFill>
                  <a:srgbClr val="0000FF"/>
                </a:solidFill>
                <a:latin typeface="Lucida Console" panose="020B0609040504020204" pitchFamily="49" charset="0"/>
              </a:rPr>
              <a:t>input</a:t>
            </a:r>
            <a:r>
              <a:rPr lang="en-US" sz="2000" dirty="0">
                <a:solidFill>
                  <a:srgbClr val="000000"/>
                </a:solidFill>
                <a:latin typeface="Lucida Console" panose="020B0609040504020204" pitchFamily="49" charset="0"/>
              </a:rPr>
              <a:t> level $ outcome </a:t>
            </a:r>
            <a:r>
              <a:rPr lang="en-US" sz="2000" dirty="0" err="1">
                <a:solidFill>
                  <a:srgbClr val="000000"/>
                </a:solidFill>
                <a:latin typeface="Lucida Console" panose="020B0609040504020204" pitchFamily="49" charset="0"/>
              </a:rPr>
              <a:t>num</a:t>
            </a:r>
            <a:r>
              <a:rPr lang="en-US" sz="2000" dirty="0">
                <a:solidFill>
                  <a:srgbClr val="000000"/>
                </a:solidFill>
                <a:latin typeface="Lucida Console" panose="020B0609040504020204" pitchFamily="49" charset="0"/>
              </a:rPr>
              <a:t> @@;</a:t>
            </a: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do</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i</a:t>
            </a:r>
            <a:r>
              <a:rPr lang="en-US" sz="2000" dirty="0">
                <a:solidFill>
                  <a:srgbClr val="000000"/>
                </a:solidFill>
                <a:latin typeface="Lucida Console" panose="020B0609040504020204" pitchFamily="49" charset="0"/>
              </a:rPr>
              <a:t>=</a:t>
            </a:r>
            <a:r>
              <a:rPr lang="en-US" sz="2000" b="1" dirty="0">
                <a:solidFill>
                  <a:srgbClr val="008080"/>
                </a:solidFill>
                <a:latin typeface="Lucida Console" panose="020B0609040504020204" pitchFamily="49" charset="0"/>
              </a:rPr>
              <a:t>1</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to</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num</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output</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end</a:t>
            </a:r>
            <a:r>
              <a:rPr lang="en-US" sz="2000" dirty="0">
                <a:solidFill>
                  <a:srgbClr val="000000"/>
                </a:solidFill>
                <a:latin typeface="Lucida Console" panose="020B0609040504020204" pitchFamily="49" charset="0"/>
              </a:rPr>
              <a:t>;</a:t>
            </a:r>
          </a:p>
          <a:p>
            <a:r>
              <a:rPr lang="en-US" sz="2000" dirty="0" err="1">
                <a:solidFill>
                  <a:srgbClr val="0000FF"/>
                </a:solidFill>
                <a:latin typeface="Lucida Console" panose="020B0609040504020204" pitchFamily="49" charset="0"/>
              </a:rPr>
              <a:t>datalines</a:t>
            </a:r>
            <a:r>
              <a:rPr lang="en-US" sz="2000" dirty="0">
                <a:solidFill>
                  <a:srgbClr val="000000"/>
                </a:solidFill>
                <a:latin typeface="Lucida Console" panose="020B0609040504020204" pitchFamily="49" charset="0"/>
              </a:rPr>
              <a:t>;</a:t>
            </a:r>
          </a:p>
          <a:p>
            <a:r>
              <a:rPr lang="pt-BR" sz="2000" dirty="0">
                <a:solidFill>
                  <a:srgbClr val="000000"/>
                </a:solidFill>
                <a:latin typeface="Lucida Console" panose="020B0609040504020204" pitchFamily="49" charset="0"/>
              </a:rPr>
              <a:t>A 0 28 B 0 16 C 0 94 D 0 23</a:t>
            </a:r>
          </a:p>
          <a:p>
            <a:r>
              <a:rPr lang="pt-BR" sz="2000" dirty="0">
                <a:solidFill>
                  <a:srgbClr val="000000"/>
                </a:solidFill>
                <a:latin typeface="Lucida Console" panose="020B0609040504020204" pitchFamily="49" charset="0"/>
              </a:rPr>
              <a:t>A 1 7 B 1 0 C 1 11 D 1 21</a:t>
            </a:r>
          </a:p>
          <a:p>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run</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proc</a:t>
            </a:r>
            <a:r>
              <a:rPr lang="en-US" sz="2000" dirty="0">
                <a:solidFill>
                  <a:srgbClr val="000000"/>
                </a:solidFill>
                <a:latin typeface="Lucida Console" panose="020B0609040504020204" pitchFamily="49" charset="0"/>
              </a:rPr>
              <a:t> </a:t>
            </a:r>
            <a:r>
              <a:rPr lang="en-US" sz="2000" b="1" dirty="0" err="1">
                <a:solidFill>
                  <a:srgbClr val="000080"/>
                </a:solidFill>
                <a:latin typeface="Lucida Console" panose="020B0609040504020204" pitchFamily="49" charset="0"/>
              </a:rPr>
              <a:t>freq</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data</a:t>
            </a:r>
            <a:r>
              <a:rPr lang="en-US" sz="2000" dirty="0">
                <a:solidFill>
                  <a:srgbClr val="000000"/>
                </a:solidFill>
                <a:latin typeface="Lucida Console" panose="020B0609040504020204" pitchFamily="49" charset="0"/>
              </a:rPr>
              <a:t>=cluster;</a:t>
            </a:r>
          </a:p>
          <a:p>
            <a:r>
              <a:rPr lang="en-US" sz="2000" dirty="0">
                <a:solidFill>
                  <a:srgbClr val="0000FF"/>
                </a:solidFill>
                <a:latin typeface="Lucida Console" panose="020B0609040504020204" pitchFamily="49" charset="0"/>
              </a:rPr>
              <a:t>tables</a:t>
            </a:r>
            <a:r>
              <a:rPr lang="en-US" sz="2000" dirty="0">
                <a:solidFill>
                  <a:srgbClr val="000000"/>
                </a:solidFill>
                <a:latin typeface="Lucida Console" panose="020B0609040504020204" pitchFamily="49" charset="0"/>
              </a:rPr>
              <a:t> level*outcome/</a:t>
            </a:r>
            <a:r>
              <a:rPr lang="en-US" sz="2000" dirty="0" err="1">
                <a:solidFill>
                  <a:srgbClr val="0000FF"/>
                </a:solidFill>
                <a:latin typeface="Lucida Console" panose="020B0609040504020204" pitchFamily="49" charset="0"/>
              </a:rPr>
              <a:t>nocol</a:t>
            </a:r>
            <a:r>
              <a:rPr lang="en-US" sz="2000" dirty="0">
                <a:solidFill>
                  <a:srgbClr val="000000"/>
                </a:solidFill>
                <a:latin typeface="Lucida Console" panose="020B0609040504020204" pitchFamily="49" charset="0"/>
              </a:rPr>
              <a:t> </a:t>
            </a:r>
            <a:r>
              <a:rPr lang="en-US" sz="2000" dirty="0" err="1">
                <a:solidFill>
                  <a:srgbClr val="0000FF"/>
                </a:solidFill>
                <a:latin typeface="Lucida Console" panose="020B0609040504020204" pitchFamily="49" charset="0"/>
              </a:rPr>
              <a:t>nopercent</a:t>
            </a:r>
            <a:r>
              <a:rPr lang="en-US" sz="2000" dirty="0">
                <a:solidFill>
                  <a:srgbClr val="000000"/>
                </a:solidFill>
                <a:latin typeface="Lucida Console" panose="020B0609040504020204" pitchFamily="49" charset="0"/>
              </a:rPr>
              <a:t> </a:t>
            </a:r>
            <a:r>
              <a:rPr lang="en-US" sz="2000" dirty="0" err="1">
                <a:solidFill>
                  <a:srgbClr val="0000FF"/>
                </a:solidFill>
                <a:latin typeface="Lucida Console" panose="020B0609040504020204" pitchFamily="49" charset="0"/>
              </a:rPr>
              <a:t>chisq</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run</a:t>
            </a:r>
            <a:r>
              <a:rPr lang="en-US" sz="2000" dirty="0">
                <a:solidFill>
                  <a:srgbClr val="000000"/>
                </a:solidFill>
                <a:latin typeface="Lucida Console" panose="020B0609040504020204" pitchFamily="49" charset="0"/>
              </a:rPr>
              <a:t>;</a:t>
            </a:r>
            <a:endParaRPr lang="en-US" sz="2000" dirty="0"/>
          </a:p>
        </p:txBody>
      </p:sp>
      <p:sp>
        <p:nvSpPr>
          <p:cNvPr id="4" name="Title 3">
            <a:extLst>
              <a:ext uri="{FF2B5EF4-FFF2-40B4-BE49-F238E27FC236}">
                <a16:creationId xmlns:a16="http://schemas.microsoft.com/office/drawing/2014/main" id="{A5D7F8D2-0835-4C3A-BA5B-E01D19954617}"/>
              </a:ext>
            </a:extLst>
          </p:cNvPr>
          <p:cNvSpPr>
            <a:spLocks noGrp="1"/>
          </p:cNvSpPr>
          <p:nvPr>
            <p:ph type="title"/>
          </p:nvPr>
        </p:nvSpPr>
        <p:spPr>
          <a:xfrm>
            <a:off x="3032760" y="0"/>
            <a:ext cx="4966252" cy="1325563"/>
          </a:xfrm>
        </p:spPr>
        <p:txBody>
          <a:bodyPr/>
          <a:lstStyle/>
          <a:p>
            <a:r>
              <a:rPr lang="en-US" dirty="0"/>
              <a:t>Recreate the data</a:t>
            </a:r>
          </a:p>
        </p:txBody>
      </p:sp>
      <p:sp>
        <p:nvSpPr>
          <p:cNvPr id="3" name="Slide Number Placeholder 2">
            <a:extLst>
              <a:ext uri="{FF2B5EF4-FFF2-40B4-BE49-F238E27FC236}">
                <a16:creationId xmlns:a16="http://schemas.microsoft.com/office/drawing/2014/main" id="{7D5C93CB-267D-428D-94D2-19A2F7AE8CA6}"/>
              </a:ext>
            </a:extLst>
          </p:cNvPr>
          <p:cNvSpPr>
            <a:spLocks noGrp="1"/>
          </p:cNvSpPr>
          <p:nvPr>
            <p:ph type="sldNum" sz="quarter" idx="12"/>
          </p:nvPr>
        </p:nvSpPr>
        <p:spPr/>
        <p:txBody>
          <a:bodyPr/>
          <a:lstStyle/>
          <a:p>
            <a:fld id="{FC0BC368-E0E9-40E2-8ACF-E0B53C39288B}" type="slidenum">
              <a:rPr lang="en-US" smtClean="0"/>
              <a:t>5</a:t>
            </a:fld>
            <a:endParaRPr lang="en-US"/>
          </a:p>
        </p:txBody>
      </p:sp>
    </p:spTree>
    <p:extLst>
      <p:ext uri="{BB962C8B-B14F-4D97-AF65-F5344CB8AC3E}">
        <p14:creationId xmlns:p14="http://schemas.microsoft.com/office/powerpoint/2010/main" val="2587382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735323" y="0"/>
            <a:ext cx="3386328" cy="1325563"/>
          </a:xfrm>
        </p:spPr>
        <p:txBody>
          <a:bodyPr/>
          <a:lstStyle/>
          <a:p>
            <a:r>
              <a:rPr lang="en-US" dirty="0"/>
              <a:t>The Process</a:t>
            </a:r>
          </a:p>
        </p:txBody>
      </p:sp>
      <p:sp>
        <p:nvSpPr>
          <p:cNvPr id="6" name="TextBox 5"/>
          <p:cNvSpPr txBox="1"/>
          <p:nvPr/>
        </p:nvSpPr>
        <p:spPr>
          <a:xfrm>
            <a:off x="257142" y="1325563"/>
            <a:ext cx="10625986" cy="4524315"/>
          </a:xfrm>
          <a:prstGeom prst="rect">
            <a:avLst/>
          </a:prstGeom>
          <a:noFill/>
        </p:spPr>
        <p:txBody>
          <a:bodyPr wrap="none" rtlCol="0">
            <a:spAutoFit/>
          </a:bodyPr>
          <a:lstStyle/>
          <a:p>
            <a:r>
              <a:rPr lang="en-US" sz="3200" b="1" dirty="0"/>
              <a:t>Get percentage of 1’s by category</a:t>
            </a:r>
          </a:p>
          <a:p>
            <a:endParaRPr lang="en-US" sz="3200" b="1" dirty="0"/>
          </a:p>
          <a:p>
            <a:r>
              <a:rPr lang="en-US" sz="3200" b="1" dirty="0"/>
              <a:t>Use PROC CLUSTER to cluster categories using Ward’s method</a:t>
            </a:r>
          </a:p>
          <a:p>
            <a:endParaRPr lang="en-US" sz="3200" b="1" dirty="0"/>
          </a:p>
          <a:p>
            <a:r>
              <a:rPr lang="en-US" sz="3200" b="1" dirty="0"/>
              <a:t>Use data step to compute the </a:t>
            </a:r>
            <a:r>
              <a:rPr lang="en-US" sz="3200" b="1" dirty="0" err="1"/>
              <a:t>the</a:t>
            </a:r>
            <a:r>
              <a:rPr lang="en-US" sz="3200" b="1" dirty="0"/>
              <a:t> p-value for collapsed tables</a:t>
            </a:r>
          </a:p>
          <a:p>
            <a:endParaRPr lang="en-US" sz="3200" b="1" dirty="0"/>
          </a:p>
          <a:p>
            <a:r>
              <a:rPr lang="en-US" sz="3200" b="1" dirty="0"/>
              <a:t>Find the cluster solution with lowest p-value</a:t>
            </a:r>
          </a:p>
          <a:p>
            <a:endParaRPr lang="en-US" sz="3200" dirty="0"/>
          </a:p>
          <a:p>
            <a:r>
              <a:rPr lang="en-US" sz="3200" dirty="0"/>
              <a:t>Use the TREE procedure to produce a </a:t>
            </a:r>
            <a:r>
              <a:rPr lang="en-US" sz="3200" dirty="0" err="1"/>
              <a:t>dendogram</a:t>
            </a:r>
            <a:endParaRPr lang="en-US" sz="3200" dirty="0"/>
          </a:p>
        </p:txBody>
      </p:sp>
      <p:sp>
        <p:nvSpPr>
          <p:cNvPr id="2" name="Slide Number Placeholder 1">
            <a:extLst>
              <a:ext uri="{FF2B5EF4-FFF2-40B4-BE49-F238E27FC236}">
                <a16:creationId xmlns:a16="http://schemas.microsoft.com/office/drawing/2014/main" id="{B36EDBF3-3E48-4D23-BDC9-0EBC5E04AA37}"/>
              </a:ext>
            </a:extLst>
          </p:cNvPr>
          <p:cNvSpPr>
            <a:spLocks noGrp="1"/>
          </p:cNvSpPr>
          <p:nvPr>
            <p:ph type="sldNum" sz="quarter" idx="12"/>
          </p:nvPr>
        </p:nvSpPr>
        <p:spPr/>
        <p:txBody>
          <a:bodyPr/>
          <a:lstStyle/>
          <a:p>
            <a:fld id="{FC0BC368-E0E9-40E2-8ACF-E0B53C39288B}" type="slidenum">
              <a:rPr lang="en-US" smtClean="0"/>
              <a:t>6</a:t>
            </a:fld>
            <a:endParaRPr lang="en-US"/>
          </a:p>
        </p:txBody>
      </p:sp>
    </p:spTree>
    <p:extLst>
      <p:ext uri="{BB962C8B-B14F-4D97-AF65-F5344CB8AC3E}">
        <p14:creationId xmlns:p14="http://schemas.microsoft.com/office/powerpoint/2010/main" val="27003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7324C-43B4-41E9-96A2-EA1110A4CCE9}"/>
              </a:ext>
            </a:extLst>
          </p:cNvPr>
          <p:cNvSpPr>
            <a:spLocks noGrp="1"/>
          </p:cNvSpPr>
          <p:nvPr>
            <p:ph type="title"/>
          </p:nvPr>
        </p:nvSpPr>
        <p:spPr>
          <a:xfrm>
            <a:off x="830249" y="23219"/>
            <a:ext cx="10515600" cy="1325563"/>
          </a:xfrm>
        </p:spPr>
        <p:txBody>
          <a:bodyPr/>
          <a:lstStyle/>
          <a:p>
            <a:r>
              <a:rPr lang="en-US" dirty="0"/>
              <a:t>Create a data set with the proportions of 1’s for each level.</a:t>
            </a:r>
          </a:p>
        </p:txBody>
      </p:sp>
      <p:sp>
        <p:nvSpPr>
          <p:cNvPr id="3" name="Rectangle 2">
            <a:extLst>
              <a:ext uri="{FF2B5EF4-FFF2-40B4-BE49-F238E27FC236}">
                <a16:creationId xmlns:a16="http://schemas.microsoft.com/office/drawing/2014/main" id="{FABAF443-149D-4CFE-9904-FA35D1251F93}"/>
              </a:ext>
            </a:extLst>
          </p:cNvPr>
          <p:cNvSpPr/>
          <p:nvPr/>
        </p:nvSpPr>
        <p:spPr>
          <a:xfrm>
            <a:off x="492981" y="1348782"/>
            <a:ext cx="10646134" cy="4893647"/>
          </a:xfrm>
          <a:prstGeom prst="rect">
            <a:avLst/>
          </a:prstGeom>
        </p:spPr>
        <p:txBody>
          <a:bodyPr wrap="square">
            <a:spAutoFit/>
          </a:bodyPr>
          <a:lstStyle/>
          <a:p>
            <a:r>
              <a:rPr lang="en-US" sz="2600" dirty="0">
                <a:solidFill>
                  <a:srgbClr val="008000"/>
                </a:solidFill>
                <a:latin typeface="Lucida Console" panose="020B0609040504020204" pitchFamily="49" charset="0"/>
              </a:rPr>
              <a:t>/*</a:t>
            </a:r>
          </a:p>
          <a:p>
            <a:r>
              <a:rPr lang="en-US" sz="2600" dirty="0">
                <a:solidFill>
                  <a:srgbClr val="008000"/>
                </a:solidFill>
                <a:latin typeface="Lucida Console" panose="020B0609040504020204" pitchFamily="49" charset="0"/>
              </a:rPr>
              <a:t>Get percentage of 1’s by level</a:t>
            </a:r>
          </a:p>
          <a:p>
            <a:r>
              <a:rPr lang="en-US" sz="2600" dirty="0">
                <a:solidFill>
                  <a:srgbClr val="008000"/>
                </a:solidFill>
                <a:latin typeface="Lucida Console" panose="020B0609040504020204" pitchFamily="49" charset="0"/>
              </a:rPr>
              <a:t>*/</a:t>
            </a:r>
            <a:endParaRPr lang="en-US" sz="2600" dirty="0">
              <a:solidFill>
                <a:srgbClr val="000000"/>
              </a:solidFill>
              <a:latin typeface="Lucida Console" panose="020B0609040504020204" pitchFamily="49" charset="0"/>
            </a:endParaRPr>
          </a:p>
          <a:p>
            <a:endParaRPr lang="en-US" sz="2600" dirty="0">
              <a:solidFill>
                <a:srgbClr val="000000"/>
              </a:solidFill>
              <a:latin typeface="Lucida Console" panose="020B0609040504020204" pitchFamily="49" charset="0"/>
            </a:endParaRPr>
          </a:p>
          <a:p>
            <a:r>
              <a:rPr lang="en-US" sz="2600" b="1" dirty="0">
                <a:solidFill>
                  <a:srgbClr val="000080"/>
                </a:solidFill>
                <a:latin typeface="Lucida Console" panose="020B0609040504020204" pitchFamily="49" charset="0"/>
              </a:rPr>
              <a:t>proc</a:t>
            </a:r>
            <a:r>
              <a:rPr lang="en-US" sz="2600" dirty="0">
                <a:solidFill>
                  <a:srgbClr val="000000"/>
                </a:solidFill>
                <a:latin typeface="Lucida Console" panose="020B0609040504020204" pitchFamily="49" charset="0"/>
              </a:rPr>
              <a:t> </a:t>
            </a:r>
            <a:r>
              <a:rPr lang="en-US" sz="2600" b="1" dirty="0">
                <a:solidFill>
                  <a:srgbClr val="000080"/>
                </a:solidFill>
                <a:latin typeface="Lucida Console" panose="020B0609040504020204" pitchFamily="49" charset="0"/>
              </a:rPr>
              <a:t>means</a:t>
            </a:r>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data</a:t>
            </a:r>
            <a:r>
              <a:rPr lang="en-US" sz="2600" dirty="0">
                <a:solidFill>
                  <a:srgbClr val="000000"/>
                </a:solidFill>
                <a:latin typeface="Lucida Console" panose="020B0609040504020204" pitchFamily="49" charset="0"/>
              </a:rPr>
              <a:t>=cluster </a:t>
            </a:r>
            <a:r>
              <a:rPr lang="en-US" sz="2600" dirty="0" err="1">
                <a:solidFill>
                  <a:srgbClr val="0000FF"/>
                </a:solidFill>
                <a:latin typeface="Lucida Console" panose="020B0609040504020204" pitchFamily="49" charset="0"/>
              </a:rPr>
              <a:t>noprint</a:t>
            </a:r>
            <a:r>
              <a:rPr lang="en-US" sz="2600" dirty="0">
                <a:solidFill>
                  <a:srgbClr val="000000"/>
                </a:solidFill>
                <a:latin typeface="Lucida Console" panose="020B0609040504020204" pitchFamily="49" charset="0"/>
              </a:rPr>
              <a:t> </a:t>
            </a:r>
            <a:r>
              <a:rPr lang="en-US" sz="2600" dirty="0" err="1">
                <a:solidFill>
                  <a:srgbClr val="0000FF"/>
                </a:solidFill>
                <a:latin typeface="Lucida Console" panose="020B0609040504020204" pitchFamily="49" charset="0"/>
              </a:rPr>
              <a:t>nway</a:t>
            </a:r>
            <a:r>
              <a:rPr lang="en-US" sz="2600" dirty="0">
                <a:solidFill>
                  <a:srgbClr val="000000"/>
                </a:solidFill>
                <a:latin typeface="Lucida Console" panose="020B0609040504020204" pitchFamily="49" charset="0"/>
              </a:rPr>
              <a:t>;</a:t>
            </a:r>
          </a:p>
          <a:p>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class</a:t>
            </a:r>
            <a:r>
              <a:rPr lang="en-US" sz="2600" dirty="0">
                <a:solidFill>
                  <a:srgbClr val="000000"/>
                </a:solidFill>
                <a:latin typeface="Lucida Console" panose="020B0609040504020204" pitchFamily="49" charset="0"/>
              </a:rPr>
              <a:t> level;</a:t>
            </a:r>
          </a:p>
          <a:p>
            <a:r>
              <a:rPr lang="en-US" sz="2600" dirty="0">
                <a:solidFill>
                  <a:srgbClr val="000000"/>
                </a:solidFill>
                <a:latin typeface="Lucida Console" panose="020B0609040504020204" pitchFamily="49" charset="0"/>
              </a:rPr>
              <a:t>   </a:t>
            </a:r>
            <a:r>
              <a:rPr lang="en-US" sz="2600" dirty="0" err="1">
                <a:solidFill>
                  <a:srgbClr val="0000FF"/>
                </a:solidFill>
                <a:latin typeface="Lucida Console" panose="020B0609040504020204" pitchFamily="49" charset="0"/>
              </a:rPr>
              <a:t>var</a:t>
            </a:r>
            <a:r>
              <a:rPr lang="en-US" sz="2600" dirty="0">
                <a:solidFill>
                  <a:srgbClr val="000000"/>
                </a:solidFill>
                <a:latin typeface="Lucida Console" panose="020B0609040504020204" pitchFamily="49" charset="0"/>
              </a:rPr>
              <a:t> outcome;</a:t>
            </a:r>
          </a:p>
          <a:p>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output</a:t>
            </a:r>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out</a:t>
            </a:r>
            <a:r>
              <a:rPr lang="en-US" sz="2600" dirty="0">
                <a:solidFill>
                  <a:srgbClr val="000000"/>
                </a:solidFill>
                <a:latin typeface="Lucida Console" panose="020B0609040504020204" pitchFamily="49" charset="0"/>
              </a:rPr>
              <a:t>=proportions </a:t>
            </a:r>
            <a:r>
              <a:rPr lang="en-US" sz="2600" dirty="0">
                <a:solidFill>
                  <a:srgbClr val="0000FF"/>
                </a:solidFill>
                <a:latin typeface="Lucida Console" panose="020B0609040504020204" pitchFamily="49" charset="0"/>
              </a:rPr>
              <a:t>mean</a:t>
            </a:r>
            <a:r>
              <a:rPr lang="en-US" sz="2600" dirty="0">
                <a:solidFill>
                  <a:srgbClr val="000000"/>
                </a:solidFill>
                <a:latin typeface="Lucida Console" panose="020B0609040504020204" pitchFamily="49" charset="0"/>
              </a:rPr>
              <a:t>=prop;</a:t>
            </a:r>
          </a:p>
          <a:p>
            <a:r>
              <a:rPr lang="en-US" sz="2600" b="1" dirty="0">
                <a:solidFill>
                  <a:srgbClr val="000080"/>
                </a:solidFill>
                <a:latin typeface="Lucida Console" panose="020B0609040504020204" pitchFamily="49" charset="0"/>
              </a:rPr>
              <a:t>run</a:t>
            </a:r>
            <a:r>
              <a:rPr lang="en-US" sz="2600" dirty="0">
                <a:solidFill>
                  <a:srgbClr val="000000"/>
                </a:solidFill>
                <a:latin typeface="Lucida Console" panose="020B0609040504020204" pitchFamily="49" charset="0"/>
              </a:rPr>
              <a:t>;</a:t>
            </a:r>
          </a:p>
          <a:p>
            <a:endParaRPr lang="en-US" sz="2600" dirty="0">
              <a:solidFill>
                <a:srgbClr val="000000"/>
              </a:solidFill>
              <a:latin typeface="Lucida Console" panose="020B0609040504020204" pitchFamily="49" charset="0"/>
            </a:endParaRPr>
          </a:p>
          <a:p>
            <a:r>
              <a:rPr lang="en-US" sz="2600" b="1" dirty="0">
                <a:solidFill>
                  <a:srgbClr val="000080"/>
                </a:solidFill>
                <a:latin typeface="Lucida Console" panose="020B0609040504020204" pitchFamily="49" charset="0"/>
              </a:rPr>
              <a:t>proc</a:t>
            </a:r>
            <a:r>
              <a:rPr lang="en-US" sz="2600" dirty="0">
                <a:solidFill>
                  <a:srgbClr val="000000"/>
                </a:solidFill>
                <a:latin typeface="Lucida Console" panose="020B0609040504020204" pitchFamily="49" charset="0"/>
              </a:rPr>
              <a:t> </a:t>
            </a:r>
            <a:r>
              <a:rPr lang="en-US" sz="2600" b="1" dirty="0">
                <a:solidFill>
                  <a:srgbClr val="000080"/>
                </a:solidFill>
                <a:latin typeface="Lucida Console" panose="020B0609040504020204" pitchFamily="49" charset="0"/>
              </a:rPr>
              <a:t>print</a:t>
            </a:r>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data</a:t>
            </a:r>
            <a:r>
              <a:rPr lang="en-US" sz="2600" dirty="0">
                <a:solidFill>
                  <a:srgbClr val="000000"/>
                </a:solidFill>
                <a:latin typeface="Lucida Console" panose="020B0609040504020204" pitchFamily="49" charset="0"/>
              </a:rPr>
              <a:t>=proportions;</a:t>
            </a:r>
          </a:p>
          <a:p>
            <a:r>
              <a:rPr lang="en-US" sz="2600" b="1" dirty="0">
                <a:solidFill>
                  <a:srgbClr val="000080"/>
                </a:solidFill>
                <a:latin typeface="Lucida Console" panose="020B0609040504020204" pitchFamily="49" charset="0"/>
              </a:rPr>
              <a:t>run</a:t>
            </a:r>
            <a:r>
              <a:rPr lang="en-US" sz="2600" dirty="0">
                <a:solidFill>
                  <a:srgbClr val="000000"/>
                </a:solidFill>
                <a:latin typeface="Lucida Console" panose="020B0609040504020204" pitchFamily="49" charset="0"/>
              </a:rPr>
              <a:t>;</a:t>
            </a:r>
          </a:p>
        </p:txBody>
      </p:sp>
      <p:sp>
        <p:nvSpPr>
          <p:cNvPr id="4" name="Slide Number Placeholder 3">
            <a:extLst>
              <a:ext uri="{FF2B5EF4-FFF2-40B4-BE49-F238E27FC236}">
                <a16:creationId xmlns:a16="http://schemas.microsoft.com/office/drawing/2014/main" id="{F266212D-3FFA-45C8-907E-3AAA6A0CB0EF}"/>
              </a:ext>
            </a:extLst>
          </p:cNvPr>
          <p:cNvSpPr>
            <a:spLocks noGrp="1"/>
          </p:cNvSpPr>
          <p:nvPr>
            <p:ph type="sldNum" sz="quarter" idx="12"/>
          </p:nvPr>
        </p:nvSpPr>
        <p:spPr/>
        <p:txBody>
          <a:bodyPr/>
          <a:lstStyle/>
          <a:p>
            <a:fld id="{FC0BC368-E0E9-40E2-8ACF-E0B53C39288B}" type="slidenum">
              <a:rPr lang="en-US" smtClean="0"/>
              <a:t>7</a:t>
            </a:fld>
            <a:endParaRPr lang="en-US"/>
          </a:p>
        </p:txBody>
      </p:sp>
    </p:spTree>
    <p:extLst>
      <p:ext uri="{BB962C8B-B14F-4D97-AF65-F5344CB8AC3E}">
        <p14:creationId xmlns:p14="http://schemas.microsoft.com/office/powerpoint/2010/main" val="2823244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AA0D69B-6A10-4727-B9A7-65048F71A5D6}"/>
              </a:ext>
            </a:extLst>
          </p:cNvPr>
          <p:cNvSpPr/>
          <p:nvPr/>
        </p:nvSpPr>
        <p:spPr>
          <a:xfrm>
            <a:off x="1916265" y="483030"/>
            <a:ext cx="8491993" cy="5632311"/>
          </a:xfrm>
          <a:prstGeom prst="rect">
            <a:avLst/>
          </a:prstGeom>
        </p:spPr>
        <p:txBody>
          <a:bodyPr wrap="square">
            <a:spAutoFit/>
          </a:bodyPr>
          <a:lstStyle/>
          <a:p>
            <a:r>
              <a:rPr lang="en-US" sz="2400" dirty="0">
                <a:solidFill>
                  <a:srgbClr val="008000"/>
                </a:solidFill>
                <a:latin typeface="Lucida Console" panose="020B0609040504020204" pitchFamily="49" charset="0"/>
              </a:rPr>
              <a:t>/*</a:t>
            </a:r>
          </a:p>
          <a:p>
            <a:r>
              <a:rPr lang="en-US" sz="2400" dirty="0">
                <a:solidFill>
                  <a:srgbClr val="008000"/>
                </a:solidFill>
                <a:latin typeface="Lucida Console" panose="020B0609040504020204" pitchFamily="49" charset="0"/>
              </a:rPr>
              <a:t>Use Cluster to cluster levels using Greenacre’s method</a:t>
            </a:r>
          </a:p>
          <a:p>
            <a:r>
              <a:rPr lang="en-US" sz="2400" dirty="0">
                <a:solidFill>
                  <a:srgbClr val="008000"/>
                </a:solidFill>
                <a:latin typeface="Lucida Console" panose="020B0609040504020204" pitchFamily="49" charset="0"/>
              </a:rPr>
              <a:t>*/</a:t>
            </a:r>
            <a:endParaRPr lang="en-US" sz="2400" dirty="0">
              <a:solidFill>
                <a:srgbClr val="000000"/>
              </a:solidFill>
              <a:latin typeface="Lucida Console" panose="020B0609040504020204" pitchFamily="49" charset="0"/>
            </a:endParaRPr>
          </a:p>
          <a:p>
            <a:r>
              <a:rPr lang="en-US" sz="2400" dirty="0" err="1">
                <a:solidFill>
                  <a:srgbClr val="0000FF"/>
                </a:solidFill>
                <a:latin typeface="Lucida Console" panose="020B0609040504020204" pitchFamily="49" charset="0"/>
              </a:rPr>
              <a:t>ods</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select</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clusterhistory</a:t>
            </a:r>
            <a:r>
              <a:rPr lang="en-US" sz="2400" dirty="0">
                <a:solidFill>
                  <a:srgbClr val="000000"/>
                </a:solidFill>
                <a:latin typeface="Lucida Console" panose="020B0609040504020204" pitchFamily="49" charset="0"/>
              </a:rPr>
              <a:t>;</a:t>
            </a:r>
          </a:p>
          <a:p>
            <a:r>
              <a:rPr lang="en-US" sz="2400" dirty="0" err="1">
                <a:solidFill>
                  <a:srgbClr val="0000FF"/>
                </a:solidFill>
                <a:latin typeface="Lucida Console" panose="020B0609040504020204" pitchFamily="49" charset="0"/>
              </a:rPr>
              <a:t>ods</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output</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clusterhistory</a:t>
            </a:r>
            <a:r>
              <a:rPr lang="en-US" sz="2400" dirty="0">
                <a:solidFill>
                  <a:srgbClr val="000000"/>
                </a:solidFill>
                <a:latin typeface="Lucida Console" panose="020B0609040504020204" pitchFamily="49" charset="0"/>
              </a:rPr>
              <a:t>=clusters;</a:t>
            </a:r>
          </a:p>
          <a:p>
            <a:r>
              <a:rPr lang="en-US" sz="2400" dirty="0" err="1">
                <a:solidFill>
                  <a:srgbClr val="0000FF"/>
                </a:solidFill>
                <a:latin typeface="Lucida Console" panose="020B0609040504020204" pitchFamily="49" charset="0"/>
              </a:rPr>
              <a:t>ods</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html</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off</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a:solidFill>
                  <a:srgbClr val="000080"/>
                </a:solidFill>
                <a:latin typeface="Lucida Console" panose="020B0609040504020204" pitchFamily="49" charset="0"/>
              </a:rPr>
              <a:t>cluster</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=proportions </a:t>
            </a:r>
            <a:r>
              <a:rPr lang="en-US" sz="2400" dirty="0">
                <a:solidFill>
                  <a:srgbClr val="0000FF"/>
                </a:solidFill>
                <a:latin typeface="Lucida Console" panose="020B0609040504020204" pitchFamily="49" charset="0"/>
              </a:rPr>
              <a:t>method</a:t>
            </a:r>
            <a:r>
              <a:rPr lang="en-US" sz="2400" dirty="0">
                <a:solidFill>
                  <a:srgbClr val="000000"/>
                </a:solidFill>
                <a:latin typeface="Lucida Console" panose="020B0609040504020204" pitchFamily="49" charset="0"/>
              </a:rPr>
              <a:t>=ward;</a:t>
            </a:r>
          </a:p>
          <a:p>
            <a:r>
              <a:rPr lang="en-US" sz="2400" dirty="0">
                <a:solidFill>
                  <a:srgbClr val="000000"/>
                </a:solidFill>
                <a:latin typeface="Lucida Console" panose="020B0609040504020204" pitchFamily="49" charset="0"/>
              </a:rPr>
              <a:t>   </a:t>
            </a:r>
            <a:r>
              <a:rPr lang="en-US" sz="2400" dirty="0" err="1">
                <a:solidFill>
                  <a:srgbClr val="0000FF"/>
                </a:solidFill>
                <a:latin typeface="Lucida Console" panose="020B0609040504020204" pitchFamily="49" charset="0"/>
              </a:rPr>
              <a:t>freq</a:t>
            </a:r>
            <a:r>
              <a:rPr lang="en-US" sz="2400" dirty="0">
                <a:solidFill>
                  <a:srgbClr val="000000"/>
                </a:solidFill>
                <a:latin typeface="Lucida Console" panose="020B0609040504020204" pitchFamily="49" charset="0"/>
              </a:rPr>
              <a:t> _</a:t>
            </a:r>
            <a:r>
              <a:rPr lang="en-US" sz="2400" dirty="0" err="1">
                <a:solidFill>
                  <a:srgbClr val="000000"/>
                </a:solidFill>
                <a:latin typeface="Lucida Console" panose="020B0609040504020204" pitchFamily="49" charset="0"/>
              </a:rPr>
              <a:t>freq</a:t>
            </a:r>
            <a:r>
              <a:rPr lang="en-US" sz="2400" dirty="0">
                <a:solidFill>
                  <a:srgbClr val="000000"/>
                </a:solidFill>
                <a:latin typeface="Lucida Console" panose="020B0609040504020204" pitchFamily="49" charset="0"/>
              </a:rPr>
              <a:t>_;</a:t>
            </a:r>
          </a:p>
          <a:p>
            <a:r>
              <a:rPr lang="en-US" sz="2400" dirty="0">
                <a:solidFill>
                  <a:srgbClr val="000000"/>
                </a:solidFill>
                <a:latin typeface="Lucida Console" panose="020B0609040504020204" pitchFamily="49" charset="0"/>
              </a:rPr>
              <a:t>   </a:t>
            </a:r>
            <a:r>
              <a:rPr lang="en-US" sz="2400" dirty="0" err="1">
                <a:solidFill>
                  <a:srgbClr val="0000FF"/>
                </a:solidFill>
                <a:latin typeface="Lucida Console" panose="020B0609040504020204" pitchFamily="49" charset="0"/>
              </a:rPr>
              <a:t>var</a:t>
            </a:r>
            <a:r>
              <a:rPr lang="en-US" sz="2400" dirty="0">
                <a:solidFill>
                  <a:srgbClr val="000000"/>
                </a:solidFill>
                <a:latin typeface="Lucida Console" panose="020B0609040504020204" pitchFamily="49" charset="0"/>
              </a:rPr>
              <a:t> prop;</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id</a:t>
            </a:r>
            <a:r>
              <a:rPr lang="en-US" sz="2400" dirty="0">
                <a:solidFill>
                  <a:srgbClr val="000000"/>
                </a:solidFill>
                <a:latin typeface="Lucida Console" panose="020B0609040504020204" pitchFamily="49" charset="0"/>
              </a:rPr>
              <a:t> level;</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a:p>
            <a:r>
              <a:rPr lang="en-US" sz="2400" dirty="0" err="1">
                <a:solidFill>
                  <a:srgbClr val="0000FF"/>
                </a:solidFill>
                <a:latin typeface="Lucida Console" panose="020B0609040504020204" pitchFamily="49" charset="0"/>
              </a:rPr>
              <a:t>ods</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html</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on</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a:solidFill>
                  <a:srgbClr val="000080"/>
                </a:solidFill>
                <a:latin typeface="Lucida Console" panose="020B0609040504020204" pitchFamily="49" charset="0"/>
              </a:rPr>
              <a:t>print</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=clusters;</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endParaRPr lang="en-US" sz="2400" dirty="0"/>
          </a:p>
        </p:txBody>
      </p:sp>
      <p:sp>
        <p:nvSpPr>
          <p:cNvPr id="2" name="Slide Number Placeholder 1">
            <a:extLst>
              <a:ext uri="{FF2B5EF4-FFF2-40B4-BE49-F238E27FC236}">
                <a16:creationId xmlns:a16="http://schemas.microsoft.com/office/drawing/2014/main" id="{E9E1ABEB-5045-433E-826E-098C2CFE959C}"/>
              </a:ext>
            </a:extLst>
          </p:cNvPr>
          <p:cNvSpPr>
            <a:spLocks noGrp="1"/>
          </p:cNvSpPr>
          <p:nvPr>
            <p:ph type="sldNum" sz="quarter" idx="12"/>
          </p:nvPr>
        </p:nvSpPr>
        <p:spPr/>
        <p:txBody>
          <a:bodyPr/>
          <a:lstStyle/>
          <a:p>
            <a:fld id="{FC0BC368-E0E9-40E2-8ACF-E0B53C39288B}" type="slidenum">
              <a:rPr lang="en-US" smtClean="0"/>
              <a:t>8</a:t>
            </a:fld>
            <a:endParaRPr lang="en-US"/>
          </a:p>
        </p:txBody>
      </p:sp>
    </p:spTree>
    <p:extLst>
      <p:ext uri="{BB962C8B-B14F-4D97-AF65-F5344CB8AC3E}">
        <p14:creationId xmlns:p14="http://schemas.microsoft.com/office/powerpoint/2010/main" val="576089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Text Box 10"/>
          <p:cNvSpPr txBox="1">
            <a:spLocks noChangeArrowheads="1"/>
          </p:cNvSpPr>
          <p:nvPr/>
        </p:nvSpPr>
        <p:spPr bwMode="auto">
          <a:xfrm>
            <a:off x="1406055" y="609600"/>
            <a:ext cx="38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A</a:t>
            </a:r>
          </a:p>
        </p:txBody>
      </p:sp>
      <p:sp>
        <p:nvSpPr>
          <p:cNvPr id="32773" name="Text Box 11"/>
          <p:cNvSpPr txBox="1">
            <a:spLocks noChangeArrowheads="1"/>
          </p:cNvSpPr>
          <p:nvPr/>
        </p:nvSpPr>
        <p:spPr bwMode="auto">
          <a:xfrm>
            <a:off x="1406055" y="1219200"/>
            <a:ext cx="38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B</a:t>
            </a:r>
          </a:p>
        </p:txBody>
      </p:sp>
      <p:sp>
        <p:nvSpPr>
          <p:cNvPr id="32774" name="Text Box 12"/>
          <p:cNvSpPr txBox="1">
            <a:spLocks noChangeArrowheads="1"/>
          </p:cNvSpPr>
          <p:nvPr/>
        </p:nvSpPr>
        <p:spPr bwMode="auto">
          <a:xfrm>
            <a:off x="1406056" y="1828800"/>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C</a:t>
            </a:r>
          </a:p>
        </p:txBody>
      </p:sp>
      <p:sp>
        <p:nvSpPr>
          <p:cNvPr id="32775" name="Text Box 13"/>
          <p:cNvSpPr txBox="1">
            <a:spLocks noChangeArrowheads="1"/>
          </p:cNvSpPr>
          <p:nvPr/>
        </p:nvSpPr>
        <p:spPr bwMode="auto">
          <a:xfrm>
            <a:off x="1406056" y="2438400"/>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D</a:t>
            </a:r>
          </a:p>
        </p:txBody>
      </p:sp>
      <p:sp>
        <p:nvSpPr>
          <p:cNvPr id="32776" name="Text Box 14"/>
          <p:cNvSpPr txBox="1">
            <a:spLocks noChangeArrowheads="1"/>
          </p:cNvSpPr>
          <p:nvPr/>
        </p:nvSpPr>
        <p:spPr bwMode="auto">
          <a:xfrm>
            <a:off x="2053756" y="0"/>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0</a:t>
            </a:r>
          </a:p>
        </p:txBody>
      </p:sp>
      <p:sp>
        <p:nvSpPr>
          <p:cNvPr id="32777" name="Text Box 15"/>
          <p:cNvSpPr txBox="1">
            <a:spLocks noChangeArrowheads="1"/>
          </p:cNvSpPr>
          <p:nvPr/>
        </p:nvSpPr>
        <p:spPr bwMode="auto">
          <a:xfrm>
            <a:off x="2739556" y="0"/>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1</a:t>
            </a:r>
          </a:p>
        </p:txBody>
      </p:sp>
      <p:sp>
        <p:nvSpPr>
          <p:cNvPr id="32778" name="AutoShape 28"/>
          <p:cNvSpPr>
            <a:spLocks noChangeArrowheads="1"/>
          </p:cNvSpPr>
          <p:nvPr/>
        </p:nvSpPr>
        <p:spPr bwMode="auto">
          <a:xfrm>
            <a:off x="1901355" y="533400"/>
            <a:ext cx="685800" cy="609600"/>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28</a:t>
            </a:r>
          </a:p>
        </p:txBody>
      </p:sp>
      <p:sp>
        <p:nvSpPr>
          <p:cNvPr id="32779" name="AutoShape 29"/>
          <p:cNvSpPr>
            <a:spLocks noChangeArrowheads="1"/>
          </p:cNvSpPr>
          <p:nvPr/>
        </p:nvSpPr>
        <p:spPr bwMode="auto">
          <a:xfrm>
            <a:off x="1901355" y="1143000"/>
            <a:ext cx="685800" cy="609600"/>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16</a:t>
            </a:r>
          </a:p>
        </p:txBody>
      </p:sp>
      <p:sp>
        <p:nvSpPr>
          <p:cNvPr id="32780" name="AutoShape 30"/>
          <p:cNvSpPr>
            <a:spLocks noChangeArrowheads="1"/>
          </p:cNvSpPr>
          <p:nvPr/>
        </p:nvSpPr>
        <p:spPr bwMode="auto">
          <a:xfrm>
            <a:off x="1901355" y="1752600"/>
            <a:ext cx="685800" cy="609600"/>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94</a:t>
            </a:r>
          </a:p>
        </p:txBody>
      </p:sp>
      <p:sp>
        <p:nvSpPr>
          <p:cNvPr id="32781" name="AutoShape 31"/>
          <p:cNvSpPr>
            <a:spLocks noChangeArrowheads="1"/>
          </p:cNvSpPr>
          <p:nvPr/>
        </p:nvSpPr>
        <p:spPr bwMode="auto">
          <a:xfrm>
            <a:off x="1901355" y="2362200"/>
            <a:ext cx="685800" cy="609600"/>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23</a:t>
            </a:r>
          </a:p>
        </p:txBody>
      </p:sp>
      <p:sp>
        <p:nvSpPr>
          <p:cNvPr id="32782" name="AutoShape 32"/>
          <p:cNvSpPr>
            <a:spLocks noChangeArrowheads="1"/>
          </p:cNvSpPr>
          <p:nvPr/>
        </p:nvSpPr>
        <p:spPr bwMode="auto">
          <a:xfrm>
            <a:off x="2587155" y="533400"/>
            <a:ext cx="685800" cy="609600"/>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7</a:t>
            </a:r>
          </a:p>
        </p:txBody>
      </p:sp>
      <p:sp>
        <p:nvSpPr>
          <p:cNvPr id="32783" name="AutoShape 33"/>
          <p:cNvSpPr>
            <a:spLocks noChangeArrowheads="1"/>
          </p:cNvSpPr>
          <p:nvPr/>
        </p:nvSpPr>
        <p:spPr bwMode="auto">
          <a:xfrm>
            <a:off x="2587155" y="1143000"/>
            <a:ext cx="685800" cy="609600"/>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0</a:t>
            </a:r>
          </a:p>
        </p:txBody>
      </p:sp>
      <p:sp>
        <p:nvSpPr>
          <p:cNvPr id="32784" name="AutoShape 34"/>
          <p:cNvSpPr>
            <a:spLocks noChangeArrowheads="1"/>
          </p:cNvSpPr>
          <p:nvPr/>
        </p:nvSpPr>
        <p:spPr bwMode="auto">
          <a:xfrm>
            <a:off x="2587155" y="1752600"/>
            <a:ext cx="685800" cy="609600"/>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11</a:t>
            </a:r>
          </a:p>
        </p:txBody>
      </p:sp>
      <p:sp>
        <p:nvSpPr>
          <p:cNvPr id="32785" name="AutoShape 35"/>
          <p:cNvSpPr>
            <a:spLocks noChangeArrowheads="1"/>
          </p:cNvSpPr>
          <p:nvPr/>
        </p:nvSpPr>
        <p:spPr bwMode="auto">
          <a:xfrm>
            <a:off x="2587155" y="2362200"/>
            <a:ext cx="685800" cy="609600"/>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21</a:t>
            </a:r>
          </a:p>
        </p:txBody>
      </p:sp>
      <p:grpSp>
        <p:nvGrpSpPr>
          <p:cNvPr id="32786" name="Group 55"/>
          <p:cNvGrpSpPr>
            <a:grpSpLocks/>
          </p:cNvGrpSpPr>
          <p:nvPr/>
        </p:nvGrpSpPr>
        <p:grpSpPr bwMode="auto">
          <a:xfrm>
            <a:off x="3028481" y="304800"/>
            <a:ext cx="2073275" cy="4267200"/>
            <a:chOff x="1694" y="1056"/>
            <a:chExt cx="1306" cy="2688"/>
          </a:xfrm>
        </p:grpSpPr>
        <p:sp>
          <p:nvSpPr>
            <p:cNvPr id="32813" name="Text Box 7"/>
            <p:cNvSpPr txBox="1">
              <a:spLocks noChangeArrowheads="1"/>
            </p:cNvSpPr>
            <p:nvPr/>
          </p:nvSpPr>
          <p:spPr bwMode="auto">
            <a:xfrm>
              <a:off x="1694" y="2832"/>
              <a:ext cx="110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dirty="0"/>
                <a:t>         B &amp; C</a:t>
              </a:r>
            </a:p>
          </p:txBody>
        </p:sp>
        <p:sp>
          <p:nvSpPr>
            <p:cNvPr id="32814" name="Text Box 37"/>
            <p:cNvSpPr txBox="1">
              <a:spLocks noChangeArrowheads="1"/>
            </p:cNvSpPr>
            <p:nvPr/>
          </p:nvSpPr>
          <p:spPr bwMode="auto">
            <a:xfrm>
              <a:off x="2304" y="3198"/>
              <a:ext cx="49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sym typeface="Symbol" pitchFamily="18" charset="2"/>
                </a:rPr>
                <a:t>30.7</a:t>
              </a:r>
              <a:endParaRPr lang="en-US" altLang="en-US"/>
            </a:p>
          </p:txBody>
        </p:sp>
        <p:grpSp>
          <p:nvGrpSpPr>
            <p:cNvPr id="32815" name="Group 52"/>
            <p:cNvGrpSpPr>
              <a:grpSpLocks/>
            </p:cNvGrpSpPr>
            <p:nvPr/>
          </p:nvGrpSpPr>
          <p:grpSpPr bwMode="auto">
            <a:xfrm>
              <a:off x="1896" y="1056"/>
              <a:ext cx="1104" cy="1488"/>
              <a:chOff x="1896" y="1056"/>
              <a:chExt cx="1104" cy="1488"/>
            </a:xfrm>
          </p:grpSpPr>
          <p:sp>
            <p:nvSpPr>
              <p:cNvPr id="32817" name="Line 3"/>
              <p:cNvSpPr>
                <a:spLocks noChangeShapeType="1"/>
              </p:cNvSpPr>
              <p:nvPr/>
            </p:nvSpPr>
            <p:spPr bwMode="auto">
              <a:xfrm>
                <a:off x="1896" y="1968"/>
                <a:ext cx="192" cy="0"/>
              </a:xfrm>
              <a:prstGeom prst="line">
                <a:avLst/>
              </a:prstGeom>
              <a:noFill/>
              <a:ln w="19050">
                <a:solidFill>
                  <a:schemeClr val="tx1"/>
                </a:solidFill>
                <a:round/>
                <a:headEnd/>
                <a:tailEnd type="triangle" w="med" len="lg"/>
              </a:ln>
              <a:extLst>
                <a:ext uri="{909E8E84-426E-40DD-AFC4-6F175D3DCCD1}">
                  <a14:hiddenFill xmlns:a14="http://schemas.microsoft.com/office/drawing/2010/main">
                    <a:noFill/>
                  </a14:hiddenFill>
                </a:ext>
              </a:extLst>
            </p:spPr>
            <p:txBody>
              <a:bodyPr wrap="none" anchor="ctr"/>
              <a:lstStyle/>
              <a:p>
                <a:endParaRPr lang="en-US"/>
              </a:p>
            </p:txBody>
          </p:sp>
          <p:sp>
            <p:nvSpPr>
              <p:cNvPr id="32818" name="AutoShape 16"/>
              <p:cNvSpPr>
                <a:spLocks noChangeArrowheads="1"/>
              </p:cNvSpPr>
              <p:nvPr/>
            </p:nvSpPr>
            <p:spPr bwMode="auto">
              <a:xfrm>
                <a:off x="2136" y="1392"/>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28</a:t>
                </a:r>
              </a:p>
            </p:txBody>
          </p:sp>
          <p:sp>
            <p:nvSpPr>
              <p:cNvPr id="32819" name="AutoShape 17"/>
              <p:cNvSpPr>
                <a:spLocks noChangeArrowheads="1"/>
              </p:cNvSpPr>
              <p:nvPr/>
            </p:nvSpPr>
            <p:spPr bwMode="auto">
              <a:xfrm>
                <a:off x="2136" y="1776"/>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110</a:t>
                </a:r>
              </a:p>
            </p:txBody>
          </p:sp>
          <p:sp>
            <p:nvSpPr>
              <p:cNvPr id="32820" name="AutoShape 18"/>
              <p:cNvSpPr>
                <a:spLocks noChangeArrowheads="1"/>
              </p:cNvSpPr>
              <p:nvPr/>
            </p:nvSpPr>
            <p:spPr bwMode="auto">
              <a:xfrm>
                <a:off x="2136" y="2160"/>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23</a:t>
                </a:r>
              </a:p>
            </p:txBody>
          </p:sp>
          <p:sp>
            <p:nvSpPr>
              <p:cNvPr id="32821" name="AutoShape 19"/>
              <p:cNvSpPr>
                <a:spLocks noChangeArrowheads="1"/>
              </p:cNvSpPr>
              <p:nvPr/>
            </p:nvSpPr>
            <p:spPr bwMode="auto">
              <a:xfrm>
                <a:off x="2568" y="1392"/>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7</a:t>
                </a:r>
              </a:p>
            </p:txBody>
          </p:sp>
          <p:sp>
            <p:nvSpPr>
              <p:cNvPr id="32822" name="AutoShape 20"/>
              <p:cNvSpPr>
                <a:spLocks noChangeArrowheads="1"/>
              </p:cNvSpPr>
              <p:nvPr/>
            </p:nvSpPr>
            <p:spPr bwMode="auto">
              <a:xfrm>
                <a:off x="2568" y="1776"/>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11</a:t>
                </a:r>
              </a:p>
            </p:txBody>
          </p:sp>
          <p:sp>
            <p:nvSpPr>
              <p:cNvPr id="32823" name="AutoShape 21"/>
              <p:cNvSpPr>
                <a:spLocks noChangeArrowheads="1"/>
              </p:cNvSpPr>
              <p:nvPr/>
            </p:nvSpPr>
            <p:spPr bwMode="auto">
              <a:xfrm>
                <a:off x="2568" y="2160"/>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21</a:t>
                </a:r>
              </a:p>
            </p:txBody>
          </p:sp>
          <p:sp>
            <p:nvSpPr>
              <p:cNvPr id="32824" name="Text Box 41"/>
              <p:cNvSpPr txBox="1">
                <a:spLocks noChangeArrowheads="1"/>
              </p:cNvSpPr>
              <p:nvPr/>
            </p:nvSpPr>
            <p:spPr bwMode="auto">
              <a:xfrm>
                <a:off x="2210" y="1056"/>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0</a:t>
                </a:r>
              </a:p>
            </p:txBody>
          </p:sp>
          <p:sp>
            <p:nvSpPr>
              <p:cNvPr id="32825" name="Text Box 42"/>
              <p:cNvSpPr txBox="1">
                <a:spLocks noChangeArrowheads="1"/>
              </p:cNvSpPr>
              <p:nvPr/>
            </p:nvSpPr>
            <p:spPr bwMode="auto">
              <a:xfrm>
                <a:off x="2642" y="1056"/>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1</a:t>
                </a:r>
              </a:p>
            </p:txBody>
          </p:sp>
        </p:grpSp>
        <p:sp>
          <p:nvSpPr>
            <p:cNvPr id="32816" name="Text Box 48"/>
            <p:cNvSpPr txBox="1">
              <a:spLocks noChangeArrowheads="1"/>
            </p:cNvSpPr>
            <p:nvPr/>
          </p:nvSpPr>
          <p:spPr bwMode="auto">
            <a:xfrm>
              <a:off x="2304" y="3456"/>
              <a:ext cx="50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dirty="0">
                  <a:sym typeface="Symbol" pitchFamily="18" charset="2"/>
                </a:rPr>
                <a:t>97%</a:t>
              </a:r>
              <a:endParaRPr lang="en-US" altLang="en-US" dirty="0"/>
            </a:p>
          </p:txBody>
        </p:sp>
      </p:grpSp>
      <p:grpSp>
        <p:nvGrpSpPr>
          <p:cNvPr id="32787" name="Group 56"/>
          <p:cNvGrpSpPr>
            <a:grpSpLocks/>
          </p:cNvGrpSpPr>
          <p:nvPr/>
        </p:nvGrpSpPr>
        <p:grpSpPr bwMode="auto">
          <a:xfrm>
            <a:off x="5177957" y="609601"/>
            <a:ext cx="1752600" cy="3965575"/>
            <a:chOff x="3048" y="1248"/>
            <a:chExt cx="1104" cy="2498"/>
          </a:xfrm>
        </p:grpSpPr>
        <p:sp>
          <p:nvSpPr>
            <p:cNvPr id="32802" name="Text Box 8"/>
            <p:cNvSpPr txBox="1">
              <a:spLocks noChangeArrowheads="1"/>
            </p:cNvSpPr>
            <p:nvPr/>
          </p:nvSpPr>
          <p:spPr bwMode="auto">
            <a:xfrm>
              <a:off x="3288" y="2832"/>
              <a:ext cx="74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dirty="0"/>
                <a:t>A &amp; BC</a:t>
              </a:r>
            </a:p>
          </p:txBody>
        </p:sp>
        <p:sp>
          <p:nvSpPr>
            <p:cNvPr id="32803" name="Text Box 38"/>
            <p:cNvSpPr txBox="1">
              <a:spLocks noChangeArrowheads="1"/>
            </p:cNvSpPr>
            <p:nvPr/>
          </p:nvSpPr>
          <p:spPr bwMode="auto">
            <a:xfrm>
              <a:off x="3480" y="3200"/>
              <a:ext cx="49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sym typeface="Symbol" pitchFamily="18" charset="2"/>
                </a:rPr>
                <a:t>28.6</a:t>
              </a:r>
              <a:endParaRPr lang="en-US" altLang="en-US"/>
            </a:p>
          </p:txBody>
        </p:sp>
        <p:grpSp>
          <p:nvGrpSpPr>
            <p:cNvPr id="32804" name="Group 53"/>
            <p:cNvGrpSpPr>
              <a:grpSpLocks/>
            </p:cNvGrpSpPr>
            <p:nvPr/>
          </p:nvGrpSpPr>
          <p:grpSpPr bwMode="auto">
            <a:xfrm>
              <a:off x="3048" y="1248"/>
              <a:ext cx="1104" cy="1104"/>
              <a:chOff x="3048" y="1248"/>
              <a:chExt cx="1104" cy="1104"/>
            </a:xfrm>
          </p:grpSpPr>
          <p:sp>
            <p:nvSpPr>
              <p:cNvPr id="32806" name="Line 5"/>
              <p:cNvSpPr>
                <a:spLocks noChangeShapeType="1"/>
              </p:cNvSpPr>
              <p:nvPr/>
            </p:nvSpPr>
            <p:spPr bwMode="auto">
              <a:xfrm>
                <a:off x="3048" y="1968"/>
                <a:ext cx="192" cy="0"/>
              </a:xfrm>
              <a:prstGeom prst="line">
                <a:avLst/>
              </a:prstGeom>
              <a:noFill/>
              <a:ln w="19050">
                <a:solidFill>
                  <a:schemeClr val="tx1"/>
                </a:solidFill>
                <a:round/>
                <a:headEnd/>
                <a:tailEnd type="triangle" w="med" len="lg"/>
              </a:ln>
              <a:extLst>
                <a:ext uri="{909E8E84-426E-40DD-AFC4-6F175D3DCCD1}">
                  <a14:hiddenFill xmlns:a14="http://schemas.microsoft.com/office/drawing/2010/main">
                    <a:noFill/>
                  </a14:hiddenFill>
                </a:ext>
              </a:extLst>
            </p:spPr>
            <p:txBody>
              <a:bodyPr wrap="none" anchor="ctr"/>
              <a:lstStyle/>
              <a:p>
                <a:endParaRPr lang="en-US"/>
              </a:p>
            </p:txBody>
          </p:sp>
          <p:sp>
            <p:nvSpPr>
              <p:cNvPr id="32807" name="AutoShape 22"/>
              <p:cNvSpPr>
                <a:spLocks noChangeArrowheads="1"/>
              </p:cNvSpPr>
              <p:nvPr/>
            </p:nvSpPr>
            <p:spPr bwMode="auto">
              <a:xfrm>
                <a:off x="3288" y="1584"/>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138</a:t>
                </a:r>
              </a:p>
            </p:txBody>
          </p:sp>
          <p:sp>
            <p:nvSpPr>
              <p:cNvPr id="32808" name="AutoShape 23"/>
              <p:cNvSpPr>
                <a:spLocks noChangeArrowheads="1"/>
              </p:cNvSpPr>
              <p:nvPr/>
            </p:nvSpPr>
            <p:spPr bwMode="auto">
              <a:xfrm>
                <a:off x="3288" y="1968"/>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23</a:t>
                </a:r>
              </a:p>
            </p:txBody>
          </p:sp>
          <p:sp>
            <p:nvSpPr>
              <p:cNvPr id="32809" name="AutoShape 24"/>
              <p:cNvSpPr>
                <a:spLocks noChangeArrowheads="1"/>
              </p:cNvSpPr>
              <p:nvPr/>
            </p:nvSpPr>
            <p:spPr bwMode="auto">
              <a:xfrm>
                <a:off x="3720" y="1584"/>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18</a:t>
                </a:r>
              </a:p>
            </p:txBody>
          </p:sp>
          <p:sp>
            <p:nvSpPr>
              <p:cNvPr id="32810" name="AutoShape 25"/>
              <p:cNvSpPr>
                <a:spLocks noChangeArrowheads="1"/>
              </p:cNvSpPr>
              <p:nvPr/>
            </p:nvSpPr>
            <p:spPr bwMode="auto">
              <a:xfrm>
                <a:off x="3720" y="1968"/>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21</a:t>
                </a:r>
              </a:p>
            </p:txBody>
          </p:sp>
          <p:sp>
            <p:nvSpPr>
              <p:cNvPr id="32811" name="Text Box 43"/>
              <p:cNvSpPr txBox="1">
                <a:spLocks noChangeArrowheads="1"/>
              </p:cNvSpPr>
              <p:nvPr/>
            </p:nvSpPr>
            <p:spPr bwMode="auto">
              <a:xfrm>
                <a:off x="3408" y="1248"/>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0</a:t>
                </a:r>
              </a:p>
            </p:txBody>
          </p:sp>
          <p:sp>
            <p:nvSpPr>
              <p:cNvPr id="32812" name="Text Box 44"/>
              <p:cNvSpPr txBox="1">
                <a:spLocks noChangeArrowheads="1"/>
              </p:cNvSpPr>
              <p:nvPr/>
            </p:nvSpPr>
            <p:spPr bwMode="auto">
              <a:xfrm>
                <a:off x="3840" y="1248"/>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1</a:t>
                </a:r>
              </a:p>
            </p:txBody>
          </p:sp>
        </p:grpSp>
        <p:sp>
          <p:nvSpPr>
            <p:cNvPr id="32805" name="Text Box 49"/>
            <p:cNvSpPr txBox="1">
              <a:spLocks noChangeArrowheads="1"/>
            </p:cNvSpPr>
            <p:nvPr/>
          </p:nvSpPr>
          <p:spPr bwMode="auto">
            <a:xfrm>
              <a:off x="3480" y="3458"/>
              <a:ext cx="50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sym typeface="Symbol" pitchFamily="18" charset="2"/>
                </a:rPr>
                <a:t>90%</a:t>
              </a:r>
              <a:endParaRPr lang="en-US" altLang="en-US"/>
            </a:p>
          </p:txBody>
        </p:sp>
      </p:grpSp>
      <p:grpSp>
        <p:nvGrpSpPr>
          <p:cNvPr id="32788" name="Group 54"/>
          <p:cNvGrpSpPr>
            <a:grpSpLocks/>
          </p:cNvGrpSpPr>
          <p:nvPr/>
        </p:nvGrpSpPr>
        <p:grpSpPr bwMode="auto">
          <a:xfrm>
            <a:off x="7006755" y="914400"/>
            <a:ext cx="1752600" cy="1143000"/>
            <a:chOff x="4200" y="1440"/>
            <a:chExt cx="1104" cy="720"/>
          </a:xfrm>
        </p:grpSpPr>
        <p:sp>
          <p:nvSpPr>
            <p:cNvPr id="32797" name="Line 4"/>
            <p:cNvSpPr>
              <a:spLocks noChangeShapeType="1"/>
            </p:cNvSpPr>
            <p:nvPr/>
          </p:nvSpPr>
          <p:spPr bwMode="auto">
            <a:xfrm>
              <a:off x="4200" y="1968"/>
              <a:ext cx="192" cy="0"/>
            </a:xfrm>
            <a:prstGeom prst="line">
              <a:avLst/>
            </a:prstGeom>
            <a:noFill/>
            <a:ln w="19050">
              <a:solidFill>
                <a:schemeClr val="tx1"/>
              </a:solidFill>
              <a:round/>
              <a:headEnd/>
              <a:tailEnd type="triangle" w="med" len="lg"/>
            </a:ln>
            <a:extLst>
              <a:ext uri="{909E8E84-426E-40DD-AFC4-6F175D3DCCD1}">
                <a14:hiddenFill xmlns:a14="http://schemas.microsoft.com/office/drawing/2010/main">
                  <a:noFill/>
                </a14:hiddenFill>
              </a:ext>
            </a:extLst>
          </p:spPr>
          <p:txBody>
            <a:bodyPr wrap="none" anchor="ctr"/>
            <a:lstStyle/>
            <a:p>
              <a:endParaRPr lang="en-US"/>
            </a:p>
          </p:txBody>
        </p:sp>
        <p:sp>
          <p:nvSpPr>
            <p:cNvPr id="32798" name="AutoShape 26"/>
            <p:cNvSpPr>
              <a:spLocks noChangeArrowheads="1"/>
            </p:cNvSpPr>
            <p:nvPr/>
          </p:nvSpPr>
          <p:spPr bwMode="auto">
            <a:xfrm>
              <a:off x="4440" y="1776"/>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161</a:t>
              </a:r>
            </a:p>
          </p:txBody>
        </p:sp>
        <p:sp>
          <p:nvSpPr>
            <p:cNvPr id="32799" name="AutoShape 27"/>
            <p:cNvSpPr>
              <a:spLocks noChangeArrowheads="1"/>
            </p:cNvSpPr>
            <p:nvPr/>
          </p:nvSpPr>
          <p:spPr bwMode="auto">
            <a:xfrm>
              <a:off x="4872" y="1776"/>
              <a:ext cx="432" cy="384"/>
            </a:xfrm>
            <a:prstGeom prst="roundRect">
              <a:avLst>
                <a:gd name="adj" fmla="val 16667"/>
              </a:avLst>
            </a:prstGeom>
            <a:solidFill>
              <a:srgbClr val="666699"/>
            </a:solidFill>
            <a:ln w="19050">
              <a:solidFill>
                <a:schemeClr val="bg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en-US" b="1">
                  <a:solidFill>
                    <a:srgbClr val="FFFFFF"/>
                  </a:solidFill>
                </a:rPr>
                <a:t>39</a:t>
              </a:r>
            </a:p>
          </p:txBody>
        </p:sp>
        <p:sp>
          <p:nvSpPr>
            <p:cNvPr id="32800" name="Text Box 45"/>
            <p:cNvSpPr txBox="1">
              <a:spLocks noChangeArrowheads="1"/>
            </p:cNvSpPr>
            <p:nvPr/>
          </p:nvSpPr>
          <p:spPr bwMode="auto">
            <a:xfrm>
              <a:off x="4514" y="1440"/>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0</a:t>
              </a:r>
            </a:p>
          </p:txBody>
        </p:sp>
        <p:sp>
          <p:nvSpPr>
            <p:cNvPr id="32801" name="Text Box 46"/>
            <p:cNvSpPr txBox="1">
              <a:spLocks noChangeArrowheads="1"/>
            </p:cNvSpPr>
            <p:nvPr/>
          </p:nvSpPr>
          <p:spPr bwMode="auto">
            <a:xfrm>
              <a:off x="4946" y="1440"/>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1</a:t>
              </a:r>
            </a:p>
          </p:txBody>
        </p:sp>
      </p:grpSp>
      <p:grpSp>
        <p:nvGrpSpPr>
          <p:cNvPr id="32789" name="Group 58"/>
          <p:cNvGrpSpPr>
            <a:grpSpLocks/>
          </p:cNvGrpSpPr>
          <p:nvPr/>
        </p:nvGrpSpPr>
        <p:grpSpPr bwMode="auto">
          <a:xfrm>
            <a:off x="1177456" y="3124201"/>
            <a:ext cx="7739063" cy="1450975"/>
            <a:chOff x="528" y="2832"/>
            <a:chExt cx="4875" cy="914"/>
          </a:xfrm>
        </p:grpSpPr>
        <p:sp>
          <p:nvSpPr>
            <p:cNvPr id="32790" name="Text Box 6"/>
            <p:cNvSpPr txBox="1">
              <a:spLocks noChangeArrowheads="1"/>
            </p:cNvSpPr>
            <p:nvPr/>
          </p:nvSpPr>
          <p:spPr bwMode="auto">
            <a:xfrm>
              <a:off x="528" y="3168"/>
              <a:ext cx="47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sz="2800">
                  <a:sym typeface="Symbol" pitchFamily="18" charset="2"/>
                </a:rPr>
                <a:t></a:t>
              </a:r>
              <a:r>
                <a:rPr lang="en-US" altLang="en-US" sz="2800" baseline="30000">
                  <a:sym typeface="Symbol" pitchFamily="18" charset="2"/>
                </a:rPr>
                <a:t>2</a:t>
              </a:r>
              <a:r>
                <a:rPr lang="en-US" altLang="en-US" baseline="30000">
                  <a:sym typeface="Symbol" pitchFamily="18" charset="2"/>
                </a:rPr>
                <a:t> </a:t>
              </a:r>
              <a:r>
                <a:rPr lang="en-US" altLang="en-US">
                  <a:sym typeface="Symbol" pitchFamily="18" charset="2"/>
                </a:rPr>
                <a:t>=</a:t>
              </a:r>
              <a:endParaRPr lang="en-US" altLang="en-US"/>
            </a:p>
          </p:txBody>
        </p:sp>
        <p:sp>
          <p:nvSpPr>
            <p:cNvPr id="32791" name="Text Box 36"/>
            <p:cNvSpPr txBox="1">
              <a:spLocks noChangeArrowheads="1"/>
            </p:cNvSpPr>
            <p:nvPr/>
          </p:nvSpPr>
          <p:spPr bwMode="auto">
            <a:xfrm>
              <a:off x="1152" y="3198"/>
              <a:ext cx="49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sym typeface="Symbol" pitchFamily="18" charset="2"/>
                </a:rPr>
                <a:t>31.7</a:t>
              </a:r>
              <a:endParaRPr lang="en-US" altLang="en-US"/>
            </a:p>
          </p:txBody>
        </p:sp>
        <p:sp>
          <p:nvSpPr>
            <p:cNvPr id="32792" name="Text Box 40"/>
            <p:cNvSpPr txBox="1">
              <a:spLocks noChangeArrowheads="1"/>
            </p:cNvSpPr>
            <p:nvPr/>
          </p:nvSpPr>
          <p:spPr bwMode="auto">
            <a:xfrm>
              <a:off x="528" y="2832"/>
              <a:ext cx="82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t>Merged:</a:t>
              </a:r>
            </a:p>
          </p:txBody>
        </p:sp>
        <p:sp>
          <p:nvSpPr>
            <p:cNvPr id="32793" name="Text Box 47"/>
            <p:cNvSpPr txBox="1">
              <a:spLocks noChangeArrowheads="1"/>
            </p:cNvSpPr>
            <p:nvPr/>
          </p:nvSpPr>
          <p:spPr bwMode="auto">
            <a:xfrm>
              <a:off x="1104" y="3456"/>
              <a:ext cx="6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sym typeface="Symbol" pitchFamily="18" charset="2"/>
                </a:rPr>
                <a:t>100%</a:t>
              </a:r>
              <a:endParaRPr lang="en-US" altLang="en-US"/>
            </a:p>
          </p:txBody>
        </p:sp>
        <p:sp>
          <p:nvSpPr>
            <p:cNvPr id="32794" name="Text Box 9"/>
            <p:cNvSpPr txBox="1">
              <a:spLocks noChangeArrowheads="1"/>
            </p:cNvSpPr>
            <p:nvPr/>
          </p:nvSpPr>
          <p:spPr bwMode="auto">
            <a:xfrm>
              <a:off x="4519" y="2832"/>
              <a:ext cx="8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dirty="0"/>
                <a:t>ABC &amp; D</a:t>
              </a:r>
            </a:p>
          </p:txBody>
        </p:sp>
        <p:sp>
          <p:nvSpPr>
            <p:cNvPr id="32795" name="Text Box 39"/>
            <p:cNvSpPr txBox="1">
              <a:spLocks noChangeArrowheads="1"/>
            </p:cNvSpPr>
            <p:nvPr/>
          </p:nvSpPr>
          <p:spPr bwMode="auto">
            <a:xfrm>
              <a:off x="4754" y="3200"/>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sym typeface="Symbol" pitchFamily="18" charset="2"/>
                </a:rPr>
                <a:t>0</a:t>
              </a:r>
              <a:endParaRPr lang="en-US" altLang="en-US"/>
            </a:p>
          </p:txBody>
        </p:sp>
        <p:sp>
          <p:nvSpPr>
            <p:cNvPr id="32796" name="Text Box 50"/>
            <p:cNvSpPr txBox="1">
              <a:spLocks noChangeArrowheads="1"/>
            </p:cNvSpPr>
            <p:nvPr/>
          </p:nvSpPr>
          <p:spPr bwMode="auto">
            <a:xfrm>
              <a:off x="4752" y="3458"/>
              <a:ext cx="39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en-US">
                  <a:sym typeface="Symbol" pitchFamily="18" charset="2"/>
                </a:rPr>
                <a:t>0%</a:t>
              </a:r>
              <a:endParaRPr lang="en-US" altLang="en-US"/>
            </a:p>
          </p:txBody>
        </p:sp>
      </p:grpSp>
      <p:pic>
        <p:nvPicPr>
          <p:cNvPr id="2" name="Picture 1">
            <a:extLst>
              <a:ext uri="{FF2B5EF4-FFF2-40B4-BE49-F238E27FC236}">
                <a16:creationId xmlns:a16="http://schemas.microsoft.com/office/drawing/2014/main" id="{8CA7C8A0-16C3-476E-AD39-DFE000E7BDF1}"/>
              </a:ext>
            </a:extLst>
          </p:cNvPr>
          <p:cNvPicPr>
            <a:picLocks noChangeAspect="1"/>
          </p:cNvPicPr>
          <p:nvPr/>
        </p:nvPicPr>
        <p:blipFill>
          <a:blip r:embed="rId3"/>
          <a:stretch>
            <a:fillRect/>
          </a:stretch>
        </p:blipFill>
        <p:spPr>
          <a:xfrm>
            <a:off x="8240244" y="4923679"/>
            <a:ext cx="3829050" cy="1638300"/>
          </a:xfrm>
          <a:prstGeom prst="rect">
            <a:avLst/>
          </a:prstGeom>
        </p:spPr>
      </p:pic>
      <p:sp>
        <p:nvSpPr>
          <p:cNvPr id="3" name="Slide Number Placeholder 2">
            <a:extLst>
              <a:ext uri="{FF2B5EF4-FFF2-40B4-BE49-F238E27FC236}">
                <a16:creationId xmlns:a16="http://schemas.microsoft.com/office/drawing/2014/main" id="{5547544A-EAA5-4E0C-B7D1-5BD05A5043D5}"/>
              </a:ext>
            </a:extLst>
          </p:cNvPr>
          <p:cNvSpPr>
            <a:spLocks noGrp="1"/>
          </p:cNvSpPr>
          <p:nvPr>
            <p:ph type="sldNum" sz="quarter" idx="12"/>
          </p:nvPr>
        </p:nvSpPr>
        <p:spPr/>
        <p:txBody>
          <a:bodyPr/>
          <a:lstStyle/>
          <a:p>
            <a:fld id="{FC0BC368-E0E9-40E2-8ACF-E0B53C39288B}" type="slidenum">
              <a:rPr lang="en-US" smtClean="0"/>
              <a:t>9</a:t>
            </a:fld>
            <a:endParaRPr lang="en-US"/>
          </a:p>
        </p:txBody>
      </p:sp>
    </p:spTree>
    <p:extLst>
      <p:ext uri="{BB962C8B-B14F-4D97-AF65-F5344CB8AC3E}">
        <p14:creationId xmlns:p14="http://schemas.microsoft.com/office/powerpoint/2010/main" val="2209178943"/>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LIDETYPE" val="Demo"/>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530</TotalTime>
  <Words>1203</Words>
  <Application>Microsoft Office PowerPoint</Application>
  <PresentationFormat>Widescreen</PresentationFormat>
  <Paragraphs>314</Paragraphs>
  <Slides>32</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Calibri</vt:lpstr>
      <vt:lpstr>Calibri Light</vt:lpstr>
      <vt:lpstr>Courier New</vt:lpstr>
      <vt:lpstr>Lucida Console</vt:lpstr>
      <vt:lpstr>Symbol</vt:lpstr>
      <vt:lpstr>Times New Roman</vt:lpstr>
      <vt:lpstr>Office Theme</vt:lpstr>
      <vt:lpstr>Categorical Data</vt:lpstr>
      <vt:lpstr>PowerPoint Presentation</vt:lpstr>
      <vt:lpstr>Earlier, I Clustered Levels by hand using Greenacre’s method.</vt:lpstr>
      <vt:lpstr>Clustering Levels of Categorical Inputs with Proc Cluster</vt:lpstr>
      <vt:lpstr>Recreate the data</vt:lpstr>
      <vt:lpstr>The Process</vt:lpstr>
      <vt:lpstr>Create a data set with the proportions of 1’s for each level.</vt:lpstr>
      <vt:lpstr>PowerPoint Presentation</vt:lpstr>
      <vt:lpstr>PowerPoint Presentation</vt:lpstr>
      <vt:lpstr>Calculate log pvalues</vt:lpstr>
      <vt:lpstr>A more complex example – the branch variable, the develop data set.</vt:lpstr>
      <vt:lpstr>PowerPoint Presentation</vt:lpstr>
      <vt:lpstr>PowerPoint Presentation</vt:lpstr>
      <vt:lpstr>The Process</vt:lpstr>
      <vt:lpstr>Get percentage of 1’s by branch</vt:lpstr>
      <vt:lpstr>PowerPoint Presentation</vt:lpstr>
      <vt:lpstr>PowerPoint Presentation</vt:lpstr>
      <vt:lpstr>PowerPoint Presentation</vt:lpstr>
      <vt:lpstr>PowerPoint Presentation</vt:lpstr>
      <vt:lpstr>Find optimum number of cluster.  First step get chi-square for 19 x 2 table.</vt:lpstr>
      <vt:lpstr>Compute the chi-square statistic and log p-value for each collapsed contingency table.</vt:lpstr>
      <vt:lpstr>With a larger number of categories (such as branch in the develop data set) a plot of log p-values will be handy.</vt:lpstr>
      <vt:lpstr>PowerPoint Presentation</vt:lpstr>
      <vt:lpstr>Plot log p value vs number of clusters.</vt:lpstr>
      <vt:lpstr>PowerPoint Presentation</vt:lpstr>
      <vt:lpstr>Create a macro variable with the number of clusters with the smallest p-value.</vt:lpstr>
      <vt:lpstr>Add info for drawing a dendogram</vt:lpstr>
      <vt:lpstr>Draw dendogram using PROC TREE</vt:lpstr>
      <vt:lpstr>PowerPoint Presentation</vt:lpstr>
      <vt:lpstr>The five clusters</vt:lpstr>
      <vt:lpstr>PowerPoint Presentation</vt:lpstr>
      <vt:lpstr>Add cluster variable to imputed data set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Categorical Data</dc:title>
  <dc:creator>Dan McGee</dc:creator>
  <cp:lastModifiedBy>Dan McGee</cp:lastModifiedBy>
  <cp:revision>35</cp:revision>
  <dcterms:created xsi:type="dcterms:W3CDTF">2016-11-11T13:10:02Z</dcterms:created>
  <dcterms:modified xsi:type="dcterms:W3CDTF">2018-06-11T19:11:14Z</dcterms:modified>
</cp:coreProperties>
</file>