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88" r:id="rId3"/>
    <p:sldId id="306" r:id="rId4"/>
    <p:sldId id="266" r:id="rId5"/>
    <p:sldId id="260" r:id="rId6"/>
    <p:sldId id="300" r:id="rId7"/>
    <p:sldId id="284" r:id="rId8"/>
    <p:sldId id="270" r:id="rId9"/>
    <p:sldId id="271" r:id="rId10"/>
    <p:sldId id="303" r:id="rId11"/>
    <p:sldId id="305" r:id="rId12"/>
    <p:sldId id="304"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9A584B-191B-4985-A178-2415055A58E4}" type="datetimeFigureOut">
              <a:rPr lang="en-US" smtClean="0"/>
              <a:t>6/10/2018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641726-B172-4031-AA02-77DC251E177C}" type="slidenum">
              <a:rPr lang="en-US" smtClean="0"/>
              <a:t>‹#›</a:t>
            </a:fld>
            <a:endParaRPr lang="en-US"/>
          </a:p>
        </p:txBody>
      </p:sp>
    </p:spTree>
    <p:extLst>
      <p:ext uri="{BB962C8B-B14F-4D97-AF65-F5344CB8AC3E}">
        <p14:creationId xmlns:p14="http://schemas.microsoft.com/office/powerpoint/2010/main" val="2666029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280EBB1-47CB-42AE-AD40-C1026A462B3A}" type="slidenum">
              <a:rPr lang="en-US" smtClean="0"/>
              <a:pPr>
                <a:defRPr/>
              </a:pPr>
              <a:t>1</a:t>
            </a:fld>
            <a:endParaRPr lang="en-US"/>
          </a:p>
        </p:txBody>
      </p:sp>
    </p:spTree>
    <p:extLst>
      <p:ext uri="{BB962C8B-B14F-4D97-AF65-F5344CB8AC3E}">
        <p14:creationId xmlns:p14="http://schemas.microsoft.com/office/powerpoint/2010/main" val="2431558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F1D36C69-A207-48AB-BF8E-771AB42CD12B}" type="slidenum">
              <a:rPr lang="en-US" altLang="en-US" sz="1200" smtClean="0"/>
              <a:pPr eaLnBrk="1" hangingPunct="1"/>
              <a:t>4</a:t>
            </a:fld>
            <a:endParaRPr lang="en-US" altLang="en-US" sz="1200"/>
          </a:p>
        </p:txBody>
      </p:sp>
      <p:sp>
        <p:nvSpPr>
          <p:cNvPr id="1116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Times New Roman"/>
                <a:ea typeface="+mn-ea"/>
                <a:cs typeface="+mn-cs"/>
              </a:rPr>
              <a:t>MAXEIGEN=</a:t>
            </a:r>
            <a:r>
              <a:rPr lang="en-US" sz="1200" i="1" kern="1200" dirty="0">
                <a:solidFill>
                  <a:schemeClr val="tx1"/>
                </a:solidFill>
                <a:effectLst/>
                <a:latin typeface="Times New Roman"/>
                <a:ea typeface="+mn-ea"/>
                <a:cs typeface="+mn-cs"/>
              </a:rPr>
              <a:t>n	</a:t>
            </a:r>
            <a:r>
              <a:rPr lang="en-US" sz="1200" kern="1200" dirty="0">
                <a:solidFill>
                  <a:schemeClr val="tx1"/>
                </a:solidFill>
                <a:effectLst/>
                <a:latin typeface="Times New Roman"/>
                <a:ea typeface="+mn-ea"/>
                <a:cs typeface="+mn-cs"/>
              </a:rPr>
              <a:t>specifies the largest permissible value of the second eigenvalue in each cluster. The default is 1 (using the correlation matrix).</a:t>
            </a:r>
          </a:p>
          <a:p>
            <a:r>
              <a:rPr lang="en-US" sz="1200" kern="1200" dirty="0">
                <a:solidFill>
                  <a:schemeClr val="tx1"/>
                </a:solidFill>
                <a:effectLst/>
                <a:latin typeface="Times New Roman"/>
                <a:ea typeface="+mn-ea"/>
                <a:cs typeface="+mn-cs"/>
              </a:rPr>
              <a:t>SHORT	suppresses printing of the cluster structure, scoring coefficient, and </a:t>
            </a:r>
            <a:r>
              <a:rPr lang="en-US" sz="1200" kern="1200" dirty="0" err="1">
                <a:solidFill>
                  <a:schemeClr val="tx1"/>
                </a:solidFill>
                <a:effectLst/>
                <a:latin typeface="Times New Roman"/>
                <a:ea typeface="+mn-ea"/>
                <a:cs typeface="+mn-cs"/>
              </a:rPr>
              <a:t>intercluster</a:t>
            </a:r>
            <a:r>
              <a:rPr lang="en-US" sz="1200" kern="1200" dirty="0">
                <a:solidFill>
                  <a:schemeClr val="tx1"/>
                </a:solidFill>
                <a:effectLst/>
                <a:latin typeface="Times New Roman"/>
                <a:ea typeface="+mn-ea"/>
                <a:cs typeface="+mn-cs"/>
              </a:rPr>
              <a:t> correlation matrices.</a:t>
            </a:r>
          </a:p>
          <a:p>
            <a:r>
              <a:rPr lang="en-US" sz="1200" kern="1200" dirty="0">
                <a:solidFill>
                  <a:schemeClr val="tx1"/>
                </a:solidFill>
                <a:effectLst/>
                <a:latin typeface="Times New Roman"/>
                <a:ea typeface="+mn-ea"/>
                <a:cs typeface="+mn-cs"/>
              </a:rPr>
              <a:t>Selected VARCLUS procedure statement:</a:t>
            </a:r>
          </a:p>
          <a:p>
            <a:r>
              <a:rPr lang="en-US" sz="1200" kern="1200" dirty="0">
                <a:solidFill>
                  <a:schemeClr val="tx1"/>
                </a:solidFill>
                <a:effectLst/>
                <a:latin typeface="Times New Roman"/>
                <a:ea typeface="+mn-ea"/>
                <a:cs typeface="+mn-cs"/>
              </a:rPr>
              <a:t>VAR	specifies the variables to be clustered. If you do not specify the VAR statement, all numeric variables not listed in other statements are processed.</a:t>
            </a:r>
          </a:p>
          <a:p>
            <a:pPr eaLnBrk="1" hangingPunct="1"/>
            <a:endParaRPr lang="en-US" altLang="en-US" noProof="1">
              <a:latin typeface="Times New Roman" pitchFamily="18" charset="0"/>
            </a:endParaRPr>
          </a:p>
        </p:txBody>
      </p:sp>
    </p:spTree>
    <p:extLst>
      <p:ext uri="{BB962C8B-B14F-4D97-AF65-F5344CB8AC3E}">
        <p14:creationId xmlns:p14="http://schemas.microsoft.com/office/powerpoint/2010/main" val="3526492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8FED3DF0-AB38-48FA-91AD-0F5356E08568}" type="slidenum">
              <a:rPr lang="en-US" altLang="en-US" sz="1200" smtClean="0"/>
              <a:pPr eaLnBrk="1" hangingPunct="1"/>
              <a:t>5</a:t>
            </a:fld>
            <a:endParaRPr lang="en-US" altLang="en-US" sz="1200"/>
          </a:p>
        </p:txBody>
      </p:sp>
      <p:sp>
        <p:nvSpPr>
          <p:cNvPr id="1085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Times New Roman"/>
                <a:ea typeface="+mn-ea"/>
                <a:cs typeface="+mn-cs"/>
              </a:rPr>
              <a:t>One approach to variable reduction is variable clustering. </a:t>
            </a:r>
            <a:r>
              <a:rPr lang="en-US" sz="1200" i="1" kern="1200" dirty="0">
                <a:solidFill>
                  <a:schemeClr val="tx1"/>
                </a:solidFill>
                <a:effectLst/>
                <a:latin typeface="Times New Roman"/>
                <a:ea typeface="+mn-ea"/>
                <a:cs typeface="+mn-cs"/>
              </a:rPr>
              <a:t>Variable clustering</a:t>
            </a:r>
            <a:r>
              <a:rPr lang="en-US" sz="1200" kern="1200" dirty="0">
                <a:solidFill>
                  <a:schemeClr val="tx1"/>
                </a:solidFill>
                <a:effectLst/>
                <a:latin typeface="Times New Roman"/>
                <a:ea typeface="+mn-ea"/>
                <a:cs typeface="+mn-cs"/>
              </a:rPr>
              <a:t> finds groups of variables that are as correlated as possible among themselves and as uncorrelated as possible with variables in other clusters. A common strategy is to pick one variable from each cluster based on subject-matter knowledge.</a:t>
            </a:r>
          </a:p>
          <a:p>
            <a:pPr eaLnBrk="1" hangingPunct="1"/>
            <a:endParaRPr lang="en-US" altLang="en-US" noProof="1">
              <a:latin typeface="Times New Roman" pitchFamily="18" charset="0"/>
            </a:endParaRPr>
          </a:p>
        </p:txBody>
      </p:sp>
    </p:spTree>
    <p:extLst>
      <p:ext uri="{BB962C8B-B14F-4D97-AF65-F5344CB8AC3E}">
        <p14:creationId xmlns:p14="http://schemas.microsoft.com/office/powerpoint/2010/main" val="1026713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61272C12-739E-45D7-A30F-2DA7D93F1313}" type="slidenum">
              <a:rPr lang="en-US" altLang="en-US" sz="1200" smtClean="0">
                <a:latin typeface="Times New Roman" pitchFamily="18" charset="0"/>
              </a:rPr>
              <a:pPr eaLnBrk="1" hangingPunct="1"/>
              <a:t>8</a:t>
            </a:fld>
            <a:endParaRPr lang="en-US" altLang="en-US" sz="1200">
              <a:latin typeface="Times New Roman" pitchFamily="18" charset="0"/>
            </a:endParaRPr>
          </a:p>
        </p:txBody>
      </p:sp>
      <p:sp>
        <p:nvSpPr>
          <p:cNvPr id="1136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Times New Roman"/>
                <a:ea typeface="+mn-ea"/>
                <a:cs typeface="+mn-cs"/>
              </a:rPr>
              <a:t>The output from PROC VARCLUS shows the results for each step in the divisive clustering algorithm. Even with the SHORT option, the amount of printed output is voluminous.</a:t>
            </a:r>
          </a:p>
        </p:txBody>
      </p:sp>
    </p:spTree>
    <p:extLst>
      <p:ext uri="{BB962C8B-B14F-4D97-AF65-F5344CB8AC3E}">
        <p14:creationId xmlns:p14="http://schemas.microsoft.com/office/powerpoint/2010/main" val="3398272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Times New Roman"/>
                <a:ea typeface="+mn-ea"/>
                <a:cs typeface="+mn-cs"/>
              </a:rPr>
              <a:t>The ODS OUTPUT statement creates a SAS data set named </a:t>
            </a:r>
            <a:r>
              <a:rPr lang="en-US" sz="1200" b="1" kern="1200" dirty="0">
                <a:solidFill>
                  <a:schemeClr val="tx1"/>
                </a:solidFill>
                <a:effectLst/>
                <a:latin typeface="Times New Roman"/>
                <a:ea typeface="+mn-ea"/>
                <a:cs typeface="+mn-cs"/>
              </a:rPr>
              <a:t>summary</a:t>
            </a:r>
            <a:r>
              <a:rPr lang="en-US" sz="1200" kern="1200" dirty="0">
                <a:solidFill>
                  <a:schemeClr val="tx1"/>
                </a:solidFill>
                <a:effectLst/>
                <a:latin typeface="Times New Roman"/>
                <a:ea typeface="+mn-ea"/>
                <a:cs typeface="+mn-cs"/>
              </a:rPr>
              <a:t> from the output object </a:t>
            </a:r>
            <a:r>
              <a:rPr lang="en-US" sz="1200" b="1" kern="1200" dirty="0" err="1">
                <a:solidFill>
                  <a:schemeClr val="tx1"/>
                </a:solidFill>
                <a:effectLst/>
                <a:latin typeface="Times New Roman"/>
                <a:ea typeface="+mn-ea"/>
                <a:cs typeface="+mn-cs"/>
              </a:rPr>
              <a:t>clusterquality</a:t>
            </a:r>
            <a:r>
              <a:rPr lang="en-US" sz="1200" kern="1200" dirty="0">
                <a:solidFill>
                  <a:schemeClr val="tx1"/>
                </a:solidFill>
                <a:effectLst/>
                <a:latin typeface="Times New Roman"/>
                <a:ea typeface="+mn-ea"/>
                <a:cs typeface="+mn-cs"/>
              </a:rPr>
              <a:t>, and a SAS data set named </a:t>
            </a:r>
            <a:r>
              <a:rPr lang="en-US" sz="1200" b="1" kern="1200" dirty="0">
                <a:solidFill>
                  <a:schemeClr val="tx1"/>
                </a:solidFill>
                <a:effectLst/>
                <a:latin typeface="Times New Roman"/>
                <a:ea typeface="+mn-ea"/>
                <a:cs typeface="+mn-cs"/>
              </a:rPr>
              <a:t>clusters</a:t>
            </a:r>
            <a:r>
              <a:rPr lang="en-US" sz="1200" kern="1200" dirty="0">
                <a:solidFill>
                  <a:schemeClr val="tx1"/>
                </a:solidFill>
                <a:effectLst/>
                <a:latin typeface="Times New Roman"/>
                <a:ea typeface="+mn-ea"/>
                <a:cs typeface="+mn-cs"/>
              </a:rPr>
              <a:t> from each </a:t>
            </a:r>
            <a:r>
              <a:rPr lang="en-US" sz="1200" b="1" kern="1200" dirty="0" err="1">
                <a:solidFill>
                  <a:schemeClr val="tx1"/>
                </a:solidFill>
                <a:effectLst/>
                <a:latin typeface="Times New Roman"/>
                <a:ea typeface="+mn-ea"/>
                <a:cs typeface="+mn-cs"/>
              </a:rPr>
              <a:t>RSquare</a:t>
            </a:r>
            <a:r>
              <a:rPr lang="en-US" sz="1200" kern="1200" dirty="0">
                <a:solidFill>
                  <a:schemeClr val="tx1"/>
                </a:solidFill>
                <a:effectLst/>
                <a:latin typeface="Times New Roman"/>
                <a:ea typeface="+mn-ea"/>
                <a:cs typeface="+mn-cs"/>
              </a:rPr>
              <a:t> output object. Because there are 40 </a:t>
            </a:r>
            <a:r>
              <a:rPr lang="en-US" sz="1200" b="1" kern="1200" dirty="0" err="1">
                <a:solidFill>
                  <a:schemeClr val="tx1"/>
                </a:solidFill>
                <a:effectLst/>
                <a:latin typeface="Times New Roman"/>
                <a:ea typeface="+mn-ea"/>
                <a:cs typeface="+mn-cs"/>
              </a:rPr>
              <a:t>RSquare</a:t>
            </a:r>
            <a:r>
              <a:rPr lang="en-US" sz="1200" kern="1200" dirty="0">
                <a:solidFill>
                  <a:schemeClr val="tx1"/>
                </a:solidFill>
                <a:effectLst/>
                <a:latin typeface="Times New Roman"/>
                <a:ea typeface="+mn-ea"/>
                <a:cs typeface="+mn-cs"/>
              </a:rPr>
              <a:t> objects created (one for the 2-cluster solution, one for the 3-cluster solution, and so on up to the 41-cluster solution), the </a:t>
            </a:r>
            <a:r>
              <a:rPr lang="en-US" sz="1200" b="1" kern="1200" dirty="0">
                <a:solidFill>
                  <a:schemeClr val="tx1"/>
                </a:solidFill>
                <a:effectLst/>
                <a:latin typeface="Times New Roman"/>
                <a:ea typeface="+mn-ea"/>
                <a:cs typeface="+mn-cs"/>
              </a:rPr>
              <a:t>clusters</a:t>
            </a:r>
            <a:r>
              <a:rPr lang="en-US" sz="1200" kern="1200" dirty="0">
                <a:solidFill>
                  <a:schemeClr val="tx1"/>
                </a:solidFill>
                <a:effectLst/>
                <a:latin typeface="Times New Roman"/>
                <a:ea typeface="+mn-ea"/>
                <a:cs typeface="+mn-cs"/>
              </a:rPr>
              <a:t> data set concatenates these 40 objects. There is a column called </a:t>
            </a:r>
            <a:r>
              <a:rPr lang="en-US" sz="1200" b="1" kern="1200" dirty="0" err="1">
                <a:solidFill>
                  <a:schemeClr val="tx1"/>
                </a:solidFill>
                <a:effectLst/>
                <a:latin typeface="Times New Roman"/>
                <a:ea typeface="+mn-ea"/>
                <a:cs typeface="+mn-cs"/>
              </a:rPr>
              <a:t>NumberOfClusters</a:t>
            </a:r>
            <a:r>
              <a:rPr lang="en-US" sz="1200" kern="1200" dirty="0">
                <a:solidFill>
                  <a:schemeClr val="tx1"/>
                </a:solidFill>
                <a:effectLst/>
                <a:latin typeface="Times New Roman"/>
                <a:ea typeface="+mn-ea"/>
                <a:cs typeface="+mn-cs"/>
              </a:rPr>
              <a:t> that indicates which cluster solution each observation in the </a:t>
            </a:r>
            <a:r>
              <a:rPr lang="en-US" sz="1200" b="1" kern="1200" dirty="0">
                <a:solidFill>
                  <a:schemeClr val="tx1"/>
                </a:solidFill>
                <a:effectLst/>
                <a:latin typeface="Times New Roman"/>
                <a:ea typeface="+mn-ea"/>
                <a:cs typeface="+mn-cs"/>
              </a:rPr>
              <a:t>clusters</a:t>
            </a:r>
            <a:r>
              <a:rPr lang="en-US" sz="1200" kern="1200" dirty="0">
                <a:solidFill>
                  <a:schemeClr val="tx1"/>
                </a:solidFill>
                <a:effectLst/>
                <a:latin typeface="Times New Roman"/>
                <a:ea typeface="+mn-ea"/>
                <a:cs typeface="+mn-cs"/>
              </a:rPr>
              <a:t> data set belongs to.</a:t>
            </a:r>
          </a:p>
          <a:p>
            <a:r>
              <a:rPr lang="en-US" sz="1200" kern="1200" dirty="0">
                <a:solidFill>
                  <a:schemeClr val="tx1"/>
                </a:solidFill>
                <a:effectLst/>
                <a:latin typeface="Times New Roman"/>
                <a:ea typeface="+mn-ea"/>
                <a:cs typeface="+mn-cs"/>
              </a:rPr>
              <a:t>The CALL SYMPUT routine creates the macro variable </a:t>
            </a:r>
            <a:r>
              <a:rPr lang="en-US" sz="1200" b="1" kern="1200" dirty="0" err="1">
                <a:solidFill>
                  <a:schemeClr val="tx1"/>
                </a:solidFill>
                <a:effectLst/>
                <a:latin typeface="Times New Roman"/>
                <a:ea typeface="+mn-ea"/>
                <a:cs typeface="+mn-cs"/>
              </a:rPr>
              <a:t>nvar</a:t>
            </a:r>
            <a:r>
              <a:rPr lang="en-US" sz="1200" kern="1200" dirty="0">
                <a:solidFill>
                  <a:schemeClr val="tx1"/>
                </a:solidFill>
                <a:effectLst/>
                <a:latin typeface="Times New Roman"/>
                <a:ea typeface="+mn-ea"/>
                <a:cs typeface="+mn-cs"/>
              </a:rPr>
              <a:t>, which contains the value of the number of clusters in the last iteration of the clustering algorithm. The COMPRESS function strips blanks from variables. Because the </a:t>
            </a:r>
            <a:r>
              <a:rPr lang="en-US" sz="1200" b="1" kern="1200" dirty="0">
                <a:solidFill>
                  <a:schemeClr val="tx1"/>
                </a:solidFill>
                <a:effectLst/>
                <a:latin typeface="Times New Roman"/>
                <a:ea typeface="+mn-ea"/>
                <a:cs typeface="+mn-cs"/>
              </a:rPr>
              <a:t>clusters</a:t>
            </a:r>
            <a:r>
              <a:rPr lang="en-US" sz="1200" kern="1200" dirty="0">
                <a:solidFill>
                  <a:schemeClr val="tx1"/>
                </a:solidFill>
                <a:effectLst/>
                <a:latin typeface="Times New Roman"/>
                <a:ea typeface="+mn-ea"/>
                <a:cs typeface="+mn-cs"/>
              </a:rPr>
              <a:t> data set contains the results of all 41-cluster solutions, the </a:t>
            </a:r>
            <a:r>
              <a:rPr lang="en-US" sz="1200" b="1" kern="1200" dirty="0" err="1">
                <a:solidFill>
                  <a:schemeClr val="tx1"/>
                </a:solidFill>
                <a:effectLst/>
                <a:latin typeface="Times New Roman"/>
                <a:ea typeface="+mn-ea"/>
                <a:cs typeface="+mn-cs"/>
              </a:rPr>
              <a:t>nvar</a:t>
            </a:r>
            <a:r>
              <a:rPr lang="en-US" sz="1200" kern="1200" dirty="0">
                <a:solidFill>
                  <a:schemeClr val="tx1"/>
                </a:solidFill>
                <a:effectLst/>
                <a:latin typeface="Times New Roman"/>
                <a:ea typeface="+mn-ea"/>
                <a:cs typeface="+mn-cs"/>
              </a:rPr>
              <a:t> macro variable is used to restrict focus to the final result of the VARCLUS algorithm; here, this is the 41‑cluster solution. The </a:t>
            </a:r>
            <a:r>
              <a:rPr lang="en-US" sz="1200" b="1" kern="1200" dirty="0" err="1">
                <a:solidFill>
                  <a:schemeClr val="tx1"/>
                </a:solidFill>
                <a:effectLst/>
                <a:latin typeface="Times New Roman"/>
                <a:ea typeface="+mn-ea"/>
                <a:cs typeface="+mn-cs"/>
              </a:rPr>
              <a:t>nvar</a:t>
            </a:r>
            <a:r>
              <a:rPr lang="en-US" sz="1200" kern="1200" dirty="0">
                <a:solidFill>
                  <a:schemeClr val="tx1"/>
                </a:solidFill>
                <a:effectLst/>
                <a:latin typeface="Times New Roman"/>
                <a:ea typeface="+mn-ea"/>
                <a:cs typeface="+mn-cs"/>
              </a:rPr>
              <a:t> macro variable will be useful later, because if you select one representative from each variable cluster, you will have </a:t>
            </a:r>
            <a:r>
              <a:rPr lang="en-US" sz="1200" b="1" kern="1200" dirty="0" err="1">
                <a:solidFill>
                  <a:schemeClr val="tx1"/>
                </a:solidFill>
                <a:effectLst/>
                <a:latin typeface="Times New Roman"/>
                <a:ea typeface="+mn-ea"/>
                <a:cs typeface="+mn-cs"/>
              </a:rPr>
              <a:t>nvar</a:t>
            </a:r>
            <a:r>
              <a:rPr lang="en-US" sz="1200" kern="1200" dirty="0">
                <a:solidFill>
                  <a:schemeClr val="tx1"/>
                </a:solidFill>
                <a:effectLst/>
                <a:latin typeface="Times New Roman"/>
                <a:ea typeface="+mn-ea"/>
                <a:cs typeface="+mn-cs"/>
              </a:rPr>
              <a:t> inputs for future modeling consideration.</a:t>
            </a:r>
          </a:p>
          <a:p>
            <a:endParaRPr lang="en-US" sz="1200" kern="1200" dirty="0">
              <a:solidFill>
                <a:schemeClr val="tx1"/>
              </a:solidFill>
              <a:effectLst/>
              <a:latin typeface="Times New Roman"/>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Times New Roman"/>
                <a:ea typeface="+mn-ea"/>
                <a:cs typeface="+mn-cs"/>
              </a:rPr>
              <a:t>The output shows the cluster number, the names of the variables in each cluster, and the 1–R</a:t>
            </a:r>
            <a:r>
              <a:rPr lang="en-US" sz="1200" kern="1200" baseline="30000" dirty="0">
                <a:solidFill>
                  <a:schemeClr val="tx1"/>
                </a:solidFill>
                <a:effectLst/>
                <a:latin typeface="Times New Roman"/>
                <a:ea typeface="+mn-ea"/>
                <a:cs typeface="+mn-cs"/>
              </a:rPr>
              <a:t>2 </a:t>
            </a:r>
            <a:r>
              <a:rPr lang="en-US" sz="1200" kern="1200" dirty="0">
                <a:solidFill>
                  <a:schemeClr val="tx1"/>
                </a:solidFill>
                <a:effectLst/>
                <a:latin typeface="Times New Roman"/>
                <a:ea typeface="+mn-ea"/>
                <a:cs typeface="+mn-cs"/>
              </a:rPr>
              <a:t>ratio (</a:t>
            </a:r>
            <a:r>
              <a:rPr lang="en-US" sz="1200" b="1" kern="1200" dirty="0" err="1">
                <a:solidFill>
                  <a:schemeClr val="tx1"/>
                </a:solidFill>
                <a:effectLst/>
                <a:latin typeface="Times New Roman"/>
                <a:ea typeface="+mn-ea"/>
                <a:cs typeface="+mn-cs"/>
              </a:rPr>
              <a:t>RSquareRatio</a:t>
            </a:r>
            <a:r>
              <a:rPr lang="en-US" sz="1200" kern="1200" dirty="0">
                <a:solidFill>
                  <a:schemeClr val="tx1"/>
                </a:solidFill>
                <a:effectLst/>
                <a:latin typeface="Times New Roman"/>
                <a:ea typeface="+mn-ea"/>
                <a:cs typeface="+mn-cs"/>
              </a:rPr>
              <a:t>). </a:t>
            </a:r>
          </a:p>
          <a:p>
            <a:endParaRPr lang="en-US" sz="1200" kern="1200" dirty="0">
              <a:solidFill>
                <a:schemeClr val="tx1"/>
              </a:solidFill>
              <a:effectLst/>
              <a:latin typeface="Times New Roman"/>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4280EBB1-47CB-42AE-AD40-C1026A462B3A}" type="slidenum">
              <a:rPr lang="en-US" smtClean="0"/>
              <a:pPr>
                <a:defRPr/>
              </a:pPr>
              <a:t>9</a:t>
            </a:fld>
            <a:endParaRPr lang="en-US"/>
          </a:p>
        </p:txBody>
      </p:sp>
    </p:spTree>
    <p:extLst>
      <p:ext uri="{BB962C8B-B14F-4D97-AF65-F5344CB8AC3E}">
        <p14:creationId xmlns:p14="http://schemas.microsoft.com/office/powerpoint/2010/main" val="449597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Times New Roman"/>
                <a:ea typeface="+mn-ea"/>
                <a:cs typeface="+mn-cs"/>
              </a:rPr>
              <a:t>To reduce the amount of text that needs to be entered, a new macro variable named </a:t>
            </a:r>
            <a:r>
              <a:rPr lang="en-US" sz="1200" b="1" kern="1200" dirty="0">
                <a:solidFill>
                  <a:schemeClr val="tx1"/>
                </a:solidFill>
                <a:effectLst/>
                <a:latin typeface="Times New Roman"/>
                <a:ea typeface="+mn-ea"/>
                <a:cs typeface="+mn-cs"/>
              </a:rPr>
              <a:t>Reduced</a:t>
            </a:r>
            <a:r>
              <a:rPr lang="en-US" sz="1200" kern="1200" dirty="0">
                <a:solidFill>
                  <a:schemeClr val="tx1"/>
                </a:solidFill>
                <a:effectLst/>
                <a:latin typeface="Times New Roman"/>
                <a:ea typeface="+mn-ea"/>
                <a:cs typeface="+mn-cs"/>
              </a:rPr>
              <a:t> is created that contains the names of all the variables selected from PROC VARCLUS. As was mentioned above, subject-matter considerations should play a part in deciding which inputs become the cluster representatives. Consider the first cluster, which consists of the variables </a:t>
            </a:r>
            <a:r>
              <a:rPr lang="en-US" sz="1200" b="1" kern="1200" dirty="0">
                <a:solidFill>
                  <a:schemeClr val="tx1"/>
                </a:solidFill>
                <a:effectLst/>
                <a:latin typeface="Times New Roman"/>
                <a:ea typeface="+mn-ea"/>
                <a:cs typeface="+mn-cs"/>
              </a:rPr>
              <a:t>brclus2</a:t>
            </a:r>
            <a:r>
              <a:rPr lang="en-US" sz="1200" kern="1200" dirty="0">
                <a:solidFill>
                  <a:schemeClr val="tx1"/>
                </a:solidFill>
                <a:effectLst/>
                <a:latin typeface="Times New Roman"/>
                <a:ea typeface="+mn-ea"/>
                <a:cs typeface="+mn-cs"/>
              </a:rPr>
              <a:t>, </a:t>
            </a:r>
            <a:r>
              <a:rPr lang="en-US" sz="1200" b="1" kern="1200" dirty="0" err="1">
                <a:solidFill>
                  <a:schemeClr val="tx1"/>
                </a:solidFill>
                <a:effectLst/>
                <a:latin typeface="Times New Roman"/>
                <a:ea typeface="+mn-ea"/>
                <a:cs typeface="+mn-cs"/>
              </a:rPr>
              <a:t>MIPhone</a:t>
            </a:r>
            <a:r>
              <a:rPr lang="en-US" sz="1200" kern="1200" dirty="0">
                <a:solidFill>
                  <a:schemeClr val="tx1"/>
                </a:solidFill>
                <a:effectLst/>
                <a:latin typeface="Times New Roman"/>
                <a:ea typeface="+mn-ea"/>
                <a:cs typeface="+mn-cs"/>
              </a:rPr>
              <a:t>, </a:t>
            </a:r>
            <a:r>
              <a:rPr lang="en-US" sz="1200" b="1" kern="1200" dirty="0">
                <a:solidFill>
                  <a:schemeClr val="tx1"/>
                </a:solidFill>
                <a:effectLst/>
                <a:latin typeface="Times New Roman"/>
                <a:ea typeface="+mn-ea"/>
                <a:cs typeface="+mn-cs"/>
              </a:rPr>
              <a:t>MIPOS</a:t>
            </a:r>
            <a:r>
              <a:rPr lang="en-US" sz="1200" kern="1200" dirty="0">
                <a:solidFill>
                  <a:schemeClr val="tx1"/>
                </a:solidFill>
                <a:effectLst/>
                <a:latin typeface="Times New Roman"/>
                <a:ea typeface="+mn-ea"/>
                <a:cs typeface="+mn-cs"/>
              </a:rPr>
              <a:t>, </a:t>
            </a:r>
            <a:r>
              <a:rPr lang="en-US" sz="1200" b="1" kern="1200" dirty="0" err="1">
                <a:solidFill>
                  <a:schemeClr val="tx1"/>
                </a:solidFill>
                <a:effectLst/>
                <a:latin typeface="Times New Roman"/>
                <a:ea typeface="+mn-ea"/>
                <a:cs typeface="+mn-cs"/>
              </a:rPr>
              <a:t>MIPOSAmt</a:t>
            </a:r>
            <a:r>
              <a:rPr lang="en-US" sz="1200" kern="1200" dirty="0">
                <a:solidFill>
                  <a:schemeClr val="tx1"/>
                </a:solidFill>
                <a:effectLst/>
                <a:latin typeface="Times New Roman"/>
                <a:ea typeface="+mn-ea"/>
                <a:cs typeface="+mn-cs"/>
              </a:rPr>
              <a:t>, </a:t>
            </a:r>
            <a:r>
              <a:rPr lang="en-US" sz="1200" b="1" kern="1200" dirty="0" err="1">
                <a:solidFill>
                  <a:schemeClr val="tx1"/>
                </a:solidFill>
                <a:effectLst/>
                <a:latin typeface="Times New Roman"/>
                <a:ea typeface="+mn-ea"/>
                <a:cs typeface="+mn-cs"/>
              </a:rPr>
              <a:t>MIInv</a:t>
            </a:r>
            <a:r>
              <a:rPr lang="en-US" sz="1200" kern="1200" dirty="0">
                <a:solidFill>
                  <a:schemeClr val="tx1"/>
                </a:solidFill>
                <a:effectLst/>
                <a:latin typeface="Times New Roman"/>
                <a:ea typeface="+mn-ea"/>
                <a:cs typeface="+mn-cs"/>
              </a:rPr>
              <a:t>, </a:t>
            </a:r>
            <a:r>
              <a:rPr lang="en-US" sz="1200" b="1" kern="1200" dirty="0" err="1">
                <a:solidFill>
                  <a:schemeClr val="tx1"/>
                </a:solidFill>
                <a:effectLst/>
                <a:latin typeface="Times New Roman"/>
                <a:ea typeface="+mn-ea"/>
                <a:cs typeface="+mn-cs"/>
              </a:rPr>
              <a:t>MIInvBal</a:t>
            </a:r>
            <a:r>
              <a:rPr lang="en-US" sz="1200" kern="1200" dirty="0">
                <a:solidFill>
                  <a:schemeClr val="tx1"/>
                </a:solidFill>
                <a:effectLst/>
                <a:latin typeface="Times New Roman"/>
                <a:ea typeface="+mn-ea"/>
                <a:cs typeface="+mn-cs"/>
              </a:rPr>
              <a:t>, </a:t>
            </a:r>
            <a:r>
              <a:rPr lang="en-US" sz="1200" b="1" kern="1200" dirty="0">
                <a:solidFill>
                  <a:schemeClr val="tx1"/>
                </a:solidFill>
                <a:effectLst/>
                <a:latin typeface="Times New Roman"/>
                <a:ea typeface="+mn-ea"/>
                <a:cs typeface="+mn-cs"/>
              </a:rPr>
              <a:t>MICC</a:t>
            </a:r>
            <a:r>
              <a:rPr lang="en-US" sz="1200" kern="1200" dirty="0">
                <a:solidFill>
                  <a:schemeClr val="tx1"/>
                </a:solidFill>
                <a:effectLst/>
                <a:latin typeface="Times New Roman"/>
                <a:ea typeface="+mn-ea"/>
                <a:cs typeface="+mn-cs"/>
              </a:rPr>
              <a:t>, </a:t>
            </a:r>
            <a:r>
              <a:rPr lang="en-US" sz="1200" b="1" kern="1200" dirty="0" err="1">
                <a:solidFill>
                  <a:schemeClr val="tx1"/>
                </a:solidFill>
                <a:effectLst/>
                <a:latin typeface="Times New Roman"/>
                <a:ea typeface="+mn-ea"/>
                <a:cs typeface="+mn-cs"/>
              </a:rPr>
              <a:t>MICCBal</a:t>
            </a:r>
            <a:r>
              <a:rPr lang="en-US" sz="1200" kern="1200" dirty="0">
                <a:solidFill>
                  <a:schemeClr val="tx1"/>
                </a:solidFill>
                <a:effectLst/>
                <a:latin typeface="Times New Roman"/>
                <a:ea typeface="+mn-ea"/>
                <a:cs typeface="+mn-cs"/>
              </a:rPr>
              <a:t>, and </a:t>
            </a:r>
            <a:r>
              <a:rPr lang="en-US" sz="1200" b="1" kern="1200" dirty="0" err="1">
                <a:solidFill>
                  <a:schemeClr val="tx1"/>
                </a:solidFill>
                <a:effectLst/>
                <a:latin typeface="Times New Roman"/>
                <a:ea typeface="+mn-ea"/>
                <a:cs typeface="+mn-cs"/>
              </a:rPr>
              <a:t>MICCPurc</a:t>
            </a:r>
            <a:r>
              <a:rPr lang="en-US" sz="1200" kern="1200" dirty="0">
                <a:solidFill>
                  <a:schemeClr val="tx1"/>
                </a:solidFill>
                <a:effectLst/>
                <a:latin typeface="Times New Roman"/>
                <a:ea typeface="+mn-ea"/>
                <a:cs typeface="+mn-cs"/>
              </a:rPr>
              <a:t>. According to the 1-R-Square ratio, any of the missing indicators would be the best cluster representative. However, closer investigation of the development data set might reveal that the </a:t>
            </a:r>
            <a:r>
              <a:rPr lang="en-US" sz="1200" kern="1200" dirty="0" err="1">
                <a:solidFill>
                  <a:schemeClr val="tx1"/>
                </a:solidFill>
                <a:effectLst/>
                <a:latin typeface="Times New Roman"/>
                <a:ea typeface="+mn-ea"/>
                <a:cs typeface="+mn-cs"/>
              </a:rPr>
              <a:t>missingness</a:t>
            </a:r>
            <a:r>
              <a:rPr lang="en-US" sz="1200" kern="1200" dirty="0">
                <a:solidFill>
                  <a:schemeClr val="tx1"/>
                </a:solidFill>
                <a:effectLst/>
                <a:latin typeface="Times New Roman"/>
                <a:ea typeface="+mn-ea"/>
                <a:cs typeface="+mn-cs"/>
              </a:rPr>
              <a:t> of those eight inputs has more to do with poor data quality than any other source of missing data. If these missing indicators in actuality indicate poor data quality, then their usefulness as predictors with good generalizing power is suspect especially if the pattern of </a:t>
            </a:r>
            <a:r>
              <a:rPr lang="en-US" sz="1200" kern="1200" dirty="0" err="1">
                <a:solidFill>
                  <a:schemeClr val="tx1"/>
                </a:solidFill>
                <a:effectLst/>
                <a:latin typeface="Times New Roman"/>
                <a:ea typeface="+mn-ea"/>
                <a:cs typeface="+mn-cs"/>
              </a:rPr>
              <a:t>missingness</a:t>
            </a:r>
            <a:r>
              <a:rPr lang="en-US" sz="1200" kern="1200" dirty="0">
                <a:solidFill>
                  <a:schemeClr val="tx1"/>
                </a:solidFill>
                <a:effectLst/>
                <a:latin typeface="Times New Roman"/>
                <a:ea typeface="+mn-ea"/>
                <a:cs typeface="+mn-cs"/>
              </a:rPr>
              <a:t> that occurs in the development data are unlikely to exist in the scoring population. With that subject-matter consideration in mind, perhaps </a:t>
            </a:r>
            <a:r>
              <a:rPr lang="en-US" sz="1200" b="1" kern="1200" dirty="0">
                <a:solidFill>
                  <a:schemeClr val="tx1"/>
                </a:solidFill>
                <a:effectLst/>
                <a:latin typeface="Times New Roman"/>
                <a:ea typeface="+mn-ea"/>
                <a:cs typeface="+mn-cs"/>
              </a:rPr>
              <a:t>brclus2</a:t>
            </a:r>
            <a:r>
              <a:rPr lang="en-US" sz="1200" kern="1200" dirty="0">
                <a:solidFill>
                  <a:schemeClr val="tx1"/>
                </a:solidFill>
                <a:effectLst/>
                <a:latin typeface="Times New Roman"/>
                <a:ea typeface="+mn-ea"/>
                <a:cs typeface="+mn-cs"/>
              </a:rPr>
              <a:t> is the best cluster representative from cluster 1.</a:t>
            </a:r>
          </a:p>
          <a:p>
            <a:endParaRPr lang="en-US" dirty="0"/>
          </a:p>
        </p:txBody>
      </p:sp>
      <p:sp>
        <p:nvSpPr>
          <p:cNvPr id="4" name="Slide Number Placeholder 3"/>
          <p:cNvSpPr>
            <a:spLocks noGrp="1"/>
          </p:cNvSpPr>
          <p:nvPr>
            <p:ph type="sldNum" sz="quarter" idx="10"/>
          </p:nvPr>
        </p:nvSpPr>
        <p:spPr/>
        <p:txBody>
          <a:bodyPr/>
          <a:lstStyle/>
          <a:p>
            <a:pPr>
              <a:defRPr/>
            </a:pPr>
            <a:fld id="{4280EBB1-47CB-42AE-AD40-C1026A462B3A}" type="slidenum">
              <a:rPr lang="en-US" smtClean="0"/>
              <a:pPr>
                <a:defRPr/>
              </a:pPr>
              <a:t>13</a:t>
            </a:fld>
            <a:endParaRPr lang="en-US"/>
          </a:p>
        </p:txBody>
      </p:sp>
    </p:spTree>
    <p:extLst>
      <p:ext uri="{BB962C8B-B14F-4D97-AF65-F5344CB8AC3E}">
        <p14:creationId xmlns:p14="http://schemas.microsoft.com/office/powerpoint/2010/main" val="1911727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20B45E-0338-4DED-B813-654622111FB0}" type="datetime1">
              <a:rPr lang="en-US" smtClean="0"/>
              <a:t>6/10/2018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680157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C2CE6A-068E-4C7E-AB64-6E53A66412DA}" type="datetime1">
              <a:rPr lang="en-US" smtClean="0"/>
              <a:t>6/10/2018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1562999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664CE0-BA04-4750-8451-6C0B76D778F7}" type="datetime1">
              <a:rPr lang="en-US" smtClean="0"/>
              <a:t>6/10/2018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63537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8BA433-9671-4E98-83D2-1B8BE63EC492}" type="datetime1">
              <a:rPr lang="en-US" smtClean="0"/>
              <a:t>6/10/2018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824198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BBE684-8E45-4349-9B7C-A9F98B21E337}" type="datetime1">
              <a:rPr lang="en-US" smtClean="0"/>
              <a:t>6/10/2018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2681321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F56A29-A51F-43EC-8584-2AD445C51714}" type="datetime1">
              <a:rPr lang="en-US" smtClean="0"/>
              <a:t>6/10/2018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75672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26FB13-3BFA-4F05-A8E6-A8DC0A8C6B9A}" type="datetime1">
              <a:rPr lang="en-US" smtClean="0"/>
              <a:t>6/10/2018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292878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A64450-FD13-4221-B57B-FAF7147556DA}" type="datetime1">
              <a:rPr lang="en-US" smtClean="0"/>
              <a:t>6/10/2018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2173128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F1512-89F9-4A1E-950E-6CCF54273A35}" type="datetime1">
              <a:rPr lang="en-US" smtClean="0"/>
              <a:t>6/10/2018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1828195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D579CA-7EE8-4346-B278-F8CEDCFD11DC}" type="datetime1">
              <a:rPr lang="en-US" smtClean="0"/>
              <a:t>6/10/2018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2284797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F07A7C-C26F-4FC7-9037-63E2C6DE0518}" type="datetime1">
              <a:rPr lang="en-US" smtClean="0"/>
              <a:t>6/10/2018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BA349-1913-4FA2-B21F-C02786DA57F7}" type="slidenum">
              <a:rPr lang="en-US" smtClean="0"/>
              <a:t>‹#›</a:t>
            </a:fld>
            <a:endParaRPr lang="en-US"/>
          </a:p>
        </p:txBody>
      </p:sp>
    </p:spTree>
    <p:extLst>
      <p:ext uri="{BB962C8B-B14F-4D97-AF65-F5344CB8AC3E}">
        <p14:creationId xmlns:p14="http://schemas.microsoft.com/office/powerpoint/2010/main" val="386508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0A377-4622-45F0-8D0A-E352862FE1D3}" type="datetime1">
              <a:rPr lang="en-US" smtClean="0"/>
              <a:t>6/10/2018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1BA349-1913-4FA2-B21F-C02786DA57F7}" type="slidenum">
              <a:rPr lang="en-US" smtClean="0"/>
              <a:t>‹#›</a:t>
            </a:fld>
            <a:endParaRPr lang="en-US"/>
          </a:p>
        </p:txBody>
      </p:sp>
    </p:spTree>
    <p:extLst>
      <p:ext uri="{BB962C8B-B14F-4D97-AF65-F5344CB8AC3E}">
        <p14:creationId xmlns:p14="http://schemas.microsoft.com/office/powerpoint/2010/main" val="3442678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4"/>
          <p:cNvSpPr>
            <a:spLocks noGrp="1"/>
          </p:cNvSpPr>
          <p:nvPr>
            <p:ph type="sldNum" sz="quarter" idx="12"/>
          </p:nvPr>
        </p:nvSpPr>
        <p:spPr/>
        <p:txBody>
          <a:bodyPr/>
          <a:lstStyle/>
          <a:p>
            <a:pPr>
              <a:defRPr/>
            </a:pPr>
            <a:fld id="{29664E58-DF0E-427A-A10A-08D7AB1110A5}" type="slidenum">
              <a:rPr lang="en-US"/>
              <a:pPr>
                <a:defRPr/>
              </a:pPr>
              <a:t>1</a:t>
            </a:fld>
            <a:endParaRPr lang="en-US" dirty="0"/>
          </a:p>
        </p:txBody>
      </p:sp>
      <p:sp>
        <p:nvSpPr>
          <p:cNvPr id="43011" name="Module Title"/>
          <p:cNvSpPr>
            <a:spLocks noChangeArrowheads="1"/>
          </p:cNvSpPr>
          <p:nvPr/>
        </p:nvSpPr>
        <p:spPr bwMode="auto">
          <a:xfrm>
            <a:off x="2006256" y="2628348"/>
            <a:ext cx="8234362"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lnSpc>
                <a:spcPts val="3900"/>
              </a:lnSpc>
            </a:pPr>
            <a:r>
              <a:rPr lang="en-US" sz="3600" b="1" dirty="0">
                <a:latin typeface="Arial Narrow" pitchFamily="34" charset="0"/>
              </a:rPr>
              <a:t>Variable Clustering</a:t>
            </a:r>
            <a:endParaRPr lang="en-US" altLang="en-US" sz="3600" b="1" dirty="0">
              <a:latin typeface="Arial Narrow" pitchFamily="34" charset="0"/>
            </a:endParaRPr>
          </a:p>
        </p:txBody>
      </p:sp>
      <p:sp>
        <p:nvSpPr>
          <p:cNvPr id="43024" name="MO Picture" hidden="1"/>
          <p:cNvSpPr>
            <a:spLocks noChangeArrowheads="1"/>
          </p:cNvSpPr>
          <p:nvPr/>
        </p:nvSpPr>
        <p:spPr bwMode="auto">
          <a:xfrm>
            <a:off x="1524000" y="0"/>
            <a:ext cx="0" cy="0"/>
          </a:xfrm>
          <a:prstGeom prst="rect">
            <a:avLst/>
          </a:prstGeom>
          <a:solidFill>
            <a:srgbClr val="FFFFFF"/>
          </a:solidFill>
          <a:ln w="38100" algn="ctr">
            <a:solidFill>
              <a:srgbClr val="000000"/>
            </a:solidFill>
            <a:round/>
            <a:headEnd/>
            <a:tailEnd/>
          </a:ln>
        </p:spPr>
        <p:txBody>
          <a:bodyPr lIns="88900" tIns="88900" rIns="88900" bIns="88900"/>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n-US" altLang="en-US"/>
              <a:t>5</a:t>
            </a:r>
          </a:p>
        </p:txBody>
      </p:sp>
    </p:spTree>
    <p:custDataLst>
      <p:tags r:id="rId1"/>
    </p:custDataLst>
    <p:extLst>
      <p:ext uri="{BB962C8B-B14F-4D97-AF65-F5344CB8AC3E}">
        <p14:creationId xmlns:p14="http://schemas.microsoft.com/office/powerpoint/2010/main" val="384712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3457" y="1013198"/>
            <a:ext cx="6244017" cy="523220"/>
          </a:xfrm>
          <a:prstGeom prst="rect">
            <a:avLst/>
          </a:prstGeom>
        </p:spPr>
        <p:txBody>
          <a:bodyPr wrap="none">
            <a:spAutoFit/>
          </a:bodyPr>
          <a:lstStyle/>
          <a:p>
            <a:r>
              <a:rPr lang="en-US" sz="2800" b="1" dirty="0">
                <a:solidFill>
                  <a:srgbClr val="000080"/>
                </a:solidFill>
                <a:latin typeface="Lucida Console" panose="020B0609040504020204" pitchFamily="49" charset="0"/>
              </a:rPr>
              <a:t>proc</a:t>
            </a:r>
            <a:r>
              <a:rPr lang="en-US" sz="2800" dirty="0">
                <a:solidFill>
                  <a:srgbClr val="000000"/>
                </a:solidFill>
                <a:latin typeface="Lucida Console" panose="020B0609040504020204" pitchFamily="49" charset="0"/>
              </a:rPr>
              <a:t> </a:t>
            </a:r>
            <a:r>
              <a:rPr lang="en-US" sz="2800" b="1" dirty="0">
                <a:solidFill>
                  <a:srgbClr val="000080"/>
                </a:solidFill>
                <a:latin typeface="Lucida Console" panose="020B0609040504020204" pitchFamily="49" charset="0"/>
              </a:rPr>
              <a:t>print</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data</a:t>
            </a:r>
            <a:r>
              <a:rPr lang="en-US" sz="2800" dirty="0">
                <a:solidFill>
                  <a:srgbClr val="000000"/>
                </a:solidFill>
                <a:latin typeface="Lucida Console" panose="020B0609040504020204" pitchFamily="49" charset="0"/>
              </a:rPr>
              <a:t>=</a:t>
            </a:r>
            <a:r>
              <a:rPr lang="en-US" sz="2800" dirty="0" err="1">
                <a:solidFill>
                  <a:srgbClr val="000000"/>
                </a:solidFill>
                <a:latin typeface="Lucida Console" panose="020B0609040504020204" pitchFamily="49" charset="0"/>
              </a:rPr>
              <a:t>summary;</a:t>
            </a:r>
            <a:r>
              <a:rPr lang="en-US" sz="2800" b="1" dirty="0" err="1">
                <a:solidFill>
                  <a:srgbClr val="000080"/>
                </a:solidFill>
                <a:latin typeface="Lucida Console" panose="020B0609040504020204" pitchFamily="49" charset="0"/>
              </a:rPr>
              <a:t>run</a:t>
            </a:r>
            <a:r>
              <a:rPr lang="en-US" sz="2800" dirty="0">
                <a:solidFill>
                  <a:srgbClr val="000000"/>
                </a:solidFill>
                <a:latin typeface="Lucida Console" panose="020B0609040504020204" pitchFamily="49" charset="0"/>
              </a:rPr>
              <a:t>;</a:t>
            </a:r>
          </a:p>
        </p:txBody>
      </p:sp>
      <p:sp>
        <p:nvSpPr>
          <p:cNvPr id="3" name="Slide Number Placeholder 2">
            <a:extLst>
              <a:ext uri="{FF2B5EF4-FFF2-40B4-BE49-F238E27FC236}">
                <a16:creationId xmlns:a16="http://schemas.microsoft.com/office/drawing/2014/main" id="{315A34A9-A936-4725-8F06-2DD16A7EFC13}"/>
              </a:ext>
            </a:extLst>
          </p:cNvPr>
          <p:cNvSpPr>
            <a:spLocks noGrp="1"/>
          </p:cNvSpPr>
          <p:nvPr>
            <p:ph type="sldNum" sz="quarter" idx="12"/>
          </p:nvPr>
        </p:nvSpPr>
        <p:spPr/>
        <p:txBody>
          <a:bodyPr/>
          <a:lstStyle/>
          <a:p>
            <a:fld id="{D31BA349-1913-4FA2-B21F-C02786DA57F7}" type="slidenum">
              <a:rPr lang="en-US" smtClean="0"/>
              <a:t>10</a:t>
            </a:fld>
            <a:endParaRPr lang="en-US"/>
          </a:p>
        </p:txBody>
      </p:sp>
    </p:spTree>
    <p:extLst>
      <p:ext uri="{BB962C8B-B14F-4D97-AF65-F5344CB8AC3E}">
        <p14:creationId xmlns:p14="http://schemas.microsoft.com/office/powerpoint/2010/main" val="112730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208" y="2120773"/>
            <a:ext cx="10515600" cy="1325563"/>
          </a:xfrm>
        </p:spPr>
        <p:txBody>
          <a:bodyPr>
            <a:normAutofit fontScale="90000"/>
          </a:bodyPr>
          <a:lstStyle/>
          <a:p>
            <a:r>
              <a:rPr lang="en-US" dirty="0"/>
              <a:t>Numerous possibilities for summarizing clusters.</a:t>
            </a:r>
            <a:br>
              <a:rPr lang="en-US" dirty="0"/>
            </a:br>
            <a:br>
              <a:rPr lang="en-US" dirty="0"/>
            </a:br>
            <a:r>
              <a:rPr lang="en-US" dirty="0"/>
              <a:t>Principal Components</a:t>
            </a:r>
            <a:br>
              <a:rPr lang="en-US" dirty="0"/>
            </a:br>
            <a:br>
              <a:rPr lang="en-US" dirty="0"/>
            </a:br>
            <a:r>
              <a:rPr lang="en-US" dirty="0"/>
              <a:t>Pick one variable:</a:t>
            </a:r>
            <a:br>
              <a:rPr lang="en-US" dirty="0"/>
            </a:br>
            <a:r>
              <a:rPr lang="en-US" dirty="0"/>
              <a:t>	Based on subject matter </a:t>
            </a:r>
            <a:br>
              <a:rPr lang="en-US" dirty="0"/>
            </a:br>
            <a:r>
              <a:rPr lang="en-US" dirty="0"/>
              <a:t>	Statistics</a:t>
            </a:r>
          </a:p>
        </p:txBody>
      </p:sp>
      <p:sp>
        <p:nvSpPr>
          <p:cNvPr id="3" name="Slide Number Placeholder 2">
            <a:extLst>
              <a:ext uri="{FF2B5EF4-FFF2-40B4-BE49-F238E27FC236}">
                <a16:creationId xmlns:a16="http://schemas.microsoft.com/office/drawing/2014/main" id="{4C54E71E-B9B5-40AF-B86B-18C6F4FD2119}"/>
              </a:ext>
            </a:extLst>
          </p:cNvPr>
          <p:cNvSpPr>
            <a:spLocks noGrp="1"/>
          </p:cNvSpPr>
          <p:nvPr>
            <p:ph type="sldNum" sz="quarter" idx="12"/>
          </p:nvPr>
        </p:nvSpPr>
        <p:spPr/>
        <p:txBody>
          <a:bodyPr/>
          <a:lstStyle/>
          <a:p>
            <a:fld id="{D31BA349-1913-4FA2-B21F-C02786DA57F7}" type="slidenum">
              <a:rPr lang="en-US" smtClean="0"/>
              <a:t>11</a:t>
            </a:fld>
            <a:endParaRPr lang="en-US"/>
          </a:p>
        </p:txBody>
      </p:sp>
    </p:spTree>
    <p:extLst>
      <p:ext uri="{BB962C8B-B14F-4D97-AF65-F5344CB8AC3E}">
        <p14:creationId xmlns:p14="http://schemas.microsoft.com/office/powerpoint/2010/main" val="3229227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3727FA-DB2C-4899-9ADA-BC88831FDE81}"/>
              </a:ext>
            </a:extLst>
          </p:cNvPr>
          <p:cNvSpPr/>
          <p:nvPr/>
        </p:nvSpPr>
        <p:spPr>
          <a:xfrm>
            <a:off x="1688327" y="1947782"/>
            <a:ext cx="6096000" cy="1292662"/>
          </a:xfrm>
          <a:prstGeom prst="rect">
            <a:avLst/>
          </a:prstGeom>
        </p:spPr>
        <p:txBody>
          <a:bodyPr>
            <a:spAutoFit/>
          </a:bodyPr>
          <a:lstStyle/>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a:solidFill>
                  <a:srgbClr val="000080"/>
                </a:solidFill>
                <a:latin typeface="Lucida Console" panose="020B0609040504020204" pitchFamily="49" charset="0"/>
              </a:rPr>
              <a:t>print</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=clusters;</a:t>
            </a:r>
          </a:p>
          <a:p>
            <a:r>
              <a:rPr lang="en-US" sz="2600" dirty="0">
                <a:solidFill>
                  <a:srgbClr val="0000FF"/>
                </a:solidFill>
                <a:latin typeface="Lucida Console" panose="020B0609040504020204" pitchFamily="49" charset="0"/>
              </a:rPr>
              <a:t>where</a:t>
            </a:r>
            <a:r>
              <a:rPr lang="en-US" sz="2600" dirty="0">
                <a:solidFill>
                  <a:srgbClr val="000000"/>
                </a:solidFill>
                <a:latin typeface="Lucida Console" panose="020B0609040504020204" pitchFamily="49" charset="0"/>
              </a:rPr>
              <a:t> </a:t>
            </a:r>
            <a:r>
              <a:rPr lang="en-US" sz="2600" dirty="0" err="1">
                <a:solidFill>
                  <a:srgbClr val="000000"/>
                </a:solidFill>
                <a:latin typeface="Lucida Console" panose="020B0609040504020204" pitchFamily="49" charset="0"/>
              </a:rPr>
              <a:t>numberofclusters</a:t>
            </a:r>
            <a:r>
              <a:rPr lang="en-US" sz="2600" dirty="0">
                <a:solidFill>
                  <a:srgbClr val="000000"/>
                </a:solidFill>
                <a:latin typeface="Lucida Console" panose="020B0609040504020204" pitchFamily="49" charset="0"/>
              </a:rPr>
              <a:t>=</a:t>
            </a:r>
            <a:r>
              <a:rPr lang="en-US" sz="2600" b="1" dirty="0">
                <a:solidFill>
                  <a:srgbClr val="008080"/>
                </a:solidFill>
                <a:latin typeface="Lucida Console" panose="020B0609040504020204" pitchFamily="49" charset="0"/>
              </a:rPr>
              <a:t>39</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endParaRPr lang="en-US" dirty="0"/>
          </a:p>
        </p:txBody>
      </p:sp>
      <p:sp>
        <p:nvSpPr>
          <p:cNvPr id="3" name="Slide Number Placeholder 2">
            <a:extLst>
              <a:ext uri="{FF2B5EF4-FFF2-40B4-BE49-F238E27FC236}">
                <a16:creationId xmlns:a16="http://schemas.microsoft.com/office/drawing/2014/main" id="{D68CEAC3-5772-445E-A790-DC3020F3EBCD}"/>
              </a:ext>
            </a:extLst>
          </p:cNvPr>
          <p:cNvSpPr>
            <a:spLocks noGrp="1"/>
          </p:cNvSpPr>
          <p:nvPr>
            <p:ph type="sldNum" sz="quarter" idx="12"/>
          </p:nvPr>
        </p:nvSpPr>
        <p:spPr/>
        <p:txBody>
          <a:bodyPr/>
          <a:lstStyle/>
          <a:p>
            <a:fld id="{D31BA349-1913-4FA2-B21F-C02786DA57F7}" type="slidenum">
              <a:rPr lang="en-US" smtClean="0"/>
              <a:t>12</a:t>
            </a:fld>
            <a:endParaRPr lang="en-US"/>
          </a:p>
        </p:txBody>
      </p:sp>
    </p:spTree>
    <p:extLst>
      <p:ext uri="{BB962C8B-B14F-4D97-AF65-F5344CB8AC3E}">
        <p14:creationId xmlns:p14="http://schemas.microsoft.com/office/powerpoint/2010/main" val="3847186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87980" y="0"/>
            <a:ext cx="5900928" cy="1325563"/>
          </a:xfrm>
        </p:spPr>
        <p:txBody>
          <a:bodyPr/>
          <a:lstStyle/>
          <a:p>
            <a:r>
              <a:rPr lang="en-US" dirty="0"/>
              <a:t>One variable per cluster</a:t>
            </a:r>
          </a:p>
        </p:txBody>
      </p:sp>
      <p:sp>
        <p:nvSpPr>
          <p:cNvPr id="2" name="Slide Number Placeholder 1"/>
          <p:cNvSpPr>
            <a:spLocks noGrp="1"/>
          </p:cNvSpPr>
          <p:nvPr>
            <p:ph type="sldNum" sz="quarter" idx="12"/>
          </p:nvPr>
        </p:nvSpPr>
        <p:spPr/>
        <p:txBody>
          <a:bodyPr/>
          <a:lstStyle/>
          <a:p>
            <a:pPr>
              <a:defRPr/>
            </a:pPr>
            <a:fld id="{AB34A8FD-E6DC-4E13-BF34-D4804C11CA8D}" type="slidenum">
              <a:rPr lang="en-US" smtClean="0"/>
              <a:pPr>
                <a:defRPr/>
              </a:pPr>
              <a:t>13</a:t>
            </a:fld>
            <a:endParaRPr lang="en-US"/>
          </a:p>
        </p:txBody>
      </p:sp>
      <p:sp>
        <p:nvSpPr>
          <p:cNvPr id="4" name="Rectangle 3">
            <a:extLst>
              <a:ext uri="{FF2B5EF4-FFF2-40B4-BE49-F238E27FC236}">
                <a16:creationId xmlns:a16="http://schemas.microsoft.com/office/drawing/2014/main" id="{1A1857C9-F206-43E7-8697-91EFAC7FA4EE}"/>
              </a:ext>
            </a:extLst>
          </p:cNvPr>
          <p:cNvSpPr/>
          <p:nvPr/>
        </p:nvSpPr>
        <p:spPr>
          <a:xfrm>
            <a:off x="445273" y="1645265"/>
            <a:ext cx="11569148" cy="3170099"/>
          </a:xfrm>
          <a:prstGeom prst="rect">
            <a:avLst/>
          </a:prstGeom>
        </p:spPr>
        <p:txBody>
          <a:bodyPr wrap="square">
            <a:spAutoFit/>
          </a:bodyPr>
          <a:lstStyle/>
          <a:p>
            <a:r>
              <a:rPr lang="en-US" sz="2000" dirty="0">
                <a:solidFill>
                  <a:srgbClr val="008000"/>
                </a:solidFill>
                <a:latin typeface="Lucida Console" panose="020B0609040504020204" pitchFamily="49" charset="0"/>
              </a:rPr>
              <a:t>/*</a:t>
            </a:r>
          </a:p>
          <a:p>
            <a:r>
              <a:rPr lang="en-US" sz="2000" dirty="0">
                <a:solidFill>
                  <a:srgbClr val="008000"/>
                </a:solidFill>
                <a:latin typeface="Lucida Console" panose="020B0609040504020204" pitchFamily="49" charset="0"/>
              </a:rPr>
              <a:t>Pick one variable per cluster for the first 10</a:t>
            </a:r>
          </a:p>
          <a:p>
            <a:r>
              <a:rPr lang="en-US" sz="2000" dirty="0">
                <a:solidFill>
                  <a:srgbClr val="008000"/>
                </a:solidFill>
                <a:latin typeface="Lucida Console" panose="020B0609040504020204" pitchFamily="49" charset="0"/>
              </a:rPr>
              <a:t>The others are clusters of one variable</a:t>
            </a:r>
          </a:p>
          <a:p>
            <a:r>
              <a:rPr lang="en-US" sz="2000" dirty="0">
                <a:solidFill>
                  <a:srgbClr val="008000"/>
                </a:solidFill>
                <a:latin typeface="Lucida Console" panose="020B0609040504020204" pitchFamily="49" charset="0"/>
              </a:rPr>
              <a:t>*/</a:t>
            </a:r>
            <a:endParaRPr lang="en-US" sz="2000" dirty="0">
              <a:solidFill>
                <a:srgbClr val="000000"/>
              </a:solidFill>
              <a:latin typeface="Lucida Console" panose="020B0609040504020204" pitchFamily="49" charset="0"/>
            </a:endParaRPr>
          </a:p>
          <a:p>
            <a:r>
              <a:rPr lang="en-US" sz="2000" dirty="0">
                <a:solidFill>
                  <a:srgbClr val="0000FF"/>
                </a:solidFill>
                <a:latin typeface="Lucida Console" panose="020B0609040504020204" pitchFamily="49" charset="0"/>
              </a:rPr>
              <a:t>%let</a:t>
            </a:r>
            <a:r>
              <a:rPr lang="en-US" sz="2000" dirty="0">
                <a:solidFill>
                  <a:srgbClr val="000000"/>
                </a:solidFill>
                <a:latin typeface="Lucida Console" panose="020B0609040504020204" pitchFamily="49" charset="0"/>
              </a:rPr>
              <a:t> reduced=</a:t>
            </a:r>
          </a:p>
          <a:p>
            <a:r>
              <a:rPr lang="pt-BR" sz="2000" dirty="0">
                <a:solidFill>
                  <a:srgbClr val="000000"/>
                </a:solidFill>
                <a:latin typeface="Lucida Console" panose="020B0609040504020204" pitchFamily="49" charset="0"/>
              </a:rPr>
              <a:t>MIPhone MICCBal Dep MM ILS MTGBal Income POS CD IRA</a:t>
            </a:r>
          </a:p>
          <a:p>
            <a:r>
              <a:rPr lang="en-US" sz="2000" dirty="0">
                <a:solidFill>
                  <a:srgbClr val="000000"/>
                </a:solidFill>
                <a:latin typeface="Lucida Console" panose="020B0609040504020204" pitchFamily="49" charset="0"/>
              </a:rPr>
              <a:t>brclus1 Sav NSF Age </a:t>
            </a:r>
            <a:r>
              <a:rPr lang="en-US" sz="2000" dirty="0" err="1">
                <a:solidFill>
                  <a:srgbClr val="000000"/>
                </a:solidFill>
                <a:latin typeface="Lucida Console" panose="020B0609040504020204" pitchFamily="49" charset="0"/>
              </a:rPr>
              <a:t>SavBal</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LOCBal</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NSFAmt</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Inv</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MIHMVal</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CRScore</a:t>
            </a:r>
            <a:endParaRPr lang="en-US" sz="2000" dirty="0">
              <a:solidFill>
                <a:srgbClr val="000000"/>
              </a:solidFill>
              <a:latin typeface="Lucida Console" panose="020B0609040504020204" pitchFamily="49" charset="0"/>
            </a:endParaRPr>
          </a:p>
          <a:p>
            <a:r>
              <a:rPr lang="en-US" sz="2000" dirty="0" err="1">
                <a:solidFill>
                  <a:srgbClr val="000000"/>
                </a:solidFill>
                <a:latin typeface="Lucida Console" panose="020B0609040504020204" pitchFamily="49" charset="0"/>
              </a:rPr>
              <a:t>MIAcctAg</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InvBal</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DirDep</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CCPurc</a:t>
            </a:r>
            <a:r>
              <a:rPr lang="en-US" sz="2000" dirty="0">
                <a:solidFill>
                  <a:srgbClr val="000000"/>
                </a:solidFill>
                <a:latin typeface="Lucida Console" panose="020B0609040504020204" pitchFamily="49" charset="0"/>
              </a:rPr>
              <a:t> SDB </a:t>
            </a:r>
            <a:r>
              <a:rPr lang="en-US" sz="2000" dirty="0" err="1">
                <a:solidFill>
                  <a:srgbClr val="000000"/>
                </a:solidFill>
                <a:latin typeface="Lucida Console" panose="020B0609040504020204" pitchFamily="49" charset="0"/>
              </a:rPr>
              <a:t>CashBk</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AcctAge</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InArea</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ATMAmt</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DDABal</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DDA brclus2 CC </a:t>
            </a:r>
            <a:r>
              <a:rPr lang="en-US" sz="2000" dirty="0" err="1">
                <a:solidFill>
                  <a:srgbClr val="000000"/>
                </a:solidFill>
                <a:latin typeface="Lucida Console" panose="020B0609040504020204" pitchFamily="49" charset="0"/>
              </a:rPr>
              <a:t>HMOwn</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DepAmt</a:t>
            </a:r>
            <a:r>
              <a:rPr lang="en-US" sz="2000" dirty="0">
                <a:solidFill>
                  <a:srgbClr val="000000"/>
                </a:solidFill>
                <a:latin typeface="Lucida Console" panose="020B0609040504020204" pitchFamily="49" charset="0"/>
              </a:rPr>
              <a:t> Phone ATM </a:t>
            </a:r>
            <a:r>
              <a:rPr lang="en-US" sz="2000" dirty="0" err="1">
                <a:solidFill>
                  <a:srgbClr val="000000"/>
                </a:solidFill>
                <a:latin typeface="Lucida Console" panose="020B0609040504020204" pitchFamily="49" charset="0"/>
              </a:rPr>
              <a:t>LORes</a:t>
            </a:r>
            <a:r>
              <a:rPr lang="en-US" sz="2000" dirty="0">
                <a:solidFill>
                  <a:srgbClr val="000000"/>
                </a:solidFill>
                <a:latin typeface="Lucida Console" panose="020B0609040504020204" pitchFamily="49" charset="0"/>
              </a:rPr>
              <a:t> brclus4;</a:t>
            </a:r>
          </a:p>
          <a:p>
            <a:endParaRPr lang="en-US" sz="2000" dirty="0">
              <a:solidFill>
                <a:srgbClr val="000000"/>
              </a:solidFill>
              <a:latin typeface="Lucida Console" panose="020B0609040504020204" pitchFamily="49" charset="0"/>
            </a:endParaRPr>
          </a:p>
        </p:txBody>
      </p:sp>
    </p:spTree>
    <p:extLst>
      <p:ext uri="{BB962C8B-B14F-4D97-AF65-F5344CB8AC3E}">
        <p14:creationId xmlns:p14="http://schemas.microsoft.com/office/powerpoint/2010/main" val="171634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0379" y="0"/>
            <a:ext cx="5236779" cy="1325563"/>
          </a:xfrm>
        </p:spPr>
        <p:txBody>
          <a:bodyPr/>
          <a:lstStyle/>
          <a:p>
            <a:r>
              <a:rPr lang="en-US" dirty="0"/>
              <a:t>Variable Clustering</a:t>
            </a:r>
          </a:p>
        </p:txBody>
      </p:sp>
      <p:sp>
        <p:nvSpPr>
          <p:cNvPr id="4" name="Rectangle 2"/>
          <p:cNvSpPr>
            <a:spLocks noChangeArrowheads="1"/>
          </p:cNvSpPr>
          <p:nvPr/>
        </p:nvSpPr>
        <p:spPr bwMode="auto">
          <a:xfrm>
            <a:off x="0" y="1905085"/>
            <a:ext cx="1179260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ea typeface="Times New Roman" panose="02020603050405020304" pitchFamily="18" charset="0"/>
              </a:rPr>
              <a:t>Variable clustering finds groups of variables that are as correlated as possible among themselves and as uncorrelated as possible with variables in other clusters.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ea typeface="Times New Roman" panose="02020603050405020304" pitchFamily="18" charset="0"/>
              </a:rPr>
              <a:t>The basic algorithm is binary and divisive. All variables start in one cluster. A principal components analysis is done on the variables in the cluster. </a:t>
            </a:r>
          </a:p>
        </p:txBody>
      </p:sp>
      <p:sp>
        <p:nvSpPr>
          <p:cNvPr id="3" name="Slide Number Placeholder 2">
            <a:extLst>
              <a:ext uri="{FF2B5EF4-FFF2-40B4-BE49-F238E27FC236}">
                <a16:creationId xmlns:a16="http://schemas.microsoft.com/office/drawing/2014/main" id="{76A9AC97-B2E6-4BBE-9A32-0C65E88C9A86}"/>
              </a:ext>
            </a:extLst>
          </p:cNvPr>
          <p:cNvSpPr>
            <a:spLocks noGrp="1"/>
          </p:cNvSpPr>
          <p:nvPr>
            <p:ph type="sldNum" sz="quarter" idx="12"/>
          </p:nvPr>
        </p:nvSpPr>
        <p:spPr/>
        <p:txBody>
          <a:bodyPr/>
          <a:lstStyle/>
          <a:p>
            <a:fld id="{D31BA349-1913-4FA2-B21F-C02786DA57F7}" type="slidenum">
              <a:rPr lang="en-US" smtClean="0"/>
              <a:t>2</a:t>
            </a:fld>
            <a:endParaRPr lang="en-US"/>
          </a:p>
        </p:txBody>
      </p:sp>
    </p:spTree>
    <p:extLst>
      <p:ext uri="{BB962C8B-B14F-4D97-AF65-F5344CB8AC3E}">
        <p14:creationId xmlns:p14="http://schemas.microsoft.com/office/powerpoint/2010/main" val="3985016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223" y="1967062"/>
            <a:ext cx="10843403" cy="3046988"/>
          </a:xfrm>
          <a:prstGeom prst="rect">
            <a:avLst/>
          </a:prstGeom>
        </p:spPr>
        <p:txBody>
          <a:bodyPr wrap="square">
            <a:spAutoFit/>
          </a:bodyPr>
          <a:lstStyle/>
          <a:p>
            <a:pPr lvl="0" eaLnBrk="0" fontAlgn="base" hangingPunct="0">
              <a:spcBef>
                <a:spcPct val="0"/>
              </a:spcBef>
              <a:spcAft>
                <a:spcPct val="0"/>
              </a:spcAft>
            </a:pPr>
            <a:r>
              <a:rPr lang="en-US" altLang="en-US" sz="2400" dirty="0">
                <a:solidFill>
                  <a:prstClr val="black"/>
                </a:solidFill>
                <a:ea typeface="Times New Roman" panose="02020603050405020304" pitchFamily="18" charset="0"/>
              </a:rPr>
              <a:t>If the second eigenvalue is greater than a specified threshold (in other words, there is more than one dominant dimension), then the cluster is split. </a:t>
            </a:r>
          </a:p>
          <a:p>
            <a:pPr lvl="0" eaLnBrk="0" fontAlgn="base" hangingPunct="0">
              <a:spcBef>
                <a:spcPct val="0"/>
              </a:spcBef>
              <a:spcAft>
                <a:spcPct val="0"/>
              </a:spcAft>
            </a:pPr>
            <a:endParaRPr lang="en-US" altLang="en-US" sz="2400" dirty="0">
              <a:solidFill>
                <a:prstClr val="black"/>
              </a:solidFill>
              <a:ea typeface="Times New Roman" panose="02020603050405020304" pitchFamily="18" charset="0"/>
            </a:endParaRPr>
          </a:p>
          <a:p>
            <a:pPr lvl="0" eaLnBrk="0" fontAlgn="base" hangingPunct="0">
              <a:spcBef>
                <a:spcPct val="0"/>
              </a:spcBef>
              <a:spcAft>
                <a:spcPct val="0"/>
              </a:spcAft>
            </a:pPr>
            <a:r>
              <a:rPr lang="en-US" altLang="en-US" sz="2400" dirty="0">
                <a:solidFill>
                  <a:prstClr val="black"/>
                </a:solidFill>
                <a:ea typeface="Times New Roman" panose="02020603050405020304" pitchFamily="18" charset="0"/>
              </a:rPr>
              <a:t>The PC scores are then rotated obliquely so that the variables can be split into two groups. This process is repeated for the two child clusters until the second eigenvalue drops below the threshold.</a:t>
            </a:r>
          </a:p>
          <a:p>
            <a:pPr lvl="0" eaLnBrk="0" fontAlgn="base" hangingPunct="0">
              <a:spcBef>
                <a:spcPct val="0"/>
              </a:spcBef>
              <a:spcAft>
                <a:spcPct val="0"/>
              </a:spcAft>
            </a:pPr>
            <a:endParaRPr lang="en-US" altLang="en-US" sz="2400" dirty="0">
              <a:solidFill>
                <a:prstClr val="black"/>
              </a:solidFill>
              <a:ea typeface="Times New Roman" panose="02020603050405020304" pitchFamily="18" charset="0"/>
            </a:endParaRPr>
          </a:p>
          <a:p>
            <a:pPr lvl="0" eaLnBrk="0" fontAlgn="base" hangingPunct="0">
              <a:spcBef>
                <a:spcPct val="0"/>
              </a:spcBef>
              <a:spcAft>
                <a:spcPct val="0"/>
              </a:spcAft>
            </a:pPr>
            <a:r>
              <a:rPr lang="en-US" altLang="en-US" sz="2400" dirty="0">
                <a:solidFill>
                  <a:prstClr val="black"/>
                </a:solidFill>
                <a:ea typeface="Times New Roman" panose="02020603050405020304" pitchFamily="18" charset="0"/>
              </a:rPr>
              <a:t> </a:t>
            </a:r>
            <a:endParaRPr lang="en-US" altLang="en-US" sz="2400" dirty="0">
              <a:solidFill>
                <a:prstClr val="black"/>
              </a:solidFill>
            </a:endParaRPr>
          </a:p>
        </p:txBody>
      </p:sp>
      <p:sp>
        <p:nvSpPr>
          <p:cNvPr id="3" name="Slide Number Placeholder 2">
            <a:extLst>
              <a:ext uri="{FF2B5EF4-FFF2-40B4-BE49-F238E27FC236}">
                <a16:creationId xmlns:a16="http://schemas.microsoft.com/office/drawing/2014/main" id="{518AABD1-B2F0-4730-AF24-FC6012C5722A}"/>
              </a:ext>
            </a:extLst>
          </p:cNvPr>
          <p:cNvSpPr>
            <a:spLocks noGrp="1"/>
          </p:cNvSpPr>
          <p:nvPr>
            <p:ph type="sldNum" sz="quarter" idx="12"/>
          </p:nvPr>
        </p:nvSpPr>
        <p:spPr/>
        <p:txBody>
          <a:bodyPr/>
          <a:lstStyle/>
          <a:p>
            <a:fld id="{D31BA349-1913-4FA2-B21F-C02786DA57F7}" type="slidenum">
              <a:rPr lang="en-US" smtClean="0"/>
              <a:t>3</a:t>
            </a:fld>
            <a:endParaRPr lang="en-US"/>
          </a:p>
        </p:txBody>
      </p:sp>
    </p:spTree>
    <p:extLst>
      <p:ext uri="{BB962C8B-B14F-4D97-AF65-F5344CB8AC3E}">
        <p14:creationId xmlns:p14="http://schemas.microsoft.com/office/powerpoint/2010/main" val="982566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en-US"/>
              <a:t>The VARCLUS Procedure</a:t>
            </a:r>
          </a:p>
        </p:txBody>
      </p:sp>
      <p:sp>
        <p:nvSpPr>
          <p:cNvPr id="2" name="Slide Number Placeholder 3"/>
          <p:cNvSpPr>
            <a:spLocks noGrp="1"/>
          </p:cNvSpPr>
          <p:nvPr>
            <p:ph type="sldNum" sz="quarter" idx="12"/>
          </p:nvPr>
        </p:nvSpPr>
        <p:spPr/>
        <p:txBody>
          <a:bodyPr/>
          <a:lstStyle/>
          <a:p>
            <a:pPr>
              <a:defRPr/>
            </a:pPr>
            <a:fld id="{482120CE-73FA-483A-9E68-C2555663A3A4}" type="slidenum">
              <a:rPr lang="en-US"/>
              <a:pPr>
                <a:defRPr/>
              </a:pPr>
              <a:t>4</a:t>
            </a:fld>
            <a:endParaRPr lang="en-US" b="0" dirty="0">
              <a:latin typeface="Times New Roman" pitchFamily="18" charset="0"/>
            </a:endParaRPr>
          </a:p>
        </p:txBody>
      </p:sp>
      <p:sp>
        <p:nvSpPr>
          <p:cNvPr id="76804" name="Text Box 4"/>
          <p:cNvSpPr txBox="1">
            <a:spLocks noChangeArrowheads="1"/>
          </p:cNvSpPr>
          <p:nvPr/>
        </p:nvSpPr>
        <p:spPr bwMode="auto">
          <a:xfrm>
            <a:off x="946844" y="2219968"/>
            <a:ext cx="7036350" cy="1415772"/>
          </a:xfrm>
          <a:prstGeom prst="rect">
            <a:avLst/>
          </a:prstGeom>
          <a:solidFill>
            <a:srgbClr val="FFFFFF"/>
          </a:solidFill>
          <a:ln w="28575">
            <a:solidFill>
              <a:schemeClr val="tx1"/>
            </a:solidFill>
            <a:miter lim="800000"/>
            <a:headEnd type="none" w="sm" len="sm"/>
            <a:tailEnd type="none" w="sm" len="sm"/>
          </a:ln>
          <a:effectLst>
            <a:outerShdw dist="107763" dir="2700000" algn="ctr" rotWithShape="0">
              <a:schemeClr val="bg2"/>
            </a:outerShdw>
          </a:effectLst>
        </p:spPr>
        <p:txBody>
          <a:bodyPr wrap="none" tIns="152400" bIns="152400">
            <a:spAutoFit/>
          </a:bodyPr>
          <a:lstStyle/>
          <a:p>
            <a:pPr eaLnBrk="0" hangingPunct="0">
              <a:buClr>
                <a:schemeClr val="tx1"/>
              </a:buClr>
              <a:buSzPct val="100000"/>
              <a:buFont typeface="Arial" charset="0"/>
              <a:buNone/>
              <a:defRPr/>
            </a:pPr>
            <a:r>
              <a:rPr lang="en-US" sz="2400" b="1" dirty="0">
                <a:latin typeface="Arial"/>
              </a:rPr>
              <a:t>PROC VARCLUS </a:t>
            </a:r>
            <a:r>
              <a:rPr lang="en-US" sz="2400" dirty="0">
                <a:latin typeface="Arial"/>
              </a:rPr>
              <a:t>DATA=</a:t>
            </a:r>
            <a:r>
              <a:rPr lang="en-US" sz="2400" i="1" dirty="0">
                <a:latin typeface="Arial"/>
              </a:rPr>
              <a:t>SAS-data-set</a:t>
            </a:r>
            <a:r>
              <a:rPr lang="en-US" sz="2400" dirty="0">
                <a:latin typeface="Arial"/>
              </a:rPr>
              <a:t> </a:t>
            </a:r>
            <a:r>
              <a:rPr lang="en-US" sz="2400" i="1" dirty="0">
                <a:latin typeface="Arial"/>
              </a:rPr>
              <a:t>&lt;options&gt;</a:t>
            </a:r>
            <a:r>
              <a:rPr lang="en-US" sz="2400" b="1" dirty="0">
                <a:latin typeface="Arial"/>
              </a:rPr>
              <a:t>;</a:t>
            </a:r>
            <a:endParaRPr lang="en-US" sz="2400" dirty="0">
              <a:latin typeface="Arial"/>
            </a:endParaRPr>
          </a:p>
          <a:p>
            <a:pPr eaLnBrk="0" hangingPunct="0">
              <a:buClr>
                <a:schemeClr val="tx1"/>
              </a:buClr>
              <a:buSzPct val="100000"/>
              <a:buFont typeface="Arial" charset="0"/>
              <a:buNone/>
              <a:defRPr/>
            </a:pPr>
            <a:r>
              <a:rPr lang="en-US" sz="2400" dirty="0">
                <a:latin typeface="Arial"/>
              </a:rPr>
              <a:t>        </a:t>
            </a:r>
            <a:r>
              <a:rPr lang="en-US" sz="2400" b="1" dirty="0">
                <a:latin typeface="Arial"/>
              </a:rPr>
              <a:t>VAR</a:t>
            </a:r>
            <a:r>
              <a:rPr lang="en-US" sz="2400" dirty="0">
                <a:latin typeface="Arial"/>
              </a:rPr>
              <a:t> </a:t>
            </a:r>
            <a:r>
              <a:rPr lang="en-US" sz="2400" i="1" dirty="0">
                <a:latin typeface="Arial"/>
              </a:rPr>
              <a:t>variables</a:t>
            </a:r>
            <a:r>
              <a:rPr lang="en-US" sz="2400" b="1" dirty="0">
                <a:latin typeface="Arial"/>
              </a:rPr>
              <a:t>;</a:t>
            </a:r>
            <a:endParaRPr lang="en-US" sz="2400" dirty="0">
              <a:latin typeface="Arial"/>
            </a:endParaRPr>
          </a:p>
          <a:p>
            <a:pPr eaLnBrk="0" hangingPunct="0">
              <a:buClr>
                <a:schemeClr val="tx1"/>
              </a:buClr>
              <a:buSzPct val="100000"/>
              <a:buFont typeface="Arial" charset="0"/>
              <a:buNone/>
              <a:defRPr/>
            </a:pPr>
            <a:r>
              <a:rPr lang="en-US" sz="2400" b="1" dirty="0">
                <a:latin typeface="Arial"/>
              </a:rPr>
              <a:t>RUN;</a:t>
            </a:r>
            <a:r>
              <a:rPr lang="en-US" sz="2400" dirty="0">
                <a:latin typeface="Arial"/>
              </a:rPr>
              <a:t> </a:t>
            </a:r>
          </a:p>
        </p:txBody>
      </p:sp>
    </p:spTree>
    <p:extLst>
      <p:ext uri="{BB962C8B-B14F-4D97-AF65-F5344CB8AC3E}">
        <p14:creationId xmlns:p14="http://schemas.microsoft.com/office/powerpoint/2010/main" val="28373636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730265" y="60326"/>
            <a:ext cx="9341069" cy="1143000"/>
          </a:xfrm>
        </p:spPr>
        <p:txBody>
          <a:bodyPr>
            <a:normAutofit/>
          </a:bodyPr>
          <a:lstStyle/>
          <a:p>
            <a:pPr eaLnBrk="1" hangingPunct="1"/>
            <a:r>
              <a:rPr lang="en-US" altLang="en-US" dirty="0"/>
              <a:t>Variable Clustering, the develop data set </a:t>
            </a:r>
          </a:p>
        </p:txBody>
      </p:sp>
      <p:sp>
        <p:nvSpPr>
          <p:cNvPr id="2" name="Slide Number Placeholder 2"/>
          <p:cNvSpPr>
            <a:spLocks noGrp="1"/>
          </p:cNvSpPr>
          <p:nvPr>
            <p:ph type="sldNum" sz="quarter" idx="12"/>
          </p:nvPr>
        </p:nvSpPr>
        <p:spPr/>
        <p:txBody>
          <a:bodyPr/>
          <a:lstStyle/>
          <a:p>
            <a:pPr>
              <a:defRPr/>
            </a:pPr>
            <a:fld id="{C2ECC68F-80B6-4E86-998F-CBB40971908F}" type="slidenum">
              <a:rPr lang="en-US"/>
              <a:pPr>
                <a:defRPr/>
              </a:pPr>
              <a:t>5</a:t>
            </a:fld>
            <a:endParaRPr lang="en-US" b="0" dirty="0">
              <a:latin typeface="Times New Roman" pitchFamily="18" charset="0"/>
            </a:endParaRPr>
          </a:p>
        </p:txBody>
      </p:sp>
      <p:sp>
        <p:nvSpPr>
          <p:cNvPr id="47108" name="Oval 3"/>
          <p:cNvSpPr>
            <a:spLocks noChangeArrowheads="1"/>
          </p:cNvSpPr>
          <p:nvPr/>
        </p:nvSpPr>
        <p:spPr bwMode="auto">
          <a:xfrm>
            <a:off x="2209800" y="1752600"/>
            <a:ext cx="1981200" cy="1371600"/>
          </a:xfrm>
          <a:prstGeom prst="ellipse">
            <a:avLst/>
          </a:prstGeom>
          <a:solidFill>
            <a:schemeClr val="accent2"/>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en-US" altLang="en-US"/>
          </a:p>
        </p:txBody>
      </p:sp>
      <p:sp>
        <p:nvSpPr>
          <p:cNvPr id="47109" name="Oval 4"/>
          <p:cNvSpPr>
            <a:spLocks noChangeArrowheads="1"/>
          </p:cNvSpPr>
          <p:nvPr/>
        </p:nvSpPr>
        <p:spPr bwMode="auto">
          <a:xfrm>
            <a:off x="3200400" y="2667000"/>
            <a:ext cx="1981200" cy="1371600"/>
          </a:xfrm>
          <a:prstGeom prst="ellipse">
            <a:avLst/>
          </a:prstGeom>
          <a:solidFill>
            <a:schemeClr val="accent2"/>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en-US" altLang="en-US"/>
          </a:p>
        </p:txBody>
      </p:sp>
      <p:sp>
        <p:nvSpPr>
          <p:cNvPr id="47110" name="Oval 5"/>
          <p:cNvSpPr>
            <a:spLocks noChangeArrowheads="1"/>
          </p:cNvSpPr>
          <p:nvPr/>
        </p:nvSpPr>
        <p:spPr bwMode="auto">
          <a:xfrm>
            <a:off x="7924800" y="1371600"/>
            <a:ext cx="1981200" cy="1371600"/>
          </a:xfrm>
          <a:prstGeom prst="ellipse">
            <a:avLst/>
          </a:prstGeom>
          <a:solidFill>
            <a:srgbClr val="006600"/>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en-US" altLang="en-US"/>
          </a:p>
        </p:txBody>
      </p:sp>
      <p:sp>
        <p:nvSpPr>
          <p:cNvPr id="47111" name="Oval 6"/>
          <p:cNvSpPr>
            <a:spLocks noChangeArrowheads="1"/>
          </p:cNvSpPr>
          <p:nvPr/>
        </p:nvSpPr>
        <p:spPr bwMode="auto">
          <a:xfrm>
            <a:off x="6400800" y="1981200"/>
            <a:ext cx="1981200" cy="1371600"/>
          </a:xfrm>
          <a:prstGeom prst="ellipse">
            <a:avLst/>
          </a:prstGeom>
          <a:solidFill>
            <a:srgbClr val="006600"/>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en-US" altLang="en-US"/>
          </a:p>
        </p:txBody>
      </p:sp>
      <p:sp>
        <p:nvSpPr>
          <p:cNvPr id="47112" name="Oval 7"/>
          <p:cNvSpPr>
            <a:spLocks noChangeArrowheads="1"/>
          </p:cNvSpPr>
          <p:nvPr/>
        </p:nvSpPr>
        <p:spPr bwMode="auto">
          <a:xfrm>
            <a:off x="8077200" y="2438400"/>
            <a:ext cx="1981200" cy="1371600"/>
          </a:xfrm>
          <a:prstGeom prst="ellipse">
            <a:avLst/>
          </a:prstGeom>
          <a:solidFill>
            <a:srgbClr val="006600"/>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en-US" altLang="en-US"/>
          </a:p>
        </p:txBody>
      </p:sp>
      <p:sp>
        <p:nvSpPr>
          <p:cNvPr id="47113" name="Oval 8"/>
          <p:cNvSpPr>
            <a:spLocks noChangeArrowheads="1"/>
          </p:cNvSpPr>
          <p:nvPr/>
        </p:nvSpPr>
        <p:spPr bwMode="auto">
          <a:xfrm>
            <a:off x="5867400" y="4724400"/>
            <a:ext cx="1981200" cy="1371600"/>
          </a:xfrm>
          <a:prstGeom prst="ellipse">
            <a:avLst/>
          </a:prstGeom>
          <a:solidFill>
            <a:srgbClr val="800000"/>
          </a:solidFill>
          <a:ln w="12700">
            <a:solidFill>
              <a:schemeClr val="tx1"/>
            </a:solidFill>
            <a:round/>
            <a:headEnd type="none" w="sm" len="sm"/>
            <a:tailEnd type="none" w="sm" len="sm"/>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endParaRPr lang="en-US" altLang="en-US"/>
          </a:p>
        </p:txBody>
      </p:sp>
      <p:sp>
        <p:nvSpPr>
          <p:cNvPr id="47114" name="Text Box 9"/>
          <p:cNvSpPr txBox="1">
            <a:spLocks noChangeArrowheads="1"/>
          </p:cNvSpPr>
          <p:nvPr/>
        </p:nvSpPr>
        <p:spPr bwMode="auto">
          <a:xfrm>
            <a:off x="3286125" y="2943226"/>
            <a:ext cx="1828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spcBef>
                <a:spcPct val="50000"/>
              </a:spcBef>
            </a:pPr>
            <a:r>
              <a:rPr lang="en-US" altLang="en-US"/>
              <a:t>Credit Card Balance</a:t>
            </a:r>
          </a:p>
        </p:txBody>
      </p:sp>
      <p:sp>
        <p:nvSpPr>
          <p:cNvPr id="47115" name="Text Box 10"/>
          <p:cNvSpPr txBox="1">
            <a:spLocks noChangeArrowheads="1"/>
          </p:cNvSpPr>
          <p:nvPr/>
        </p:nvSpPr>
        <p:spPr bwMode="auto">
          <a:xfrm>
            <a:off x="2286000" y="1905001"/>
            <a:ext cx="1828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spcBef>
                <a:spcPct val="50000"/>
              </a:spcBef>
            </a:pPr>
            <a:r>
              <a:rPr lang="en-US" altLang="en-US"/>
              <a:t>Mortgage Balance</a:t>
            </a:r>
          </a:p>
        </p:txBody>
      </p:sp>
      <p:sp>
        <p:nvSpPr>
          <p:cNvPr id="47116" name="Text Box 11"/>
          <p:cNvSpPr txBox="1">
            <a:spLocks noChangeArrowheads="1"/>
          </p:cNvSpPr>
          <p:nvPr/>
        </p:nvSpPr>
        <p:spPr bwMode="auto">
          <a:xfrm>
            <a:off x="6248400" y="2222501"/>
            <a:ext cx="2133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spcBef>
                <a:spcPct val="50000"/>
              </a:spcBef>
            </a:pPr>
            <a:r>
              <a:rPr lang="en-US" altLang="en-US">
                <a:solidFill>
                  <a:srgbClr val="FFFFFF"/>
                </a:solidFill>
              </a:rPr>
              <a:t>Number of Checks</a:t>
            </a:r>
          </a:p>
        </p:txBody>
      </p:sp>
      <p:sp>
        <p:nvSpPr>
          <p:cNvPr id="47117" name="Text Box 12"/>
          <p:cNvSpPr txBox="1">
            <a:spLocks noChangeArrowheads="1"/>
          </p:cNvSpPr>
          <p:nvPr/>
        </p:nvSpPr>
        <p:spPr bwMode="auto">
          <a:xfrm>
            <a:off x="8077200" y="28956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spcBef>
                <a:spcPct val="50000"/>
              </a:spcBef>
            </a:pPr>
            <a:r>
              <a:rPr lang="en-US" altLang="en-US">
                <a:solidFill>
                  <a:srgbClr val="FFFFFF"/>
                </a:solidFill>
              </a:rPr>
              <a:t>Teller Visits</a:t>
            </a:r>
          </a:p>
        </p:txBody>
      </p:sp>
      <p:sp>
        <p:nvSpPr>
          <p:cNvPr id="47118" name="Text Box 13"/>
          <p:cNvSpPr txBox="1">
            <a:spLocks noChangeArrowheads="1"/>
          </p:cNvSpPr>
          <p:nvPr/>
        </p:nvSpPr>
        <p:spPr bwMode="auto">
          <a:xfrm>
            <a:off x="8039100" y="1544638"/>
            <a:ext cx="18288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spcBef>
                <a:spcPct val="50000"/>
              </a:spcBef>
            </a:pPr>
            <a:r>
              <a:rPr lang="en-US" altLang="en-US">
                <a:solidFill>
                  <a:srgbClr val="FFFFFF"/>
                </a:solidFill>
              </a:rPr>
              <a:t>Checking Deposits</a:t>
            </a:r>
          </a:p>
        </p:txBody>
      </p:sp>
      <p:sp>
        <p:nvSpPr>
          <p:cNvPr id="47119" name="Text Box 14"/>
          <p:cNvSpPr txBox="1">
            <a:spLocks noChangeArrowheads="1"/>
          </p:cNvSpPr>
          <p:nvPr/>
        </p:nvSpPr>
        <p:spPr bwMode="auto">
          <a:xfrm>
            <a:off x="5943600" y="51816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a:spcBef>
                <a:spcPct val="50000"/>
              </a:spcBef>
            </a:pPr>
            <a:r>
              <a:rPr lang="en-US" altLang="en-US">
                <a:solidFill>
                  <a:srgbClr val="FFFFFF"/>
                </a:solidFill>
              </a:rPr>
              <a:t>Age</a:t>
            </a:r>
          </a:p>
        </p:txBody>
      </p:sp>
    </p:spTree>
    <p:extLst>
      <p:ext uri="{BB962C8B-B14F-4D97-AF65-F5344CB8AC3E}">
        <p14:creationId xmlns:p14="http://schemas.microsoft.com/office/powerpoint/2010/main" val="18810448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1440" y="0"/>
            <a:ext cx="4154424" cy="1325563"/>
          </a:xfrm>
        </p:spPr>
        <p:txBody>
          <a:bodyPr/>
          <a:lstStyle/>
          <a:p>
            <a:r>
              <a:rPr lang="en-US" dirty="0"/>
              <a:t>Where we are</a:t>
            </a:r>
          </a:p>
        </p:txBody>
      </p:sp>
      <p:sp>
        <p:nvSpPr>
          <p:cNvPr id="3" name="Rectangle 2"/>
          <p:cNvSpPr/>
          <p:nvPr/>
        </p:nvSpPr>
        <p:spPr>
          <a:xfrm>
            <a:off x="1973713" y="2467970"/>
            <a:ext cx="7326044" cy="523220"/>
          </a:xfrm>
          <a:prstGeom prst="rect">
            <a:avLst/>
          </a:prstGeom>
        </p:spPr>
        <p:txBody>
          <a:bodyPr wrap="none">
            <a:spAutoFit/>
          </a:bodyPr>
          <a:lstStyle/>
          <a:p>
            <a:r>
              <a:rPr lang="en-US" sz="2800" b="1" dirty="0">
                <a:solidFill>
                  <a:srgbClr val="000080"/>
                </a:solidFill>
                <a:latin typeface="Lucida Console" panose="020B0609040504020204" pitchFamily="49" charset="0"/>
              </a:rPr>
              <a:t>proc</a:t>
            </a:r>
            <a:r>
              <a:rPr lang="en-US" sz="2800" dirty="0">
                <a:solidFill>
                  <a:srgbClr val="000000"/>
                </a:solidFill>
                <a:latin typeface="Lucida Console" panose="020B0609040504020204" pitchFamily="49" charset="0"/>
              </a:rPr>
              <a:t> </a:t>
            </a:r>
            <a:r>
              <a:rPr lang="en-US" sz="2800" b="1" dirty="0">
                <a:solidFill>
                  <a:srgbClr val="000080"/>
                </a:solidFill>
                <a:latin typeface="Lucida Console" panose="020B0609040504020204" pitchFamily="49" charset="0"/>
              </a:rPr>
              <a:t>contents</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data</a:t>
            </a:r>
            <a:r>
              <a:rPr lang="en-US" sz="2800" dirty="0">
                <a:solidFill>
                  <a:srgbClr val="000000"/>
                </a:solidFill>
                <a:latin typeface="Lucida Console" panose="020B0609040504020204" pitchFamily="49" charset="0"/>
              </a:rPr>
              <a:t>=</a:t>
            </a:r>
            <a:r>
              <a:rPr lang="en-US" sz="2800" dirty="0" err="1">
                <a:solidFill>
                  <a:srgbClr val="000000"/>
                </a:solidFill>
                <a:latin typeface="Lucida Console" panose="020B0609040504020204" pitchFamily="49" charset="0"/>
              </a:rPr>
              <a:t>d.imputed;</a:t>
            </a:r>
            <a:r>
              <a:rPr lang="en-US" sz="2800" b="1" dirty="0" err="1">
                <a:solidFill>
                  <a:srgbClr val="000080"/>
                </a:solidFill>
                <a:latin typeface="Lucida Console" panose="020B0609040504020204" pitchFamily="49" charset="0"/>
              </a:rPr>
              <a:t>run</a:t>
            </a:r>
            <a:r>
              <a:rPr lang="en-US" sz="2800" dirty="0">
                <a:solidFill>
                  <a:srgbClr val="000000"/>
                </a:solidFill>
                <a:latin typeface="Lucida Console" panose="020B0609040504020204" pitchFamily="49" charset="0"/>
              </a:rPr>
              <a:t>;</a:t>
            </a:r>
          </a:p>
        </p:txBody>
      </p:sp>
      <p:sp>
        <p:nvSpPr>
          <p:cNvPr id="4" name="Slide Number Placeholder 3">
            <a:extLst>
              <a:ext uri="{FF2B5EF4-FFF2-40B4-BE49-F238E27FC236}">
                <a16:creationId xmlns:a16="http://schemas.microsoft.com/office/drawing/2014/main" id="{2DDAEBB4-C09D-4707-985F-B39CECBE21FF}"/>
              </a:ext>
            </a:extLst>
          </p:cNvPr>
          <p:cNvSpPr>
            <a:spLocks noGrp="1"/>
          </p:cNvSpPr>
          <p:nvPr>
            <p:ph type="sldNum" sz="quarter" idx="12"/>
          </p:nvPr>
        </p:nvSpPr>
        <p:spPr/>
        <p:txBody>
          <a:bodyPr/>
          <a:lstStyle/>
          <a:p>
            <a:fld id="{D31BA349-1913-4FA2-B21F-C02786DA57F7}" type="slidenum">
              <a:rPr lang="en-US" smtClean="0"/>
              <a:t>6</a:t>
            </a:fld>
            <a:endParaRPr lang="en-US"/>
          </a:p>
        </p:txBody>
      </p:sp>
    </p:spTree>
    <p:extLst>
      <p:ext uri="{BB962C8B-B14F-4D97-AF65-F5344CB8AC3E}">
        <p14:creationId xmlns:p14="http://schemas.microsoft.com/office/powerpoint/2010/main" val="258250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 name of numeric input variables from </a:t>
            </a:r>
            <a:r>
              <a:rPr lang="en-US" dirty="0" err="1"/>
              <a:t>dictionary.columns</a:t>
            </a:r>
            <a:endParaRPr lang="en-US" dirty="0"/>
          </a:p>
        </p:txBody>
      </p:sp>
      <p:sp>
        <p:nvSpPr>
          <p:cNvPr id="5" name="Rectangle 4">
            <a:extLst>
              <a:ext uri="{FF2B5EF4-FFF2-40B4-BE49-F238E27FC236}">
                <a16:creationId xmlns:a16="http://schemas.microsoft.com/office/drawing/2014/main" id="{58CAD51E-5C0D-43C8-ADFB-3CF9E94C8414}"/>
              </a:ext>
            </a:extLst>
          </p:cNvPr>
          <p:cNvSpPr/>
          <p:nvPr/>
        </p:nvSpPr>
        <p:spPr>
          <a:xfrm>
            <a:off x="542014" y="2163349"/>
            <a:ext cx="11107972" cy="3693319"/>
          </a:xfrm>
          <a:prstGeom prst="rect">
            <a:avLst/>
          </a:prstGeom>
        </p:spPr>
        <p:txBody>
          <a:bodyPr wrap="square">
            <a:spAutoFit/>
          </a:bodyPr>
          <a:lstStyle/>
          <a:p>
            <a:r>
              <a:rPr lang="en-US" dirty="0">
                <a:solidFill>
                  <a:srgbClr val="008000"/>
                </a:solidFill>
                <a:latin typeface="Lucida Console" panose="020B0609040504020204" pitchFamily="49" charset="0"/>
              </a:rPr>
              <a:t>/*get names of numeric variables   in a macro variable</a:t>
            </a:r>
          </a:p>
          <a:p>
            <a:r>
              <a:rPr lang="en-US" dirty="0">
                <a:solidFill>
                  <a:srgbClr val="008000"/>
                </a:solidFill>
                <a:latin typeface="Lucida Console" panose="020B0609040504020204" pitchFamily="49" charset="0"/>
              </a:rPr>
              <a:t>  note that leaving out brclus5</a:t>
            </a:r>
          </a:p>
          <a:p>
            <a:r>
              <a:rPr lang="en-US" dirty="0">
                <a:solidFill>
                  <a:srgbClr val="008000"/>
                </a:solidFill>
                <a:latin typeface="Lucida Console" panose="020B0609040504020204" pitchFamily="49" charset="0"/>
              </a:rPr>
              <a:t>  gives us 4 indicator variables*/</a:t>
            </a:r>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err="1">
                <a:solidFill>
                  <a:srgbClr val="000080"/>
                </a:solidFill>
                <a:latin typeface="Lucida Console" panose="020B0609040504020204" pitchFamily="49" charset="0"/>
              </a:rPr>
              <a:t>sql</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describe</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table</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dictionary.columns</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select</a:t>
            </a:r>
            <a:r>
              <a:rPr lang="en-US" dirty="0">
                <a:solidFill>
                  <a:srgbClr val="000000"/>
                </a:solidFill>
                <a:latin typeface="Lucida Console" panose="020B0609040504020204" pitchFamily="49" charset="0"/>
              </a:rPr>
              <a:t> name </a:t>
            </a:r>
            <a:r>
              <a:rPr lang="en-US" dirty="0">
                <a:solidFill>
                  <a:srgbClr val="0000FF"/>
                </a:solidFill>
                <a:latin typeface="Lucida Console" panose="020B0609040504020204" pitchFamily="49" charset="0"/>
              </a:rPr>
              <a:t>into</a:t>
            </a:r>
            <a:r>
              <a:rPr lang="en-US" dirty="0">
                <a:solidFill>
                  <a:srgbClr val="000000"/>
                </a:solidFill>
                <a:latin typeface="Lucida Console" panose="020B0609040504020204" pitchFamily="49" charset="0"/>
              </a:rPr>
              <a:t> : inputs separated </a:t>
            </a:r>
            <a:r>
              <a:rPr lang="en-US" dirty="0">
                <a:solidFill>
                  <a:srgbClr val="0000FF"/>
                </a:solidFill>
                <a:latin typeface="Lucida Console" panose="020B0609040504020204" pitchFamily="49" charset="0"/>
              </a:rPr>
              <a:t>by</a:t>
            </a:r>
            <a:r>
              <a:rPr lang="en-US" dirty="0">
                <a:solidFill>
                  <a:srgbClr val="000000"/>
                </a:solidFill>
                <a:latin typeface="Lucida Console" panose="020B0609040504020204" pitchFamily="49" charset="0"/>
              </a:rPr>
              <a:t> </a:t>
            </a:r>
            <a:r>
              <a:rPr lang="en-US" dirty="0">
                <a:solidFill>
                  <a:srgbClr val="800080"/>
                </a:solidFill>
                <a:latin typeface="Lucida Console" panose="020B0609040504020204" pitchFamily="49" charset="0"/>
              </a:rPr>
              <a:t>" "</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from</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dictionary.columns</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where</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memname</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"IMPUTED"</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and</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libname</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"D"</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and</a:t>
            </a:r>
            <a:r>
              <a:rPr lang="en-US" dirty="0">
                <a:solidFill>
                  <a:srgbClr val="000000"/>
                </a:solidFill>
                <a:latin typeface="Lucida Console" panose="020B0609040504020204" pitchFamily="49" charset="0"/>
              </a:rPr>
              <a:t> name ^= </a:t>
            </a:r>
            <a:r>
              <a:rPr lang="en-US" dirty="0">
                <a:solidFill>
                  <a:srgbClr val="800080"/>
                </a:solidFill>
                <a:latin typeface="Lucida Console" panose="020B0609040504020204" pitchFamily="49" charset="0"/>
              </a:rPr>
              <a:t>"Ins"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and</a:t>
            </a:r>
            <a:r>
              <a:rPr lang="en-US" dirty="0">
                <a:solidFill>
                  <a:srgbClr val="000000"/>
                </a:solidFill>
                <a:latin typeface="Lucida Console" panose="020B0609040504020204" pitchFamily="49" charset="0"/>
              </a:rPr>
              <a:t> name ^=</a:t>
            </a:r>
            <a:r>
              <a:rPr lang="en-US" dirty="0">
                <a:solidFill>
                  <a:srgbClr val="800080"/>
                </a:solidFill>
                <a:latin typeface="Lucida Console" panose="020B0609040504020204" pitchFamily="49" charset="0"/>
              </a:rPr>
              <a:t>"brclus5"</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and</a:t>
            </a:r>
            <a:r>
              <a:rPr lang="en-US" dirty="0">
                <a:solidFill>
                  <a:srgbClr val="000000"/>
                </a:solidFill>
                <a:latin typeface="Lucida Console" panose="020B0609040504020204" pitchFamily="49" charset="0"/>
              </a:rPr>
              <a:t> type=</a:t>
            </a:r>
            <a:r>
              <a:rPr lang="en-US" dirty="0">
                <a:solidFill>
                  <a:srgbClr val="800080"/>
                </a:solidFill>
                <a:latin typeface="Lucida Console" panose="020B0609040504020204" pitchFamily="49" charset="0"/>
              </a:rPr>
              <a:t>"</a:t>
            </a:r>
            <a:r>
              <a:rPr lang="en-US" dirty="0" err="1">
                <a:solidFill>
                  <a:srgbClr val="800080"/>
                </a:solidFill>
                <a:latin typeface="Lucida Console" panose="020B0609040504020204" pitchFamily="49" charset="0"/>
              </a:rPr>
              <a:t>num</a:t>
            </a:r>
            <a:r>
              <a:rPr lang="en-US" dirty="0">
                <a:solidFill>
                  <a:srgbClr val="800080"/>
                </a:solidFill>
                <a:latin typeface="Lucida Console" panose="020B0609040504020204" pitchFamily="49" charset="0"/>
              </a:rPr>
              <a:t>"</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p>
          <a:p>
            <a:r>
              <a:rPr lang="en-US" b="1" dirty="0">
                <a:solidFill>
                  <a:srgbClr val="000080"/>
                </a:solidFill>
                <a:latin typeface="Lucida Console" panose="020B0609040504020204" pitchFamily="49" charset="0"/>
              </a:rPr>
              <a:t>quit</a:t>
            </a:r>
            <a:r>
              <a:rPr lang="en-US" dirty="0">
                <a:solidFill>
                  <a:srgbClr val="000000"/>
                </a:solidFill>
                <a:latin typeface="Lucida Console" panose="020B0609040504020204" pitchFamily="49" charset="0"/>
              </a:rPr>
              <a:t>; </a:t>
            </a:r>
          </a:p>
          <a:p>
            <a:r>
              <a:rPr lang="en-US" dirty="0">
                <a:solidFill>
                  <a:srgbClr val="0000FF"/>
                </a:solidFill>
                <a:latin typeface="Lucida Console" panose="020B0609040504020204" pitchFamily="49" charset="0"/>
              </a:rPr>
              <a:t>%put</a:t>
            </a:r>
            <a:r>
              <a:rPr lang="en-US" dirty="0">
                <a:solidFill>
                  <a:srgbClr val="000000"/>
                </a:solidFill>
                <a:latin typeface="Lucida Console" panose="020B0609040504020204" pitchFamily="49" charset="0"/>
              </a:rPr>
              <a:t> &amp;inputs;</a:t>
            </a:r>
            <a:endParaRPr lang="en-US" dirty="0"/>
          </a:p>
        </p:txBody>
      </p:sp>
      <p:sp>
        <p:nvSpPr>
          <p:cNvPr id="3" name="Slide Number Placeholder 2">
            <a:extLst>
              <a:ext uri="{FF2B5EF4-FFF2-40B4-BE49-F238E27FC236}">
                <a16:creationId xmlns:a16="http://schemas.microsoft.com/office/drawing/2014/main" id="{C45F7FF2-9D51-40AD-8F39-12FBAC0A4C2D}"/>
              </a:ext>
            </a:extLst>
          </p:cNvPr>
          <p:cNvSpPr>
            <a:spLocks noGrp="1"/>
          </p:cNvSpPr>
          <p:nvPr>
            <p:ph type="sldNum" sz="quarter" idx="12"/>
          </p:nvPr>
        </p:nvSpPr>
        <p:spPr/>
        <p:txBody>
          <a:bodyPr/>
          <a:lstStyle/>
          <a:p>
            <a:fld id="{D31BA349-1913-4FA2-B21F-C02786DA57F7}" type="slidenum">
              <a:rPr lang="en-US" smtClean="0"/>
              <a:t>7</a:t>
            </a:fld>
            <a:endParaRPr lang="en-US"/>
          </a:p>
        </p:txBody>
      </p:sp>
    </p:spTree>
    <p:extLst>
      <p:ext uri="{BB962C8B-B14F-4D97-AF65-F5344CB8AC3E}">
        <p14:creationId xmlns:p14="http://schemas.microsoft.com/office/powerpoint/2010/main" val="772711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a:xfrm>
            <a:off x="2802835" y="82826"/>
            <a:ext cx="5486400" cy="609600"/>
          </a:xfrm>
        </p:spPr>
        <p:txBody>
          <a:bodyPr anchor="b">
            <a:normAutofit fontScale="90000"/>
          </a:bodyPr>
          <a:lstStyle/>
          <a:p>
            <a:pPr eaLnBrk="1" hangingPunct="1"/>
            <a:br>
              <a:rPr lang="en-US" altLang="en-US" dirty="0"/>
            </a:br>
            <a:r>
              <a:rPr lang="en-US" altLang="en-US" dirty="0"/>
              <a:t>Variable Clustering</a:t>
            </a:r>
            <a:endParaRPr lang="en-US" altLang="en-US" sz="1800" dirty="0">
              <a:latin typeface="Arial" charset="0"/>
            </a:endParaRPr>
          </a:p>
        </p:txBody>
      </p:sp>
      <p:sp>
        <p:nvSpPr>
          <p:cNvPr id="5" name="Slide Number Placeholder 3"/>
          <p:cNvSpPr>
            <a:spLocks noGrp="1"/>
          </p:cNvSpPr>
          <p:nvPr>
            <p:ph type="sldNum" sz="quarter" idx="12"/>
          </p:nvPr>
        </p:nvSpPr>
        <p:spPr/>
        <p:txBody>
          <a:bodyPr/>
          <a:lstStyle/>
          <a:p>
            <a:pPr>
              <a:defRPr/>
            </a:pPr>
            <a:fld id="{D7AF8550-108B-4EE3-98F1-B87948065895}" type="slidenum">
              <a:rPr lang="en-US"/>
              <a:pPr>
                <a:defRPr/>
              </a:pPr>
              <a:t>8</a:t>
            </a:fld>
            <a:endParaRPr lang="en-US" b="0" dirty="0">
              <a:latin typeface="Times New Roman" pitchFamily="18" charset="0"/>
            </a:endParaRPr>
          </a:p>
        </p:txBody>
      </p:sp>
      <p:sp>
        <p:nvSpPr>
          <p:cNvPr id="2" name="Rectangle 1"/>
          <p:cNvSpPr/>
          <p:nvPr/>
        </p:nvSpPr>
        <p:spPr>
          <a:xfrm>
            <a:off x="987971" y="2413338"/>
            <a:ext cx="10447283" cy="1938992"/>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varclus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d.imputed</a:t>
            </a:r>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maxeigen</a:t>
            </a:r>
            <a:r>
              <a:rPr lang="en-US" sz="2400" dirty="0">
                <a:solidFill>
                  <a:srgbClr val="000000"/>
                </a:solidFill>
                <a:latin typeface="Lucida Console" panose="020B0609040504020204" pitchFamily="49" charset="0"/>
              </a:rPr>
              <a:t>=</a:t>
            </a:r>
            <a:r>
              <a:rPr lang="en-US" sz="2400" b="1" dirty="0">
                <a:solidFill>
                  <a:srgbClr val="008080"/>
                </a:solidFill>
                <a:latin typeface="Lucida Console" panose="020B0609040504020204" pitchFamily="49" charset="0"/>
              </a:rPr>
              <a:t>.7</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hi</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short</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&amp;inputs ;</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title</a:t>
            </a:r>
            <a:r>
              <a:rPr lang="en-US" sz="2400" dirty="0">
                <a:solidFill>
                  <a:srgbClr val="000000"/>
                </a:solidFill>
                <a:latin typeface="Lucida Console" panose="020B0609040504020204" pitchFamily="49" charset="0"/>
              </a:rPr>
              <a:t> </a:t>
            </a:r>
            <a:r>
              <a:rPr lang="en-US" sz="2400" dirty="0">
                <a:solidFill>
                  <a:srgbClr val="800080"/>
                </a:solidFill>
                <a:latin typeface="Lucida Console" panose="020B0609040504020204" pitchFamily="49" charset="0"/>
              </a:rPr>
              <a:t>"Variable Clustering of Imputed Data Set"</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title</a:t>
            </a:r>
            <a:r>
              <a:rPr lang="en-US" sz="2400" dirty="0">
                <a:solidFill>
                  <a:srgbClr val="000000"/>
                </a:solidFill>
                <a:latin typeface="Lucida Console" panose="020B0609040504020204" pitchFamily="49" charset="0"/>
              </a:rPr>
              <a:t>;</a:t>
            </a:r>
          </a:p>
        </p:txBody>
      </p:sp>
    </p:spTree>
    <p:custDataLst>
      <p:tags r:id="rId1"/>
    </p:custDataLst>
    <p:extLst>
      <p:ext uri="{BB962C8B-B14F-4D97-AF65-F5344CB8AC3E}">
        <p14:creationId xmlns:p14="http://schemas.microsoft.com/office/powerpoint/2010/main" val="338054308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48712" y="0"/>
            <a:ext cx="6367272" cy="1325563"/>
          </a:xfrm>
        </p:spPr>
        <p:txBody>
          <a:bodyPr/>
          <a:lstStyle/>
          <a:p>
            <a:r>
              <a:rPr lang="en-US" dirty="0"/>
              <a:t>Use ODS to get some stuff.</a:t>
            </a:r>
          </a:p>
        </p:txBody>
      </p:sp>
      <p:sp>
        <p:nvSpPr>
          <p:cNvPr id="2" name="Slide Number Placeholder 1"/>
          <p:cNvSpPr>
            <a:spLocks noGrp="1"/>
          </p:cNvSpPr>
          <p:nvPr>
            <p:ph type="sldNum" sz="quarter" idx="12"/>
          </p:nvPr>
        </p:nvSpPr>
        <p:spPr/>
        <p:txBody>
          <a:bodyPr/>
          <a:lstStyle/>
          <a:p>
            <a:pPr>
              <a:defRPr/>
            </a:pPr>
            <a:fld id="{AB34A8FD-E6DC-4E13-BF34-D4804C11CA8D}" type="slidenum">
              <a:rPr lang="en-US" smtClean="0"/>
              <a:pPr>
                <a:defRPr/>
              </a:pPr>
              <a:t>9</a:t>
            </a:fld>
            <a:endParaRPr lang="en-US"/>
          </a:p>
        </p:txBody>
      </p:sp>
      <p:sp>
        <p:nvSpPr>
          <p:cNvPr id="4" name="Rectangle 3"/>
          <p:cNvSpPr/>
          <p:nvPr/>
        </p:nvSpPr>
        <p:spPr>
          <a:xfrm>
            <a:off x="429768" y="1907739"/>
            <a:ext cx="11484864" cy="3416320"/>
          </a:xfrm>
          <a:prstGeom prst="rect">
            <a:avLst/>
          </a:prstGeom>
        </p:spPr>
        <p:txBody>
          <a:bodyPr wrap="square">
            <a:spAutoFit/>
          </a:bodyPr>
          <a:lstStyle/>
          <a:p>
            <a:r>
              <a:rPr lang="en-US" sz="2400" dirty="0" err="1">
                <a:solidFill>
                  <a:srgbClr val="0000FF"/>
                </a:solidFill>
                <a:latin typeface="Lucida Console" panose="020B0609040504020204" pitchFamily="49" charset="0"/>
              </a:rPr>
              <a:t>ods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output</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clusterquality</a:t>
            </a:r>
            <a:r>
              <a:rPr lang="en-US" sz="2400" dirty="0">
                <a:solidFill>
                  <a:srgbClr val="000000"/>
                </a:solidFill>
                <a:latin typeface="Lucida Console" panose="020B0609040504020204" pitchFamily="49" charset="0"/>
              </a:rPr>
              <a:t>=summary</a:t>
            </a:r>
          </a:p>
          <a:p>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rsquare</a:t>
            </a:r>
            <a:r>
              <a:rPr lang="en-US" sz="2400" dirty="0">
                <a:solidFill>
                  <a:srgbClr val="000000"/>
                </a:solidFill>
                <a:latin typeface="Lucida Console" panose="020B0609040504020204" pitchFamily="49" charset="0"/>
              </a:rPr>
              <a:t>=clusters;</a:t>
            </a:r>
          </a:p>
          <a:p>
            <a:endParaRPr lang="en-US" sz="2400" dirty="0">
              <a:solidFill>
                <a:srgbClr val="000000"/>
              </a:solidFill>
              <a:latin typeface="Lucida Console" panose="020B0609040504020204" pitchFamily="49" charset="0"/>
            </a:endParaRP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varclus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d.imputed</a:t>
            </a:r>
            <a:r>
              <a:rPr lang="en-US" sz="2400" dirty="0">
                <a:solidFill>
                  <a:srgbClr val="000000"/>
                </a:solidFill>
                <a:latin typeface="Lucida Console" panose="020B0609040504020204" pitchFamily="49" charset="0"/>
              </a:rPr>
              <a:t> </a:t>
            </a:r>
          </a:p>
          <a:p>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maxeigen</a:t>
            </a:r>
            <a:r>
              <a:rPr lang="en-US" sz="2400" dirty="0">
                <a:solidFill>
                  <a:srgbClr val="000000"/>
                </a:solidFill>
                <a:latin typeface="Lucida Console" panose="020B0609040504020204" pitchFamily="49" charset="0"/>
              </a:rPr>
              <a:t>=</a:t>
            </a:r>
            <a:r>
              <a:rPr lang="en-US" sz="2400" b="1" dirty="0">
                <a:solidFill>
                  <a:srgbClr val="008080"/>
                </a:solidFill>
                <a:latin typeface="Lucida Console" panose="020B0609040504020204" pitchFamily="49" charset="0"/>
              </a:rPr>
              <a:t>.7</a:t>
            </a:r>
            <a:r>
              <a:rPr lang="en-US" sz="2400" dirty="0">
                <a:solidFill>
                  <a:srgbClr val="000000"/>
                </a:solidFill>
                <a:latin typeface="Lucida Console" panose="020B0609040504020204" pitchFamily="49" charset="0"/>
              </a:rPr>
              <a:t> </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short</a:t>
            </a:r>
            <a:r>
              <a:rPr lang="en-US" sz="2400" dirty="0">
                <a:solidFill>
                  <a:srgbClr val="000000"/>
                </a:solidFill>
                <a:latin typeface="Lucida Console" panose="020B0609040504020204" pitchFamily="49" charset="0"/>
              </a:rPr>
              <a:t> </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hi</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&amp;inputs ;</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31675189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ECTIONNUMBER" val="0"/>
  <p:tag name="SHAPETITLE" val="Module Title"/>
  <p:tag name="SLIDETYPE" val="Organizer"/>
  <p:tag name="SECTIONCOUNT" val="5"/>
  <p:tag name="SHAPETABLE" val="Group 123"/>
</p:tagLst>
</file>

<file path=ppt/tags/tag2.xml><?xml version="1.0" encoding="utf-8"?>
<p:tagLst xmlns:a="http://schemas.openxmlformats.org/drawingml/2006/main" xmlns:r="http://schemas.openxmlformats.org/officeDocument/2006/relationships" xmlns:p="http://schemas.openxmlformats.org/presentationml/2006/main">
  <p:tag name="SLIDETYPE" val="Demo"/>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2187</TotalTime>
  <Words>894</Words>
  <Application>Microsoft Office PowerPoint</Application>
  <PresentationFormat>Widescreen</PresentationFormat>
  <Paragraphs>99</Paragraphs>
  <Slides>13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Narrow</vt:lpstr>
      <vt:lpstr>Calibri</vt:lpstr>
      <vt:lpstr>Calibri Light</vt:lpstr>
      <vt:lpstr>Lucida Console</vt:lpstr>
      <vt:lpstr>Times New Roman</vt:lpstr>
      <vt:lpstr>Office Theme</vt:lpstr>
      <vt:lpstr>PowerPoint Presentation</vt:lpstr>
      <vt:lpstr>Variable Clustering</vt:lpstr>
      <vt:lpstr>PowerPoint Presentation</vt:lpstr>
      <vt:lpstr>The VARCLUS Procedure</vt:lpstr>
      <vt:lpstr>Variable Clustering, the develop data set </vt:lpstr>
      <vt:lpstr>Where we are</vt:lpstr>
      <vt:lpstr>Get name of numeric input variables from dictionary.columns</vt:lpstr>
      <vt:lpstr> Variable Clustering</vt:lpstr>
      <vt:lpstr>Use ODS to get some stuff.</vt:lpstr>
      <vt:lpstr>PowerPoint Presentation</vt:lpstr>
      <vt:lpstr>Numerous possibilities for summarizing clusters.  Principal Components  Pick one variable:  Based on subject matter   Statistics</vt:lpstr>
      <vt:lpstr>PowerPoint Presentation</vt:lpstr>
      <vt:lpstr>One variable per cluster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McGee</dc:creator>
  <cp:lastModifiedBy>Dan McGee</cp:lastModifiedBy>
  <cp:revision>39</cp:revision>
  <dcterms:created xsi:type="dcterms:W3CDTF">2014-11-22T17:45:01Z</dcterms:created>
  <dcterms:modified xsi:type="dcterms:W3CDTF">2018-06-10T16:46:46Z</dcterms:modified>
</cp:coreProperties>
</file>