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300" r:id="rId3"/>
    <p:sldId id="274" r:id="rId4"/>
    <p:sldId id="299" r:id="rId5"/>
    <p:sldId id="301" r:id="rId6"/>
    <p:sldId id="276" r:id="rId7"/>
    <p:sldId id="298" r:id="rId8"/>
    <p:sldId id="277" r:id="rId9"/>
    <p:sldId id="302" r:id="rId10"/>
    <p:sldId id="278" r:id="rId11"/>
    <p:sldId id="279" r:id="rId12"/>
    <p:sldId id="280" r:id="rId13"/>
    <p:sldId id="281" r:id="rId14"/>
    <p:sldId id="282" r:id="rId15"/>
    <p:sldId id="283" r:id="rId16"/>
    <p:sldId id="303" r:id="rId17"/>
    <p:sldId id="284" r:id="rId18"/>
    <p:sldId id="285" r:id="rId19"/>
    <p:sldId id="304" r:id="rId20"/>
    <p:sldId id="264" r:id="rId21"/>
    <p:sldId id="316" r:id="rId22"/>
    <p:sldId id="289" r:id="rId23"/>
    <p:sldId id="294" r:id="rId24"/>
    <p:sldId id="295" r:id="rId25"/>
    <p:sldId id="293" r:id="rId26"/>
    <p:sldId id="296" r:id="rId27"/>
    <p:sldId id="297" r:id="rId28"/>
    <p:sldId id="317" r:id="rId29"/>
    <p:sldId id="318" r:id="rId30"/>
    <p:sldId id="319" r:id="rId31"/>
    <p:sldId id="320" r:id="rId32"/>
    <p:sldId id="321" r:id="rId33"/>
    <p:sldId id="308" r:id="rId34"/>
    <p:sldId id="322" r:id="rId35"/>
    <p:sldId id="309" r:id="rId36"/>
    <p:sldId id="310" r:id="rId37"/>
    <p:sldId id="323" r:id="rId38"/>
    <p:sldId id="311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D6D65-4F74-449B-B017-6A728979CDE3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E4B62-C69C-4754-9A43-39711EF59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00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D8CC-4AF2-4FF9-A228-1AE70B9B06CC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24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A5366-9F8E-49DB-92EF-BC7CAEF4D16D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71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A481-D167-45BC-9DF7-14DA1935CF72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90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F41E5-71BF-468A-B287-F1EA94067C1D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580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61D6-681B-4BFE-9BBA-E3A935A25BD1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98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8FDB-42E7-427F-9205-B85793C550D4}" type="datetime1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23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5395-5A37-4868-B347-B187D569D443}" type="datetime1">
              <a:rPr lang="en-US" smtClean="0"/>
              <a:t>6/13/2018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82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7B8BB-3394-4830-9A21-EEABB0B7A519}" type="datetime1">
              <a:rPr lang="en-US" smtClean="0"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78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5774D-7AF8-4F7E-B417-FA7FE50BF58A}" type="datetime1">
              <a:rPr lang="en-US" smtClean="0"/>
              <a:t>6/13/2018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84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02DB-8B32-4EB5-BB4A-31B2F4D47164}" type="datetime1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4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E8A7-144A-4E1B-9A33-6B0F88C8BCDD}" type="datetime1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325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1F1FD-A029-4035-A10C-3B8B34164C9A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E37D0-50F6-4A77-AE8B-9CE0956B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88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6921" y="231505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Using results from </a:t>
            </a:r>
            <a:br>
              <a:rPr lang="en-US" dirty="0"/>
            </a:br>
            <a:r>
              <a:rPr lang="en-US" dirty="0"/>
              <a:t>PROC CORR </a:t>
            </a:r>
            <a:br>
              <a:rPr lang="en-US" dirty="0"/>
            </a:br>
            <a:r>
              <a:rPr lang="en-US" dirty="0"/>
              <a:t>for Variable Screening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75F4BB-DA84-4A8C-A3D8-012D122B9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965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848" y="1"/>
            <a:ext cx="7043928" cy="621792"/>
          </a:xfrm>
        </p:spPr>
        <p:txBody>
          <a:bodyPr>
            <a:normAutofit fontScale="90000"/>
          </a:bodyPr>
          <a:lstStyle/>
          <a:p>
            <a:r>
              <a:rPr lang="en-US" dirty="0"/>
              <a:t>Restructure Spearman data</a:t>
            </a:r>
          </a:p>
        </p:txBody>
      </p:sp>
      <p:sp>
        <p:nvSpPr>
          <p:cNvPr id="3" name="Rectangle 2"/>
          <p:cNvSpPr/>
          <p:nvPr/>
        </p:nvSpPr>
        <p:spPr>
          <a:xfrm>
            <a:off x="676656" y="621793"/>
            <a:ext cx="110916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=39;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/*reduced set*/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spearman1(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keep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=variable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scorr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spvalue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ranksp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length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variable $ 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8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spearman;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array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best(*) best1--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best&amp;nvar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array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r(*) r1--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r&amp;nvar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array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p(*) p1--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p&amp;nvar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dim(best);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variable=best(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scorr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=r(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spvalue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=p(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ranksp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DD5B8C-B0B4-4834-A5D5-F892B89B0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149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536" y="0"/>
            <a:ext cx="7235952" cy="704723"/>
          </a:xfrm>
        </p:spPr>
        <p:txBody>
          <a:bodyPr/>
          <a:lstStyle/>
          <a:p>
            <a:r>
              <a:rPr lang="en-US" dirty="0"/>
              <a:t>Restructure </a:t>
            </a:r>
            <a:r>
              <a:rPr lang="en-US" dirty="0" err="1"/>
              <a:t>Hoeffding</a:t>
            </a:r>
            <a:r>
              <a:rPr lang="en-US" dirty="0"/>
              <a:t> data.</a:t>
            </a:r>
          </a:p>
        </p:txBody>
      </p:sp>
      <p:sp>
        <p:nvSpPr>
          <p:cNvPr id="3" name="Rectangle 2"/>
          <p:cNvSpPr/>
          <p:nvPr/>
        </p:nvSpPr>
        <p:spPr>
          <a:xfrm>
            <a:off x="704088" y="1305342"/>
            <a:ext cx="110368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hoeffding1(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keep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=variable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hcorr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hpvalue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rankho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length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variable $ 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8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hoeffding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array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best(*) best1--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best&amp;nvar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array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r(*) r1--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r&amp;nvar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array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p(*) p1--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p&amp;nvar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dim(best);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variable=best(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hcorr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=r(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hpvalue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=p(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rankho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4AF25F-E156-4CFC-AE02-93D81DBB0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82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the two data sets by variable name.</a:t>
            </a:r>
          </a:p>
        </p:txBody>
      </p:sp>
      <p:sp>
        <p:nvSpPr>
          <p:cNvPr id="3" name="Rectangle 2"/>
          <p:cNvSpPr/>
          <p:nvPr/>
        </p:nvSpPr>
        <p:spPr>
          <a:xfrm>
            <a:off x="449580" y="2175320"/>
            <a:ext cx="11292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sort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=spearman1;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variable;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sort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=hoeffding1;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variable;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correlations;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merge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spearman1 hoeffding1;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variable;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3E2D1-5FD3-4E52-8244-2C2E9153C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05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4944" y="1"/>
            <a:ext cx="3541776" cy="630936"/>
          </a:xfrm>
        </p:spPr>
        <p:txBody>
          <a:bodyPr>
            <a:normAutofit fontScale="90000"/>
          </a:bodyPr>
          <a:lstStyle/>
          <a:p>
            <a:r>
              <a:rPr lang="en-US" dirty="0"/>
              <a:t>Print results</a:t>
            </a:r>
          </a:p>
        </p:txBody>
      </p:sp>
      <p:sp>
        <p:nvSpPr>
          <p:cNvPr id="3" name="Rectangle 2"/>
          <p:cNvSpPr/>
          <p:nvPr/>
        </p:nvSpPr>
        <p:spPr>
          <a:xfrm>
            <a:off x="256032" y="704285"/>
            <a:ext cx="1159459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sort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=correlations;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ranksp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=correlations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label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split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'*'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variable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ranksp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rankho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scorr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spvalue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hcorr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hpvalue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label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ranksp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= 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'Spearman rank*of variables'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scorr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= 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'Spearman Correlation'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spvalue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= 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'Spearman p-value'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rankho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= 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'</a:t>
            </a:r>
            <a:r>
              <a:rPr lang="en-US" sz="24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Hoeffding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 rank*of variables'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hcorr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= 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'</a:t>
            </a:r>
            <a:r>
              <a:rPr lang="en-US" sz="24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Hoeffding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 Correlation'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hpvalue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= 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'</a:t>
            </a:r>
            <a:r>
              <a:rPr lang="en-US" sz="24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Hoeffding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 p-value'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"Rank of Spearman Correlations and </a:t>
            </a:r>
            <a:r>
              <a:rPr lang="en-US" sz="24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Hoeffding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 Correlations"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09C84C-D33E-41C3-BAD8-F030729E1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86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BBB68E-7788-406C-95D4-30A946C8A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311" y="2469821"/>
            <a:ext cx="10515600" cy="1325563"/>
          </a:xfrm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dirty="0"/>
              <a:t>A low rank means a low p-value</a:t>
            </a:r>
            <a:br>
              <a:rPr lang="en-US" dirty="0"/>
            </a:br>
            <a:br>
              <a:rPr lang="en-US" dirty="0"/>
            </a:br>
            <a:r>
              <a:rPr lang="en-US" kern="800" dirty="0">
                <a:ea typeface="Times New Roman" panose="02020603050405020304" pitchFamily="18" charset="0"/>
              </a:rPr>
              <a:t>If the Spearman rank is high but the </a:t>
            </a:r>
            <a:r>
              <a:rPr lang="en-US" kern="800" dirty="0" err="1">
                <a:ea typeface="Times New Roman" panose="02020603050405020304" pitchFamily="18" charset="0"/>
              </a:rPr>
              <a:t>Hoeffding’s</a:t>
            </a:r>
            <a:r>
              <a:rPr lang="en-US" kern="800" dirty="0">
                <a:ea typeface="Times New Roman" panose="02020603050405020304" pitchFamily="18" charset="0"/>
              </a:rPr>
              <a:t> D rank is low, then there may be an association that is probably not monotonic. (Empirical logit plots can be used to investigate this type of relationship.)</a:t>
            </a:r>
            <a:br>
              <a:rPr lang="en-US" kern="800" dirty="0">
                <a:ea typeface="Times New Roman" panose="02020603050405020304" pitchFamily="18" charset="0"/>
              </a:rPr>
            </a:br>
            <a:r>
              <a:rPr lang="en-US" kern="800" dirty="0">
                <a:ea typeface="Times New Roman" panose="02020603050405020304" pitchFamily="18" charset="0"/>
              </a:rPr>
              <a:t>A graph might help. 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4D8F2C-B443-44BB-8423-6B0637044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64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8849" y="2384907"/>
            <a:ext cx="1047297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min(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ranksp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into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: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vref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(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ranksp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correlations 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having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spvalue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&gt; 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.5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min(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rankho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into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: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href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(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rankho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correlations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having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hpvalue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&gt; 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.5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8BE4802-8C4E-403E-96D2-592310283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some values to draw reference lines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0B4D85-EB2E-4137-AD33-97B7715ED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38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6D28A4-EF90-4098-918C-08B1D3E00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Plot rank of Spearman vs rank of </a:t>
            </a:r>
            <a:r>
              <a:rPr lang="en-US" dirty="0" err="1"/>
              <a:t>Hoeffding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2C68FC-72F7-40EB-88A0-4BE32A10C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16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809BD0-0DA6-41FB-A842-4F6B398500CA}"/>
              </a:ext>
            </a:extLst>
          </p:cNvPr>
          <p:cNvSpPr/>
          <p:nvPr/>
        </p:nvSpPr>
        <p:spPr>
          <a:xfrm>
            <a:off x="856958" y="2559055"/>
            <a:ext cx="1049684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=correlations;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refline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&amp;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vref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/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axis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=y;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refline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&amp;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href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/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axis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=x;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scatter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ranksp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rankho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/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datalabel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=variable;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yaxis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label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"Rank of Spearman"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xaxis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label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"Rank of </a:t>
            </a:r>
            <a:r>
              <a:rPr lang="en-US" sz="24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Hoeffding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"Scatter Plot of the Ranks of Spearman vs. </a:t>
            </a:r>
            <a:r>
              <a:rPr lang="en-US" sz="24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Hoeffding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;</a:t>
            </a:r>
          </a:p>
        </p:txBody>
      </p:sp>
    </p:spTree>
    <p:extLst>
      <p:ext uri="{BB962C8B-B14F-4D97-AF65-F5344CB8AC3E}">
        <p14:creationId xmlns:p14="http://schemas.microsoft.com/office/powerpoint/2010/main" val="1323679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1144" y="275990"/>
            <a:ext cx="1072286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400" kern="800" dirty="0">
                <a:ea typeface="Times New Roman" panose="02020603050405020304" pitchFamily="18" charset="0"/>
              </a:rPr>
              <a:t>In general, the upper right corner of the plot contains the names of variables that could reasonably be excluded from further analysis, due to their poor rank on both metrics. </a:t>
            </a:r>
            <a:r>
              <a:rPr lang="en-US" sz="2400" b="1" kern="800" dirty="0">
                <a:ea typeface="Times New Roman" panose="02020603050405020304" pitchFamily="18" charset="0"/>
              </a:rPr>
              <a:t>The criterion to use in eliminating variables is a subjective decision. 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endParaRPr lang="en-US" sz="2400" b="1" kern="800" dirty="0"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400" kern="800" dirty="0">
                <a:ea typeface="Times New Roman" panose="02020603050405020304" pitchFamily="18" charset="0"/>
              </a:rPr>
              <a:t>Four variables are eliminated from the analysis: </a:t>
            </a:r>
            <a:r>
              <a:rPr lang="en-US" sz="2400" kern="800" dirty="0" err="1">
                <a:ea typeface="Times New Roman" panose="02020603050405020304" pitchFamily="18" charset="0"/>
              </a:rPr>
              <a:t>hmown</a:t>
            </a:r>
            <a:r>
              <a:rPr lang="en-US" sz="2400" kern="800" dirty="0">
                <a:ea typeface="Times New Roman" panose="02020603050405020304" pitchFamily="18" charset="0"/>
              </a:rPr>
              <a:t>, </a:t>
            </a:r>
            <a:r>
              <a:rPr lang="en-US" sz="2400" kern="800" dirty="0" err="1">
                <a:ea typeface="Times New Roman" panose="02020603050405020304" pitchFamily="18" charset="0"/>
              </a:rPr>
              <a:t>mtgbal</a:t>
            </a:r>
            <a:r>
              <a:rPr lang="en-US" sz="2400" kern="800" dirty="0">
                <a:ea typeface="Times New Roman" panose="02020603050405020304" pitchFamily="18" charset="0"/>
              </a:rPr>
              <a:t>, </a:t>
            </a:r>
            <a:r>
              <a:rPr lang="en-US" sz="2400" kern="800" dirty="0" err="1">
                <a:ea typeface="Times New Roman" panose="02020603050405020304" pitchFamily="18" charset="0"/>
              </a:rPr>
              <a:t>Miccbal</a:t>
            </a:r>
            <a:r>
              <a:rPr lang="en-US" sz="2400" kern="800" dirty="0">
                <a:ea typeface="Times New Roman" panose="02020603050405020304" pitchFamily="18" charset="0"/>
              </a:rPr>
              <a:t>, </a:t>
            </a:r>
            <a:r>
              <a:rPr lang="en-US" sz="2400" kern="800" dirty="0" err="1">
                <a:ea typeface="Times New Roman" panose="02020603050405020304" pitchFamily="18" charset="0"/>
              </a:rPr>
              <a:t>locbal</a:t>
            </a:r>
            <a:endParaRPr lang="en-US" sz="2400" kern="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8536" y="3099144"/>
            <a:ext cx="109240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400" kern="800" dirty="0">
                <a:ea typeface="Times New Roman" panose="02020603050405020304" pitchFamily="18" charset="0"/>
              </a:rPr>
              <a:t>High ranks for Spearman and low ranks for </a:t>
            </a:r>
            <a:r>
              <a:rPr lang="en-US" sz="2400" kern="800" dirty="0" err="1">
                <a:ea typeface="Times New Roman" panose="02020603050405020304" pitchFamily="18" charset="0"/>
              </a:rPr>
              <a:t>Hoeffding’s</a:t>
            </a:r>
            <a:r>
              <a:rPr lang="en-US" sz="2400" kern="800" dirty="0">
                <a:ea typeface="Times New Roman" panose="02020603050405020304" pitchFamily="18" charset="0"/>
              </a:rPr>
              <a:t> D are found for the variables </a:t>
            </a:r>
            <a:r>
              <a:rPr lang="en-US" sz="2400" b="1" kern="0" dirty="0" err="1">
                <a:ea typeface="Times New Roman" panose="02020603050405020304" pitchFamily="18" charset="0"/>
              </a:rPr>
              <a:t>DDABal</a:t>
            </a:r>
            <a:r>
              <a:rPr lang="en-US" sz="2400" kern="800" dirty="0">
                <a:ea typeface="Times New Roman" panose="02020603050405020304" pitchFamily="18" charset="0"/>
              </a:rPr>
              <a:t>, </a:t>
            </a:r>
            <a:r>
              <a:rPr lang="en-US" sz="2400" b="1" kern="0" dirty="0" err="1">
                <a:ea typeface="Times New Roman" panose="02020603050405020304" pitchFamily="18" charset="0"/>
              </a:rPr>
              <a:t>DepAmt</a:t>
            </a:r>
            <a:r>
              <a:rPr lang="en-US" sz="2400" kern="800" dirty="0">
                <a:ea typeface="Times New Roman" panose="02020603050405020304" pitchFamily="18" charset="0"/>
              </a:rPr>
              <a:t>, and </a:t>
            </a:r>
            <a:r>
              <a:rPr lang="en-US" sz="2400" b="1" kern="0" dirty="0" err="1">
                <a:ea typeface="Times New Roman" panose="02020603050405020304" pitchFamily="18" charset="0"/>
              </a:rPr>
              <a:t>ATMAmt</a:t>
            </a:r>
            <a:r>
              <a:rPr lang="en-US" sz="2400" kern="800" dirty="0">
                <a:ea typeface="Times New Roman" panose="02020603050405020304" pitchFamily="18" charset="0"/>
              </a:rPr>
              <a:t>. Even though these variables do not have a monotonic relationship with </a:t>
            </a:r>
            <a:r>
              <a:rPr lang="en-US" sz="24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Ins</a:t>
            </a:r>
            <a:r>
              <a:rPr lang="en-US" sz="2400" kern="800" dirty="0">
                <a:ea typeface="Times New Roman" panose="02020603050405020304" pitchFamily="18" charset="0"/>
              </a:rPr>
              <a:t>, some other type of relationship is detected by </a:t>
            </a:r>
            <a:r>
              <a:rPr lang="en-US" sz="2400" kern="800" dirty="0" err="1">
                <a:ea typeface="Times New Roman" panose="02020603050405020304" pitchFamily="18" charset="0"/>
              </a:rPr>
              <a:t>Hoeffding’s</a:t>
            </a:r>
            <a:r>
              <a:rPr lang="en-US" sz="2400" kern="800" dirty="0">
                <a:ea typeface="Times New Roman" panose="02020603050405020304" pitchFamily="18" charset="0"/>
              </a:rPr>
              <a:t> D statistic. Empirical logit plots should be used to examine these relationships.</a:t>
            </a:r>
            <a:endParaRPr lang="en-US" sz="2400" kern="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A28B27-1F51-4BD3-A99F-DE561C8D5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591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variables remaining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088257-F982-484B-84FC-7CB325837934}"/>
              </a:ext>
            </a:extLst>
          </p:cNvPr>
          <p:cNvSpPr/>
          <p:nvPr/>
        </p:nvSpPr>
        <p:spPr>
          <a:xfrm>
            <a:off x="914400" y="2274838"/>
            <a:ext cx="8229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screened=</a:t>
            </a:r>
          </a:p>
          <a:p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MIPhone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Dep MM ILS  Income POS CD IRA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brclus1 Sav NSF Age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SavBal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NSFAmt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Inv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MIHMVal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CRScore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MIAcctAg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InvBal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DirDep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CCPurc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SDB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CashBk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AcctAge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InArea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ATMAmt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DDABal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DDA brclus2 CC </a:t>
            </a:r>
            <a:r>
              <a:rPr lang="fr-FR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DepAmt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 Phone ATM </a:t>
            </a:r>
            <a:r>
              <a:rPr lang="fr-FR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LORes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 brclus4;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CE4914-AFCD-473F-B171-46AF7B69E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01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F1311B2-539A-494C-A794-E2601EC9E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0" y="2320049"/>
            <a:ext cx="5168462" cy="1325563"/>
          </a:xfrm>
        </p:spPr>
        <p:txBody>
          <a:bodyPr/>
          <a:lstStyle/>
          <a:p>
            <a:r>
              <a:rPr lang="en-US" dirty="0">
                <a:latin typeface="+mn-lt"/>
              </a:rPr>
              <a:t>Investigate </a:t>
            </a:r>
            <a:r>
              <a:rPr lang="en-US" dirty="0" err="1">
                <a:solidFill>
                  <a:srgbClr val="000000"/>
                </a:solidFill>
                <a:latin typeface="+mn-lt"/>
              </a:rPr>
              <a:t>DDABal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.</a:t>
            </a:r>
            <a:br>
              <a:rPr lang="en-US" dirty="0">
                <a:solidFill>
                  <a:srgbClr val="000000"/>
                </a:solidFill>
                <a:latin typeface="+mn-lt"/>
              </a:rPr>
            </a:br>
            <a:endParaRPr lang="en-US" dirty="0">
              <a:latin typeface="+mn-lt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B685E8-EAF0-44A3-ADA4-C737E63D3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93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4411B-B8C4-4066-8917-D7AC13D5E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3390" y="2559685"/>
            <a:ext cx="6508805" cy="1325563"/>
          </a:xfrm>
        </p:spPr>
        <p:txBody>
          <a:bodyPr/>
          <a:lstStyle/>
          <a:p>
            <a:r>
              <a:rPr lang="en-US" dirty="0"/>
              <a:t>Feature Engineering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B51C99-EB57-40E3-8DCB-5D46024BD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322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Empirical Logits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7A65B0D-5352-4B05-9A20-1AD90D77B2F5}" type="slidenum">
              <a:rPr lang="en-US" altLang="en-US" sz="1400"/>
              <a:pPr eaLnBrk="1" hangingPunct="1"/>
              <a:t>20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4419600" y="4848225"/>
            <a:ext cx="4343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	   where</a:t>
            </a:r>
          </a:p>
          <a:p>
            <a:pPr>
              <a:spcBef>
                <a:spcPct val="50000"/>
              </a:spcBef>
            </a:pPr>
            <a:r>
              <a:rPr lang="en-US" altLang="en-US" i="1" dirty="0">
                <a:latin typeface="Times New Roman" panose="02020603050405020304" pitchFamily="18" charset="0"/>
              </a:rPr>
              <a:t>m</a:t>
            </a:r>
            <a:r>
              <a:rPr lang="en-US" altLang="en-US" i="1" baseline="-25000" dirty="0">
                <a:latin typeface="Times New Roman" panose="02020603050405020304" pitchFamily="18" charset="0"/>
              </a:rPr>
              <a:t>i</a:t>
            </a:r>
            <a:r>
              <a:rPr lang="en-US" altLang="en-US" dirty="0"/>
              <a:t>= number of events</a:t>
            </a:r>
          </a:p>
          <a:p>
            <a:pPr>
              <a:spcBef>
                <a:spcPct val="50000"/>
              </a:spcBef>
            </a:pPr>
            <a:r>
              <a:rPr lang="en-US" altLang="en-US" i="1" dirty="0" err="1">
                <a:latin typeface="Times New Roman" panose="02020603050405020304" pitchFamily="18" charset="0"/>
              </a:rPr>
              <a:t>M</a:t>
            </a:r>
            <a:r>
              <a:rPr lang="en-US" altLang="en-US" i="1" baseline="-25000" dirty="0" err="1">
                <a:latin typeface="Times New Roman" panose="02020603050405020304" pitchFamily="18" charset="0"/>
              </a:rPr>
              <a:t>i</a:t>
            </a:r>
            <a:r>
              <a:rPr lang="en-US" altLang="en-US" dirty="0"/>
              <a:t> = number of observations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344945"/>
              </p:ext>
            </p:extLst>
          </p:nvPr>
        </p:nvGraphicFramePr>
        <p:xfrm>
          <a:off x="3905250" y="2246313"/>
          <a:ext cx="4305300" cy="190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3" imgW="1434960" imgH="634680" progId="Equation.DSMT4">
                  <p:embed/>
                </p:oleObj>
              </mc:Choice>
              <mc:Fallback>
                <p:oleObj name="Equation" r:id="rId3" imgW="1434960" imgH="634680" progId="Equation.DSMT4">
                  <p:embed/>
                  <p:pic>
                    <p:nvPicPr>
                      <p:cNvPr id="307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0" y="2246313"/>
                        <a:ext cx="4305300" cy="1903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224932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C5D75-92EA-4DC2-A684-103AE2862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3877" y="0"/>
            <a:ext cx="7200568" cy="1073426"/>
          </a:xfrm>
        </p:spPr>
        <p:txBody>
          <a:bodyPr/>
          <a:lstStyle/>
          <a:p>
            <a:r>
              <a:rPr lang="en-US" dirty="0"/>
              <a:t>A new macro </a:t>
            </a:r>
            <a:r>
              <a:rPr lang="en-US" dirty="0" err="1"/>
              <a:t>PlotLogitsSeries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A965FE-63DB-467E-83CF-D48E664D9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21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6A9555-0E9F-4EFE-AC91-5D114319725A}"/>
              </a:ext>
            </a:extLst>
          </p:cNvPr>
          <p:cNvSpPr/>
          <p:nvPr/>
        </p:nvSpPr>
        <p:spPr>
          <a:xfrm>
            <a:off x="349857" y="856357"/>
            <a:ext cx="1190310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%macro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PlotLogitsSeries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=,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numgrp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7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,indepvar=,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depvar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=);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proc rank data=&amp;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groups=&amp;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numgrp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out=Ranks;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var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&amp;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indepvar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   ranks Bin;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run;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proc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sql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 create table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toplot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as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 select 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avg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indepvar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) as mean label=</a:t>
            </a:r>
            <a:r>
              <a:rPr lang="en-US" sz="1600" dirty="0">
                <a:solidFill>
                  <a:srgbClr val="800080"/>
                </a:solidFill>
                <a:latin typeface="Lucida Console" panose="020B0609040504020204" pitchFamily="49" charset="0"/>
              </a:rPr>
              <a:t>"Mean of group"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	sum(&amp;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depvar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) as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num_chd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label=</a:t>
            </a:r>
            <a:r>
              <a:rPr lang="en-US" sz="1600" dirty="0">
                <a:solidFill>
                  <a:srgbClr val="800080"/>
                </a:solidFill>
                <a:latin typeface="Lucida Console" panose="020B0609040504020204" pitchFamily="49" charset="0"/>
              </a:rPr>
              <a:t>"Number of Events"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	count(*) as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binsize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label=</a:t>
            </a:r>
            <a:r>
              <a:rPr lang="en-US" sz="1600" dirty="0">
                <a:solidFill>
                  <a:srgbClr val="800080"/>
                </a:solidFill>
                <a:latin typeface="Lucida Console" panose="020B0609040504020204" pitchFamily="49" charset="0"/>
              </a:rPr>
              <a:t>"Number at Risk"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pt-BR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	log((calculated num_chd+</a:t>
            </a:r>
            <a:r>
              <a:rPr lang="pt-BR" sz="1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pt-BR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)/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(calculated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binsize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-calculated num_chd+</a:t>
            </a:r>
            <a:r>
              <a:rPr lang="en-US" sz="1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)) as logit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	from ranks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	group by bin;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quit;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proc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sgplot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data=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toplot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   series x=mean y=logit/markers;</a:t>
            </a:r>
          </a:p>
          <a:p>
            <a:r>
              <a:rPr lang="es-E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</a:t>
            </a:r>
            <a:r>
              <a:rPr lang="es-E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reg</a:t>
            </a:r>
            <a:r>
              <a:rPr lang="es-E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x=mean y=</a:t>
            </a:r>
            <a:r>
              <a:rPr lang="es-E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logit</a:t>
            </a:r>
            <a:r>
              <a:rPr lang="es-E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   title </a:t>
            </a:r>
            <a:r>
              <a:rPr lang="en-US" sz="1600" dirty="0">
                <a:solidFill>
                  <a:srgbClr val="800080"/>
                </a:solidFill>
                <a:latin typeface="Lucida Console" panose="020B0609040504020204" pitchFamily="49" charset="0"/>
              </a:rPr>
              <a:t>"Estimated Logit Plot &amp;</a:t>
            </a:r>
            <a:r>
              <a:rPr lang="en-US" sz="16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indepvar</a:t>
            </a:r>
            <a:r>
              <a:rPr lang="en-US" sz="1600" dirty="0">
                <a:solidFill>
                  <a:srgbClr val="800080"/>
                </a:solidFill>
                <a:latin typeface="Lucida Console" panose="020B0609040504020204" pitchFamily="49" charset="0"/>
              </a:rPr>
              <a:t>, &amp;</a:t>
            </a:r>
            <a:r>
              <a:rPr lang="en-US" sz="16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numgrp</a:t>
            </a:r>
            <a:r>
              <a:rPr lang="en-US" sz="1600" dirty="0">
                <a:solidFill>
                  <a:srgbClr val="800080"/>
                </a:solidFill>
                <a:latin typeface="Lucida Console" panose="020B0609040504020204" pitchFamily="49" charset="0"/>
              </a:rPr>
              <a:t> groups"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run;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title;</a:t>
            </a:r>
          </a:p>
          <a:p>
            <a:r>
              <a:rPr lang="en-US" sz="1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%mend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PlotLogitsSeries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986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5216" y="5525353"/>
            <a:ext cx="11411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400" kern="800" dirty="0">
                <a:ea typeface="Times New Roman" panose="02020603050405020304" pitchFamily="18" charset="0"/>
              </a:rPr>
              <a:t>There is a spike in the logits at the $0 balance level. Aside from that spike, the trend is monotonic but certainly not linear.</a:t>
            </a:r>
            <a:endParaRPr lang="en-US" sz="2400" kern="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FCB99D-7530-4CC4-974F-1304270FE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22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3F0FB8-366B-4900-A01F-2A9EE445D211}"/>
              </a:ext>
            </a:extLst>
          </p:cNvPr>
          <p:cNvSpPr/>
          <p:nvPr/>
        </p:nvSpPr>
        <p:spPr>
          <a:xfrm>
            <a:off x="585216" y="275170"/>
            <a:ext cx="110364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PlotLogitsSeries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d.develop_a,numgrp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100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,indepvar=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ddabal,depvar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=ins);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D055DB-7A30-4B6E-A4B9-C7226CC18A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226" y="798608"/>
            <a:ext cx="6096851" cy="4572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9106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Examining means a little more closely  -- the </a:t>
            </a:r>
            <a:r>
              <a:rPr lang="en-US" kern="800" dirty="0">
                <a:ea typeface="Times New Roman" panose="02020603050405020304" pitchFamily="18" charset="0"/>
              </a:rPr>
              <a:t>spike at $0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40E751-2E37-4FC9-9A0A-2AFE7AD16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23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3AFF9A-1156-4E2B-AADC-4D3EA0DD1346}"/>
              </a:ext>
            </a:extLst>
          </p:cNvPr>
          <p:cNvSpPr/>
          <p:nvPr/>
        </p:nvSpPr>
        <p:spPr>
          <a:xfrm>
            <a:off x="1288111" y="2057560"/>
            <a:ext cx="8595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dda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ddabal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3FEB5DB-586C-4AE5-96A9-88838718E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50" y="2819400"/>
            <a:ext cx="47625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4591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23977" y="531868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2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2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sz="2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2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</a:t>
            </a:r>
            <a:r>
              <a:rPr lang="en-US" sz="22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200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sz="2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ddabal</a:t>
            </a:r>
            <a:r>
              <a:rPr lang="en-US" sz="22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2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200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sz="2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dda</a:t>
            </a:r>
            <a:r>
              <a:rPr lang="en-US" sz="22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2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2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3520" y="2798642"/>
            <a:ext cx="5048250" cy="1933575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EBC87E9-AA69-46E5-BB0C-B45D33676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1430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6594" y="1040307"/>
            <a:ext cx="10739887" cy="2654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400" kern="800" dirty="0">
                <a:ea typeface="Times New Roman" panose="02020603050405020304" pitchFamily="18" charset="0"/>
              </a:rPr>
              <a:t>Most of the individuals with exactly $0 balances do not have checking accounts. It turns out that their balances have been set to $0 as part of the data pre-processing. 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400" kern="800" dirty="0">
                <a:ea typeface="Times New Roman" panose="02020603050405020304" pitchFamily="18" charset="0"/>
              </a:rPr>
              <a:t>This rule seems reasonable from a logical imputation standpoint, less so for analysis. 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endParaRPr lang="en-US" sz="2400" kern="800" dirty="0"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400" kern="800" dirty="0">
                <a:ea typeface="Times New Roman" panose="02020603050405020304" pitchFamily="18" charset="0"/>
              </a:rPr>
              <a:t>The logit plot suggests that those individuals with 0 balance are behaving like people with much more than $0 in their checking accounts.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BD7566-52E6-40E0-8E3A-923AED01C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095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832" y="1948220"/>
            <a:ext cx="11680166" cy="1325563"/>
          </a:xfrm>
        </p:spPr>
        <p:txBody>
          <a:bodyPr>
            <a:normAutofit/>
          </a:bodyPr>
          <a:lstStyle/>
          <a:p>
            <a:r>
              <a:rPr lang="en-US" dirty="0"/>
              <a:t>Impute </a:t>
            </a:r>
            <a:r>
              <a:rPr lang="en-US" dirty="0" err="1"/>
              <a:t>ddabal</a:t>
            </a:r>
            <a:r>
              <a:rPr lang="en-US" dirty="0"/>
              <a:t> and add a new variable to </a:t>
            </a:r>
            <a:r>
              <a:rPr lang="en-US" dirty="0" err="1"/>
              <a:t>d.develop_a</a:t>
            </a:r>
            <a:r>
              <a:rPr lang="en-US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13162D-FF52-448D-AB4A-1C4BFBBC8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962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9113EDF-3DA9-48CF-9BA8-5645FF723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27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FCFBA8-0B0A-4E62-863A-7FB063F948C6}"/>
              </a:ext>
            </a:extLst>
          </p:cNvPr>
          <p:cNvSpPr/>
          <p:nvPr/>
        </p:nvSpPr>
        <p:spPr>
          <a:xfrm>
            <a:off x="519485" y="179778"/>
            <a:ext cx="1167251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mean(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ddabal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into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: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mnbal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dda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eq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1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&amp;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mnbal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imputed_ddabal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ddabal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dda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= 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then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imputed_ddabal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=&amp;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mnbal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ddabal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imputed_ddabal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3D5F504-3853-4BE0-A134-1717CFC644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0139" y="4927696"/>
            <a:ext cx="5657850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50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262BF4-3271-48AA-82C0-67591FD7E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28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CC7C87-390A-4727-8B23-1ACDD37866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006" y="1906006"/>
            <a:ext cx="6096851" cy="457263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FFDD318-9C3D-4C00-A480-BBFD77145CD1}"/>
              </a:ext>
            </a:extLst>
          </p:cNvPr>
          <p:cNvSpPr/>
          <p:nvPr/>
        </p:nvSpPr>
        <p:spPr>
          <a:xfrm>
            <a:off x="2194560" y="247989"/>
            <a:ext cx="73231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PlotLogitsSeries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d.develop_a,numgrp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100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da-DK" dirty="0">
                <a:solidFill>
                  <a:srgbClr val="000000"/>
                </a:solidFill>
                <a:latin typeface="Lucida Console" panose="020B0609040504020204" pitchFamily="49" charset="0"/>
              </a:rPr>
              <a:t>indepvar=imputed_ddabal,depvar=ins);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3535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4E374-8462-4DD6-901F-6EB93D626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622" y="2544417"/>
            <a:ext cx="8607950" cy="1325563"/>
          </a:xfrm>
        </p:spPr>
        <p:txBody>
          <a:bodyPr/>
          <a:lstStyle/>
          <a:p>
            <a:r>
              <a:rPr lang="en-US" dirty="0"/>
              <a:t>Plot logits by bin rather than mean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243F18-9B65-4B49-B8A3-98E3C1DB0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817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3528" y="1646553"/>
            <a:ext cx="108002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400" kern="800" dirty="0">
                <a:ea typeface="Times New Roman" panose="02020603050405020304" pitchFamily="18" charset="0"/>
              </a:rPr>
              <a:t>The Spearman correlation statistic is the correlation of the ranks of the input variables with the binary target.  </a:t>
            </a:r>
            <a:endParaRPr lang="en-US" sz="2400" kern="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E04052-6FA4-49AC-9AC5-5F9B44046202}"/>
              </a:ext>
            </a:extLst>
          </p:cNvPr>
          <p:cNvSpPr/>
          <p:nvPr/>
        </p:nvSpPr>
        <p:spPr>
          <a:xfrm>
            <a:off x="661533" y="3616595"/>
            <a:ext cx="104379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spcAft>
                <a:spcPts val="300"/>
              </a:spcAft>
            </a:pPr>
            <a:r>
              <a:rPr lang="en-US" sz="2400" kern="800" dirty="0" err="1">
                <a:solidFill>
                  <a:prstClr val="black"/>
                </a:solidFill>
                <a:ea typeface="Times New Roman" panose="02020603050405020304" pitchFamily="18" charset="0"/>
              </a:rPr>
              <a:t>Hoeffding’s</a:t>
            </a:r>
            <a:r>
              <a:rPr lang="en-US" sz="2400" kern="800" dirty="0">
                <a:solidFill>
                  <a:prstClr val="black"/>
                </a:solidFill>
                <a:ea typeface="Times New Roman" panose="02020603050405020304" pitchFamily="18" charset="0"/>
              </a:rPr>
              <a:t> D detects a wide variety of associations between two variables.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016135-2869-474D-B458-6476637E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1981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2900DE-5EBA-42F3-A3E7-155438A8F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30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B4DFFC-9A6C-44EE-80E5-00EACC8FC615}"/>
              </a:ext>
            </a:extLst>
          </p:cNvPr>
          <p:cNvSpPr/>
          <p:nvPr/>
        </p:nvSpPr>
        <p:spPr>
          <a:xfrm>
            <a:off x="0" y="0"/>
            <a:ext cx="1187129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numgrp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=100;</a:t>
            </a:r>
          </a:p>
          <a:p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indepvar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imputed_ddabal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depvar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=ins;</a:t>
            </a:r>
          </a:p>
          <a:p>
            <a:r>
              <a:rPr lang="en-US" sz="1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rank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groups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numgrp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=Ranks;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   </a:t>
            </a:r>
            <a:r>
              <a:rPr lang="en-US" sz="1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&amp;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indepvar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ranks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Bin;</a:t>
            </a:r>
          </a:p>
          <a:p>
            <a:r>
              <a:rPr lang="en-US" sz="1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create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table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toplot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endParaRPr lang="en-US" sz="1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	bin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label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600" dirty="0">
                <a:solidFill>
                  <a:srgbClr val="800080"/>
                </a:solidFill>
                <a:latin typeface="Lucida Console" panose="020B0609040504020204" pitchFamily="49" charset="0"/>
              </a:rPr>
              <a:t>"Bin number"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avg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indepvar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mean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label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600" dirty="0">
                <a:solidFill>
                  <a:srgbClr val="800080"/>
                </a:solidFill>
                <a:latin typeface="Lucida Console" panose="020B0609040504020204" pitchFamily="49" charset="0"/>
              </a:rPr>
              <a:t>"Mean of group"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	sum(&amp;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depvar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num_chd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label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600" dirty="0">
                <a:solidFill>
                  <a:srgbClr val="800080"/>
                </a:solidFill>
                <a:latin typeface="Lucida Console" panose="020B0609040504020204" pitchFamily="49" charset="0"/>
              </a:rPr>
              <a:t>"Number of Events"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	count(*)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binsize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label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600" dirty="0">
                <a:solidFill>
                  <a:srgbClr val="800080"/>
                </a:solidFill>
                <a:latin typeface="Lucida Console" panose="020B0609040504020204" pitchFamily="49" charset="0"/>
              </a:rPr>
              <a:t>"Number at Risk"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pt-BR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	log((calculated num_chd+</a:t>
            </a:r>
            <a:r>
              <a:rPr lang="pt-BR" sz="1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pt-BR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)/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(calculated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binsize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-calculated num_chd+</a:t>
            </a:r>
            <a:r>
              <a:rPr lang="en-US" sz="1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))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logit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ranks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group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bin;</a:t>
            </a:r>
          </a:p>
          <a:p>
            <a:r>
              <a:rPr lang="en-US" sz="1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sort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toplot;</a:t>
            </a:r>
            <a:r>
              <a:rPr lang="en-US" sz="1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bin;</a:t>
            </a:r>
            <a:r>
              <a:rPr lang="en-US" sz="16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toplot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series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=bin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=logit/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markers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</a:t>
            </a:r>
            <a:r>
              <a:rPr lang="en-US" sz="1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reg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=bin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=logit;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Lucida Console" panose="020B0609040504020204" pitchFamily="49" charset="0"/>
              </a:rPr>
              <a:t>"Estimated Logit Plot &amp;</a:t>
            </a:r>
            <a:r>
              <a:rPr lang="en-US" sz="16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indepvar</a:t>
            </a:r>
            <a:r>
              <a:rPr lang="en-US" sz="1600" dirty="0">
                <a:solidFill>
                  <a:srgbClr val="800080"/>
                </a:solidFill>
                <a:latin typeface="Lucida Console" panose="020B0609040504020204" pitchFamily="49" charset="0"/>
              </a:rPr>
              <a:t>, &amp;</a:t>
            </a:r>
            <a:r>
              <a:rPr lang="en-US" sz="16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numgrp</a:t>
            </a:r>
            <a:r>
              <a:rPr lang="en-US" sz="1600" dirty="0">
                <a:solidFill>
                  <a:srgbClr val="800080"/>
                </a:solidFill>
                <a:latin typeface="Lucida Console" panose="020B0609040504020204" pitchFamily="49" charset="0"/>
              </a:rPr>
              <a:t> groups"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title2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Lucida Console" panose="020B0609040504020204" pitchFamily="49" charset="0"/>
              </a:rPr>
              <a:t>"Using bin number rather than mean"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463449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AFD54F-4942-4AF6-903E-EE4FB6FA4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31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E797F4-6169-42A2-9C46-D2C7019125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574" y="1142681"/>
            <a:ext cx="6096851" cy="4572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6297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9468F3-FA89-46C8-90E2-D793200BB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32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AB1C1CF-0625-458D-8CCB-54A52B50E3E7}"/>
              </a:ext>
            </a:extLst>
          </p:cNvPr>
          <p:cNvSpPr txBox="1">
            <a:spLocks/>
          </p:cNvSpPr>
          <p:nvPr/>
        </p:nvSpPr>
        <p:spPr>
          <a:xfrm>
            <a:off x="413468" y="365126"/>
            <a:ext cx="10940332" cy="7878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Lucida Console" panose="020B0609040504020204" pitchFamily="49" charset="0"/>
              </a:rPr>
              <a:t>Some more "feature engineering"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5B975B-ECB2-4440-A55A-A4C17D506478}"/>
              </a:ext>
            </a:extLst>
          </p:cNvPr>
          <p:cNvSpPr txBox="1"/>
          <p:nvPr/>
        </p:nvSpPr>
        <p:spPr>
          <a:xfrm>
            <a:off x="755374" y="1844703"/>
            <a:ext cx="1032487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To use </a:t>
            </a:r>
            <a:r>
              <a:rPr lang="en-US" sz="2800" dirty="0" err="1"/>
              <a:t>imputed_ddabal</a:t>
            </a:r>
            <a:r>
              <a:rPr lang="en-US" sz="2800" dirty="0"/>
              <a:t> “bins” for scoring new cases can perhaps best</a:t>
            </a:r>
          </a:p>
          <a:p>
            <a:r>
              <a:rPr lang="en-US" sz="2800" dirty="0"/>
              <a:t>be done using percentiles of the distribution.</a:t>
            </a:r>
          </a:p>
        </p:txBody>
      </p:sp>
    </p:spTree>
    <p:extLst>
      <p:ext uri="{BB962C8B-B14F-4D97-AF65-F5344CB8AC3E}">
        <p14:creationId xmlns:p14="http://schemas.microsoft.com/office/powerpoint/2010/main" val="1817685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8292BF-6F3E-493B-A0FC-0F4DFEE2D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33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44D65C6-5134-416B-9EC8-579621B40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get the information for 100 bins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8A98901-C8E4-432E-8557-847046EB1705}"/>
              </a:ext>
            </a:extLst>
          </p:cNvPr>
          <p:cNvSpPr/>
          <p:nvPr/>
        </p:nvSpPr>
        <p:spPr>
          <a:xfrm>
            <a:off x="743606" y="1690688"/>
            <a:ext cx="1104111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rank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groups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100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=out;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imputed_ddabal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ranks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bin;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= out 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nway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bin;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imputed_ddabal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endpts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max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max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=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endpts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8576064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9D8A6-B993-4567-963F-52A9262DA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this information isn’t difficult, but requires a lot of code.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F3943D-21D1-441C-87E7-50F599336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34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9BEB08-89C3-4176-825D-078204EE92AA}"/>
              </a:ext>
            </a:extLst>
          </p:cNvPr>
          <p:cNvSpPr txBox="1"/>
          <p:nvPr/>
        </p:nvSpPr>
        <p:spPr>
          <a:xfrm>
            <a:off x="1200647" y="2210463"/>
            <a:ext cx="102494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Using a select construct requires that we write a line of code for each</a:t>
            </a:r>
          </a:p>
          <a:p>
            <a:r>
              <a:rPr lang="en-US" sz="2800" dirty="0"/>
              <a:t>endpoint.</a:t>
            </a:r>
          </a:p>
        </p:txBody>
      </p:sp>
    </p:spTree>
    <p:extLst>
      <p:ext uri="{BB962C8B-B14F-4D97-AF65-F5344CB8AC3E}">
        <p14:creationId xmlns:p14="http://schemas.microsoft.com/office/powerpoint/2010/main" val="25649889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FFF7B62-DB3A-45B5-95E0-CEC1ADE16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282" y="18284"/>
            <a:ext cx="11703063" cy="1325563"/>
          </a:xfrm>
        </p:spPr>
        <p:txBody>
          <a:bodyPr/>
          <a:lstStyle/>
          <a:p>
            <a:r>
              <a:rPr lang="en-US" dirty="0">
                <a:latin typeface="Lucida Console" panose="020B0609040504020204" pitchFamily="49" charset="0"/>
              </a:rPr>
              <a:t>A program to write  the necessary code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0A7F76F-92EF-4754-8376-351993E01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35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6BA499-DE86-4CC1-8447-6EAD5ADCF2E0}"/>
              </a:ext>
            </a:extLst>
          </p:cNvPr>
          <p:cNvSpPr/>
          <p:nvPr/>
        </p:nvSpPr>
        <p:spPr>
          <a:xfrm>
            <a:off x="591207" y="2084633"/>
            <a:ext cx="933318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filename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rank 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"C:\tmp\rank.sas"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_null_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file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rank;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endpts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=last;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_n_ = 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then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"select;"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not last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then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  when (</a:t>
            </a:r>
            <a:r>
              <a:rPr lang="en-US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imputed_ddabal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 &lt;= 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max 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") </a:t>
            </a:r>
            <a:r>
              <a:rPr lang="en-US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B_DDABal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 ="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bin 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";"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else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last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then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  otherwise </a:t>
            </a:r>
            <a:r>
              <a:rPr lang="en-US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B_DDABal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 ="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bin 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";"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"end;"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9682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02E02E-F4B8-48A1-A92C-13490AD0D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A program that uses the code</a:t>
            </a:r>
            <a:br>
              <a:rPr lang="en-US" dirty="0">
                <a:latin typeface="Lucida Console" panose="020B0609040504020204" pitchFamily="49" charset="0"/>
              </a:rPr>
            </a:b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D27D9D-0D7E-4161-B429-EA3D32794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36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BF0DCC6-08D7-4891-8998-0ECA8B59142F}"/>
              </a:ext>
            </a:extLst>
          </p:cNvPr>
          <p:cNvSpPr/>
          <p:nvPr/>
        </p:nvSpPr>
        <p:spPr>
          <a:xfrm>
            <a:off x="954157" y="2136339"/>
            <a:ext cx="818984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%include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rank / source;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min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max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B_DDABal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imputed_DDABal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1888355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29A351-D420-4739-8B22-8D39AC770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37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17A527-5DA3-451D-82E0-000ED26B06BA}"/>
              </a:ext>
            </a:extLst>
          </p:cNvPr>
          <p:cNvSpPr/>
          <p:nvPr/>
        </p:nvSpPr>
        <p:spPr>
          <a:xfrm>
            <a:off x="1887108" y="104865"/>
            <a:ext cx="90538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PlotLogitsSeries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d.develop_a,numgrp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100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indepvar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b_ddabal,depvar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=ins);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D001D2-7444-49D7-B1CA-C9AB6D496E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002" y="2148837"/>
            <a:ext cx="6096851" cy="4572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356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403A3-7158-4CCA-A3ED-778ED5B13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9835" y="0"/>
            <a:ext cx="5562600" cy="1325563"/>
          </a:xfrm>
        </p:spPr>
        <p:txBody>
          <a:bodyPr/>
          <a:lstStyle/>
          <a:p>
            <a:r>
              <a:rPr lang="en-US" dirty="0"/>
              <a:t>The new screened set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3A9B34-949B-4E25-B43F-3AC272B34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38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8A1CA5-CB4A-49A9-9EF7-65E0BEF9D108}"/>
              </a:ext>
            </a:extLst>
          </p:cNvPr>
          <p:cNvSpPr/>
          <p:nvPr/>
        </p:nvSpPr>
        <p:spPr>
          <a:xfrm>
            <a:off x="906517" y="1582341"/>
            <a:ext cx="82374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screened=</a:t>
            </a:r>
          </a:p>
          <a:p>
            <a:r>
              <a:rPr lang="pt-BR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MIPhone MICCBal Dep MM ILS MTGBal Income POS CD IRA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brclus1 Sav NSF Age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SavBal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LOCBal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NSFAmt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Inv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MIHMVal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CRScore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MIAcctAg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InvBal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DirDep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CCPurc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SDB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CashBk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AcctAge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InArea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ATMAmt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b_DDABal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DDA brclus2 CC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HMOwn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DepAmt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Phone ATM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LORes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brclus4;</a:t>
            </a:r>
          </a:p>
        </p:txBody>
      </p:sp>
    </p:spTree>
    <p:extLst>
      <p:ext uri="{BB962C8B-B14F-4D97-AF65-F5344CB8AC3E}">
        <p14:creationId xmlns:p14="http://schemas.microsoft.com/office/powerpoint/2010/main" val="940666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CD964F-EE43-44E8-8FD8-643FE8E3077B}"/>
              </a:ext>
            </a:extLst>
          </p:cNvPr>
          <p:cNvSpPr txBox="1"/>
          <p:nvPr/>
        </p:nvSpPr>
        <p:spPr>
          <a:xfrm>
            <a:off x="1182625" y="1414272"/>
            <a:ext cx="92293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Compare the results of the Spearman and </a:t>
            </a:r>
            <a:r>
              <a:rPr lang="en-US" sz="2800" dirty="0" err="1"/>
              <a:t>Hoeffding</a:t>
            </a:r>
            <a:r>
              <a:rPr lang="en-US" sz="2800" dirty="0"/>
              <a:t> paying attention to:</a:t>
            </a:r>
          </a:p>
          <a:p>
            <a:endParaRPr lang="en-US" sz="2800" dirty="0"/>
          </a:p>
          <a:p>
            <a:r>
              <a:rPr lang="en-US" sz="2800" dirty="0"/>
              <a:t>Neither measure shows a relationship – drop the variable. Decision based on p-value.</a:t>
            </a:r>
          </a:p>
          <a:p>
            <a:endParaRPr lang="en-US" sz="2800" dirty="0"/>
          </a:p>
          <a:p>
            <a:r>
              <a:rPr lang="en-US" sz="2800" dirty="0" err="1"/>
              <a:t>Hoeffding</a:t>
            </a:r>
            <a:r>
              <a:rPr lang="en-US" sz="2800" dirty="0"/>
              <a:t> results in higher measure than Spearman – perhaps need some ”feature engineering”</a:t>
            </a:r>
          </a:p>
          <a:p>
            <a:endParaRPr lang="en-US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27C7B3-1334-45A3-B32E-163BE6DF695B}"/>
              </a:ext>
            </a:extLst>
          </p:cNvPr>
          <p:cNvSpPr txBox="1"/>
          <p:nvPr/>
        </p:nvSpPr>
        <p:spPr>
          <a:xfrm>
            <a:off x="1328928" y="5266944"/>
            <a:ext cx="5778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Use ranking of measures for decisions.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7F4839-3D90-4FA4-A91C-031CDA8C6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66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15C3F-887A-42A4-BE78-4E3546EA8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165" y="2498062"/>
            <a:ext cx="10515600" cy="1325563"/>
          </a:xfrm>
        </p:spPr>
        <p:txBody>
          <a:bodyPr/>
          <a:lstStyle/>
          <a:p>
            <a:r>
              <a:rPr lang="en-US" dirty="0"/>
              <a:t>The rank option in PROC CORR, some details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0C7B82-EAFE-4CB3-B374-942187D58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9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E77AB5B-43D5-4E91-AB32-38FB1E28A0F0}"/>
              </a:ext>
            </a:extLst>
          </p:cNvPr>
          <p:cNvSpPr/>
          <p:nvPr/>
        </p:nvSpPr>
        <p:spPr>
          <a:xfrm>
            <a:off x="494041" y="2608433"/>
            <a:ext cx="115691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reduced=</a:t>
            </a:r>
          </a:p>
          <a:p>
            <a:r>
              <a:rPr lang="pt-BR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MIPhone MICCBal Dep MM ILS MTGBal Income POS CD IRA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brclus1 Sav NSF Age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SavBal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LOCBal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NSFAmt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Inv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MIHMVal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CRScore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MIAcctAg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InvBal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DirDep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CCPurc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SDB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CashBk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AcctAge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InArea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ATMAmt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DDABal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DDA brclus2 CC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HMOwn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DepAmt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Phone ATM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LORes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brclus4;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E70B95-F66C-4E6C-B166-9ADF5ACA8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696" y="0"/>
            <a:ext cx="6781800" cy="1451483"/>
          </a:xfrm>
        </p:spPr>
        <p:txBody>
          <a:bodyPr/>
          <a:lstStyle/>
          <a:p>
            <a:r>
              <a:rPr lang="en-US" dirty="0"/>
              <a:t>The set for consideration.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CA6BB5-0396-4306-B66C-38AE3121E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47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DD806D9-DB0D-4408-9637-7CC61DD50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680" y="182245"/>
            <a:ext cx="7805928" cy="1183259"/>
          </a:xfrm>
        </p:spPr>
        <p:txBody>
          <a:bodyPr/>
          <a:lstStyle/>
          <a:p>
            <a:r>
              <a:rPr lang="en-US" dirty="0"/>
              <a:t>The rank option in PROC CORR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8A01EF-0527-4A0C-9F63-D4C272F48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58C633-D7E4-48BE-B68C-C2B0718031F9}"/>
              </a:ext>
            </a:extLst>
          </p:cNvPr>
          <p:cNvSpPr/>
          <p:nvPr/>
        </p:nvSpPr>
        <p:spPr>
          <a:xfrm>
            <a:off x="699715" y="1804244"/>
            <a:ext cx="1071040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reduced=</a:t>
            </a:r>
          </a:p>
          <a:p>
            <a:r>
              <a:rPr lang="pt-BR" dirty="0">
                <a:solidFill>
                  <a:srgbClr val="000000"/>
                </a:solidFill>
                <a:latin typeface="Lucida Console" panose="020B0609040504020204" pitchFamily="49" charset="0"/>
              </a:rPr>
              <a:t>MIPhone MICCBal Dep MM ILS MTGBal Income POS CD IRA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brclus1 Sav NSF Age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SavBal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LOCBal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NSFAmt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Inv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MIHMVal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CRScore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MIAcctAg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InvBal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DirDep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CCPurc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SDB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CashBk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AcctAge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InArea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ATMAmt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DDABal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DDA brclus2 CC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HMOwn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DepAmt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Phone ATM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LORes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brclus4;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spearmancorr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=spearman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 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hoeffdingcorr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hoeffding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corr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spearman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hoeffding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rank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&amp;reduced;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with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ins;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86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6526" y="1938776"/>
            <a:ext cx="1155500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variable names in the SAS data sets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Spearman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and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Hoeffding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are in the variables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best1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through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best39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correlation statistics are in the variables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r1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through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r39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-values are in the variables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p1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through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p39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545515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contents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spearman;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hoeffding;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595F268-B0E1-4F2F-81FD-AF04E0AFB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22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26FBF-FE7F-46D4-8413-64B35F4BE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12" y="58584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We need to restructure the data sets so the identifier is the variable name and there is a single observation for each variable name.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1E1E9C-F9EC-4B2E-BCB1-2BB3B2C0C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37D0-50F6-4A77-AE8B-9CE0956BEC15}" type="slidenum">
              <a:rPr lang="en-US" smtClean="0"/>
              <a:t>9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FC98EE3-E0D5-4256-B82E-981AC1906231}"/>
              </a:ext>
            </a:extLst>
          </p:cNvPr>
          <p:cNvSpPr txBox="1">
            <a:spLocks/>
          </p:cNvSpPr>
          <p:nvPr/>
        </p:nvSpPr>
        <p:spPr>
          <a:xfrm>
            <a:off x="588577" y="294541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We also will want to keep the correlation means, its rank, and p-value for each observation (named to be different on the two data sets. </a:t>
            </a:r>
          </a:p>
        </p:txBody>
      </p:sp>
    </p:spTree>
    <p:extLst>
      <p:ext uri="{BB962C8B-B14F-4D97-AF65-F5344CB8AC3E}">
        <p14:creationId xmlns:p14="http://schemas.microsoft.com/office/powerpoint/2010/main" val="1309715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4089</TotalTime>
  <Words>1720</Words>
  <Application>Microsoft Office PowerPoint</Application>
  <PresentationFormat>Widescreen</PresentationFormat>
  <Paragraphs>318</Paragraphs>
  <Slides>38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Calibri</vt:lpstr>
      <vt:lpstr>Calibri Light</vt:lpstr>
      <vt:lpstr>Lucida Console</vt:lpstr>
      <vt:lpstr>Times New Roman</vt:lpstr>
      <vt:lpstr>Office Theme</vt:lpstr>
      <vt:lpstr>Equation</vt:lpstr>
      <vt:lpstr>Using results from  PROC CORR  for Variable Screening</vt:lpstr>
      <vt:lpstr>Feature Engineering</vt:lpstr>
      <vt:lpstr>PowerPoint Presentation</vt:lpstr>
      <vt:lpstr>PowerPoint Presentation</vt:lpstr>
      <vt:lpstr>The rank option in PROC CORR, some details</vt:lpstr>
      <vt:lpstr>The set for consideration.</vt:lpstr>
      <vt:lpstr>The rank option in PROC CORR</vt:lpstr>
      <vt:lpstr>PowerPoint Presentation</vt:lpstr>
      <vt:lpstr>We need to restructure the data sets so the identifier is the variable name and there is a single observation for each variable name.</vt:lpstr>
      <vt:lpstr>Restructure Spearman data</vt:lpstr>
      <vt:lpstr>Restructure Hoeffding data.</vt:lpstr>
      <vt:lpstr>Merge the two data sets by variable name.</vt:lpstr>
      <vt:lpstr>Print results</vt:lpstr>
      <vt:lpstr>A low rank means a low p-value  If the Spearman rank is high but the Hoeffding’s D rank is low, then there may be an association that is probably not monotonic. (Empirical logit plots can be used to investigate this type of relationship.) A graph might help.  </vt:lpstr>
      <vt:lpstr>Get some values to draw reference lines</vt:lpstr>
      <vt:lpstr>Plot rank of Spearman vs rank of Hoeffding</vt:lpstr>
      <vt:lpstr>PowerPoint Presentation</vt:lpstr>
      <vt:lpstr>The variables remaining</vt:lpstr>
      <vt:lpstr>Investigate DDABal. </vt:lpstr>
      <vt:lpstr>Empirical Logits</vt:lpstr>
      <vt:lpstr>A new macro PlotLogitsSeries</vt:lpstr>
      <vt:lpstr>PowerPoint Presentation</vt:lpstr>
      <vt:lpstr>Examining means a little more closely  -- the spike at $0 </vt:lpstr>
      <vt:lpstr>PowerPoint Presentation</vt:lpstr>
      <vt:lpstr>PowerPoint Presentation</vt:lpstr>
      <vt:lpstr>Impute ddabal and add a new variable to d.develop_a. </vt:lpstr>
      <vt:lpstr>PowerPoint Presentation</vt:lpstr>
      <vt:lpstr>PowerPoint Presentation</vt:lpstr>
      <vt:lpstr>Plot logits by bin rather than mean</vt:lpstr>
      <vt:lpstr>PowerPoint Presentation</vt:lpstr>
      <vt:lpstr>PowerPoint Presentation</vt:lpstr>
      <vt:lpstr>PowerPoint Presentation</vt:lpstr>
      <vt:lpstr>First get the information for 100 bins</vt:lpstr>
      <vt:lpstr>Using this information isn’t difficult, but requires a lot of code.</vt:lpstr>
      <vt:lpstr>A program to write  the necessary code</vt:lpstr>
      <vt:lpstr> A program that uses the code </vt:lpstr>
      <vt:lpstr>PowerPoint Presentation</vt:lpstr>
      <vt:lpstr>The new screened set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 Screening</dc:title>
  <dc:creator>Dan McGee</dc:creator>
  <cp:lastModifiedBy>Dan McGee</cp:lastModifiedBy>
  <cp:revision>56</cp:revision>
  <dcterms:created xsi:type="dcterms:W3CDTF">2016-11-11T13:13:35Z</dcterms:created>
  <dcterms:modified xsi:type="dcterms:W3CDTF">2018-06-13T16:31:40Z</dcterms:modified>
</cp:coreProperties>
</file>