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69" r:id="rId4"/>
    <p:sldId id="272" r:id="rId5"/>
    <p:sldId id="262" r:id="rId6"/>
    <p:sldId id="263" r:id="rId7"/>
    <p:sldId id="264" r:id="rId8"/>
    <p:sldId id="265" r:id="rId9"/>
    <p:sldId id="277" r:id="rId10"/>
    <p:sldId id="267" r:id="rId11"/>
    <p:sldId id="268" r:id="rId12"/>
    <p:sldId id="279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550" autoAdjust="0"/>
  </p:normalViewPr>
  <p:slideViewPr>
    <p:cSldViewPr snapToGrid="0">
      <p:cViewPr varScale="1">
        <p:scale>
          <a:sx n="121" d="100"/>
          <a:sy n="121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FAC43-90BD-499A-B8BD-994A8693708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77971-FA5F-41CB-8FB3-AC4DE6291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4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77971-FA5F-41CB-8FB3-AC4DE6291C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77971-FA5F-41CB-8FB3-AC4DE6291C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0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D020-68D2-4C76-B5B1-20249C831FE3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5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8CD-A12D-4A2E-9611-C7006E111E7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8E0A-0781-4FF4-B637-7C0C8230D79E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D92-87B9-4637-85F2-E6E3CB2C1C5E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450-8CE7-4A67-835B-12FA6F7B0495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D3EA-6B28-4793-B18B-2CB2C4FA8A1C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3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9C1-8B3E-43F3-9EDE-FD7BBD205DC3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44FF-B1EA-45BF-911C-D2415A904EC7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7593-CFB5-45DE-8C88-84B4778CC1C8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159C-445F-40B9-A7D7-47E2F3D0E1B2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9681-0B28-4976-A5C2-15560EC59A8A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5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FA36-A44B-4A5D-8DC1-4A8C9FE54955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46CB-164B-4A0D-BCF3-3244F8B4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Coming to Closure</a:t>
            </a:r>
            <a:br>
              <a:rPr lang="en-US" dirty="0"/>
            </a:br>
            <a:r>
              <a:rPr lang="en-US" dirty="0"/>
              <a:t>Subset Selection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9976D-6CCD-4398-A40C-5C2D8100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427A7C-DC68-4B2F-A400-5C1F6E47089E}"/>
              </a:ext>
            </a:extLst>
          </p:cNvPr>
          <p:cNvSpPr/>
          <p:nvPr/>
        </p:nvSpPr>
        <p:spPr>
          <a:xfrm>
            <a:off x="444616" y="850877"/>
            <a:ext cx="112244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/*Schwarz Bayes criterion 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_NULL_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label =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'Number of Observations Used'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call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symput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obs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,n);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subset;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score;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=-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scorechisq+log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obs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)*(numberofvariables+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=subset;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variablesinmodel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7B7DAB-432B-463D-9ACF-E7CE944D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9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7607" y="2551837"/>
            <a:ext cx="75063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VariablesInModel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:selected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subset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having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=min(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&amp;selected;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66D5E1-6BB0-48E3-8E32-FB2D4286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C0B4-CC51-4243-9E09-4E3EF96A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835" y="0"/>
            <a:ext cx="6527334" cy="1325563"/>
          </a:xfrm>
        </p:spPr>
        <p:txBody>
          <a:bodyPr/>
          <a:lstStyle/>
          <a:p>
            <a:r>
              <a:rPr lang="en-US" dirty="0"/>
              <a:t>Run the selected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3040F4-4BD1-4897-AA2B-FC357FFD2A47}"/>
              </a:ext>
            </a:extLst>
          </p:cNvPr>
          <p:cNvSpPr/>
          <p:nvPr/>
        </p:nvSpPr>
        <p:spPr>
          <a:xfrm>
            <a:off x="260059" y="1382286"/>
            <a:ext cx="1122446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ins=&amp;selected;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D8CB72-C6C0-4A95-8BEA-BEBBB786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3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281A8-39E9-46C5-BB2E-504BD38D3417}"/>
              </a:ext>
            </a:extLst>
          </p:cNvPr>
          <p:cNvSpPr/>
          <p:nvPr/>
        </p:nvSpPr>
        <p:spPr>
          <a:xfrm>
            <a:off x="1417783" y="1431855"/>
            <a:ext cx="8520545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0" dirty="0">
                <a:ea typeface="Times New Roman" panose="02020603050405020304" pitchFamily="18" charset="0"/>
              </a:rPr>
              <a:t>For techniques like stepwise selection and backward elimination, what are good stopping rules?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0" dirty="0"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0" dirty="0">
                <a:ea typeface="Times New Roman" panose="02020603050405020304" pitchFamily="18" charset="0"/>
              </a:rPr>
              <a:t>For best subsets, what number of inputs yields the best model?</a:t>
            </a:r>
            <a:endParaRPr lang="en-US" sz="2400" kern="800" dirty="0">
              <a:ea typeface="Times New Roman" panose="02020603050405020304" pitchFamily="18" charset="0"/>
            </a:endParaRPr>
          </a:p>
          <a:p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dirty="0">
                <a:ea typeface="Times New Roman" panose="02020603050405020304" pitchFamily="18" charset="0"/>
              </a:rPr>
              <a:t>The goal of most predictive modeling is generalization. </a:t>
            </a:r>
          </a:p>
          <a:p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dirty="0">
                <a:ea typeface="Times New Roman" panose="02020603050405020304" pitchFamily="18" charset="0"/>
              </a:rPr>
              <a:t>Hence, the best model is the model that generalizes to new cases the best. How does one measure generalizing ability of a model? </a:t>
            </a:r>
          </a:p>
          <a:p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2400" dirty="0">
                <a:ea typeface="Times New Roman" panose="02020603050405020304" pitchFamily="18" charset="0"/>
              </a:rPr>
              <a:t>What are some statistics that summarize a model’s performance? 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BA72A2-CC31-4C8C-A757-2BDD35F9B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818" y="0"/>
            <a:ext cx="7456055" cy="1325563"/>
          </a:xfrm>
        </p:spPr>
        <p:txBody>
          <a:bodyPr/>
          <a:lstStyle/>
          <a:p>
            <a:r>
              <a:rPr lang="en-US" kern="0" dirty="0">
                <a:ea typeface="Times New Roman" panose="02020603050405020304" pitchFamily="18" charset="0"/>
              </a:rPr>
              <a:t>Automatic Selection Routines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5C3EC-FC49-4DF1-BDD1-11A804C6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7EB225-3BA7-4C6E-A675-9C01AA43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D5C835-9902-46DC-9E42-3DB7D3A92636}"/>
              </a:ext>
            </a:extLst>
          </p:cNvPr>
          <p:cNvSpPr/>
          <p:nvPr/>
        </p:nvSpPr>
        <p:spPr>
          <a:xfrm>
            <a:off x="756743" y="810933"/>
            <a:ext cx="100111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/*where we left off after variable screening*/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Inv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E394F-4BA0-4961-92EA-449777F35340}"/>
              </a:ext>
            </a:extLst>
          </p:cNvPr>
          <p:cNvSpPr txBox="1"/>
          <p:nvPr/>
        </p:nvSpPr>
        <p:spPr>
          <a:xfrm>
            <a:off x="756743" y="3429000"/>
            <a:ext cx="7977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ones for the final model?</a:t>
            </a:r>
          </a:p>
        </p:txBody>
      </p:sp>
    </p:spTree>
    <p:extLst>
      <p:ext uri="{BB962C8B-B14F-4D97-AF65-F5344CB8AC3E}">
        <p14:creationId xmlns:p14="http://schemas.microsoft.com/office/powerpoint/2010/main" val="36975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9BA826-324D-4B20-AA60-A1631B52BC69}"/>
              </a:ext>
            </a:extLst>
          </p:cNvPr>
          <p:cNvSpPr/>
          <p:nvPr/>
        </p:nvSpPr>
        <p:spPr>
          <a:xfrm>
            <a:off x="1100640" y="1605637"/>
            <a:ext cx="9864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kern="800" dirty="0">
              <a:ea typeface="Times New Roman" panose="02020603050405020304" pitchFamily="18" charset="0"/>
            </a:endParaRPr>
          </a:p>
          <a:p>
            <a:r>
              <a:rPr lang="en-US" sz="2400" kern="800" dirty="0">
                <a:ea typeface="Times New Roman" panose="02020603050405020304" pitchFamily="18" charset="0"/>
              </a:rPr>
              <a:t>The most thorough search would consider all possible subsets. </a:t>
            </a:r>
          </a:p>
          <a:p>
            <a:endParaRPr lang="en-US" sz="2400" kern="800" dirty="0">
              <a:ea typeface="Times New Roman" panose="02020603050405020304" pitchFamily="18" charset="0"/>
            </a:endParaRPr>
          </a:p>
          <a:p>
            <a:r>
              <a:rPr lang="en-US" sz="2400" kern="800" dirty="0">
                <a:ea typeface="Times New Roman" panose="02020603050405020304" pitchFamily="18" charset="0"/>
              </a:rPr>
              <a:t>This can be prohibitively expensive when the number of inputs, </a:t>
            </a:r>
            <a:r>
              <a:rPr lang="en-US" sz="2400" i="1" kern="800" dirty="0">
                <a:ea typeface="Times New Roman" panose="02020603050405020304" pitchFamily="18" charset="0"/>
              </a:rPr>
              <a:t>k</a:t>
            </a:r>
            <a:r>
              <a:rPr lang="en-US" sz="2400" kern="800" dirty="0">
                <a:ea typeface="Times New Roman" panose="02020603050405020304" pitchFamily="18" charset="0"/>
              </a:rPr>
              <a:t>, is large, as there are 2</a:t>
            </a:r>
            <a:r>
              <a:rPr lang="en-US" sz="2400" i="1" kern="800" baseline="30000" dirty="0">
                <a:ea typeface="Times New Roman" panose="02020603050405020304" pitchFamily="18" charset="0"/>
              </a:rPr>
              <a:t>k</a:t>
            </a:r>
            <a:r>
              <a:rPr lang="en-US" sz="2400" kern="800" dirty="0">
                <a:ea typeface="Times New Roman" panose="02020603050405020304" pitchFamily="18" charset="0"/>
              </a:rPr>
              <a:t> possible subsets to consider.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664800-AF8A-43D0-B34E-D05F13F9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7DC61F-C431-4884-8AC8-266DF4D9A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32" y="1694777"/>
            <a:ext cx="1123025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conventional wisdom regarding computation time is that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stepwise &lt; backwards &lt; all subsets.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Logistic regression (as implemented by PROC LOGISTIC) gives a different story. For up to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60 inputs, the results are reversed all subsets &lt; backwards &lt; stepwise.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For any number of inputs, backward elimination (with the FAST option) is more efficient than stepwise. All-subsets selection is executed in PROC LOGISTIC with the SELECTION=SCORE option (SAS Institute Inc. 1997). This method only requires that one model be fit (the full model).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E85566-4A02-4C7E-AD75-283A5287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9" y="11426"/>
            <a:ext cx="10515600" cy="1072043"/>
          </a:xfrm>
        </p:spPr>
        <p:txBody>
          <a:bodyPr/>
          <a:lstStyle/>
          <a:p>
            <a:pPr eaLnBrk="1" hangingPunct="1"/>
            <a:r>
              <a:rPr lang="en-US" altLang="en-US" dirty="0"/>
              <a:t>Scalability in PROC LOGISTIC</a:t>
            </a:r>
          </a:p>
        </p:txBody>
      </p:sp>
      <p:grpSp>
        <p:nvGrpSpPr>
          <p:cNvPr id="83972" name="Group 24"/>
          <p:cNvGrpSpPr>
            <a:grpSpLocks/>
          </p:cNvGrpSpPr>
          <p:nvPr/>
        </p:nvGrpSpPr>
        <p:grpSpPr bwMode="auto">
          <a:xfrm>
            <a:off x="3229304" y="903890"/>
            <a:ext cx="6037263" cy="4876800"/>
            <a:chOff x="1104" y="912"/>
            <a:chExt cx="3803" cy="3072"/>
          </a:xfrm>
        </p:grpSpPr>
        <p:sp>
          <p:nvSpPr>
            <p:cNvPr id="83973" name="Rectangle 3"/>
            <p:cNvSpPr>
              <a:spLocks noChangeArrowheads="1"/>
            </p:cNvSpPr>
            <p:nvPr/>
          </p:nvSpPr>
          <p:spPr bwMode="auto">
            <a:xfrm>
              <a:off x="1272" y="327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4" name="Rectangle 4"/>
            <p:cNvSpPr>
              <a:spLocks noChangeArrowheads="1"/>
            </p:cNvSpPr>
            <p:nvPr/>
          </p:nvSpPr>
          <p:spPr bwMode="auto">
            <a:xfrm>
              <a:off x="1190" y="2751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83975" name="Rectangle 5"/>
            <p:cNvSpPr>
              <a:spLocks noChangeArrowheads="1"/>
            </p:cNvSpPr>
            <p:nvPr/>
          </p:nvSpPr>
          <p:spPr bwMode="auto">
            <a:xfrm>
              <a:off x="1190" y="2138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1190" y="1525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83977" name="Rectangle 7"/>
            <p:cNvSpPr>
              <a:spLocks noChangeArrowheads="1"/>
            </p:cNvSpPr>
            <p:nvPr/>
          </p:nvSpPr>
          <p:spPr bwMode="auto">
            <a:xfrm>
              <a:off x="1190" y="912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83978" name="Rectangle 8"/>
            <p:cNvSpPr>
              <a:spLocks noChangeArrowheads="1"/>
            </p:cNvSpPr>
            <p:nvPr/>
          </p:nvSpPr>
          <p:spPr bwMode="auto">
            <a:xfrm>
              <a:off x="1430" y="3467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25</a:t>
              </a:r>
              <a:endParaRPr lang="en-US" altLang="en-US" sz="2000"/>
            </a:p>
          </p:txBody>
        </p:sp>
        <p:sp>
          <p:nvSpPr>
            <p:cNvPr id="83979" name="Rectangle 9"/>
            <p:cNvSpPr>
              <a:spLocks noChangeArrowheads="1"/>
            </p:cNvSpPr>
            <p:nvPr/>
          </p:nvSpPr>
          <p:spPr bwMode="auto">
            <a:xfrm>
              <a:off x="1862" y="3467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50</a:t>
              </a:r>
              <a:endParaRPr lang="en-US" altLang="en-US" sz="2000"/>
            </a:p>
          </p:txBody>
        </p:sp>
        <p:sp>
          <p:nvSpPr>
            <p:cNvPr id="83980" name="Rectangle 10"/>
            <p:cNvSpPr>
              <a:spLocks noChangeArrowheads="1"/>
            </p:cNvSpPr>
            <p:nvPr/>
          </p:nvSpPr>
          <p:spPr bwMode="auto">
            <a:xfrm>
              <a:off x="2284" y="3467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75</a:t>
              </a:r>
              <a:endParaRPr lang="en-US" altLang="en-US" sz="2000"/>
            </a:p>
          </p:txBody>
        </p:sp>
        <p:sp>
          <p:nvSpPr>
            <p:cNvPr id="83981" name="Rectangle 11"/>
            <p:cNvSpPr>
              <a:spLocks noChangeArrowheads="1"/>
            </p:cNvSpPr>
            <p:nvPr/>
          </p:nvSpPr>
          <p:spPr bwMode="auto">
            <a:xfrm>
              <a:off x="2737" y="3467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100</a:t>
              </a:r>
              <a:endParaRPr lang="en-US" altLang="en-US" sz="2000"/>
            </a:p>
          </p:txBody>
        </p:sp>
        <p:sp>
          <p:nvSpPr>
            <p:cNvPr id="83982" name="Rectangle 12"/>
            <p:cNvSpPr>
              <a:spLocks noChangeArrowheads="1"/>
            </p:cNvSpPr>
            <p:nvPr/>
          </p:nvSpPr>
          <p:spPr bwMode="auto">
            <a:xfrm>
              <a:off x="3688" y="3467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150</a:t>
              </a:r>
              <a:endParaRPr lang="en-US" altLang="en-US" sz="2000"/>
            </a:p>
          </p:txBody>
        </p:sp>
        <p:sp>
          <p:nvSpPr>
            <p:cNvPr id="83983" name="Rectangle 13"/>
            <p:cNvSpPr>
              <a:spLocks noChangeArrowheads="1"/>
            </p:cNvSpPr>
            <p:nvPr/>
          </p:nvSpPr>
          <p:spPr bwMode="auto">
            <a:xfrm>
              <a:off x="4640" y="3467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200</a:t>
              </a:r>
              <a:endParaRPr lang="en-US" altLang="en-US" sz="2000"/>
            </a:p>
          </p:txBody>
        </p:sp>
        <p:sp>
          <p:nvSpPr>
            <p:cNvPr id="83984" name="Rectangle 14"/>
            <p:cNvSpPr>
              <a:spLocks noChangeArrowheads="1"/>
            </p:cNvSpPr>
            <p:nvPr/>
          </p:nvSpPr>
          <p:spPr bwMode="auto">
            <a:xfrm>
              <a:off x="1503" y="919"/>
              <a:ext cx="3375" cy="25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85" name="Freeform 15"/>
            <p:cNvSpPr>
              <a:spLocks/>
            </p:cNvSpPr>
            <p:nvPr/>
          </p:nvSpPr>
          <p:spPr bwMode="auto">
            <a:xfrm>
              <a:off x="1538" y="958"/>
              <a:ext cx="864" cy="2448"/>
            </a:xfrm>
            <a:custGeom>
              <a:avLst/>
              <a:gdLst>
                <a:gd name="T0" fmla="*/ 0 w 768"/>
                <a:gd name="T1" fmla="*/ 1596 h 2496"/>
                <a:gd name="T2" fmla="*/ 9375 w 768"/>
                <a:gd name="T3" fmla="*/ 1321 h 2496"/>
                <a:gd name="T4" fmla="*/ 11532 w 768"/>
                <a:gd name="T5" fmla="*/ 0 h 2496"/>
                <a:gd name="T6" fmla="*/ 0 60000 65536"/>
                <a:gd name="T7" fmla="*/ 0 60000 65536"/>
                <a:gd name="T8" fmla="*/ 0 60000 65536"/>
                <a:gd name="T9" fmla="*/ 0 w 768"/>
                <a:gd name="T10" fmla="*/ 0 h 2496"/>
                <a:gd name="T11" fmla="*/ 768 w 768"/>
                <a:gd name="T12" fmla="*/ 2496 h 2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2496">
                  <a:moveTo>
                    <a:pt x="0" y="2496"/>
                  </a:moveTo>
                  <a:cubicBezTo>
                    <a:pt x="248" y="2488"/>
                    <a:pt x="496" y="2480"/>
                    <a:pt x="624" y="2064"/>
                  </a:cubicBezTo>
                  <a:cubicBezTo>
                    <a:pt x="752" y="1648"/>
                    <a:pt x="760" y="824"/>
                    <a:pt x="768" y="0"/>
                  </a:cubicBezTo>
                </a:path>
              </a:pathLst>
            </a:custGeom>
            <a:noFill/>
            <a:ln w="19050" cmpd="sng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6" name="Line 16"/>
            <p:cNvSpPr>
              <a:spLocks noChangeShapeType="1"/>
            </p:cNvSpPr>
            <p:nvPr/>
          </p:nvSpPr>
          <p:spPr bwMode="auto">
            <a:xfrm flipV="1">
              <a:off x="1538" y="2782"/>
              <a:ext cx="3312" cy="57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7" name="Freeform 17"/>
            <p:cNvSpPr>
              <a:spLocks/>
            </p:cNvSpPr>
            <p:nvPr/>
          </p:nvSpPr>
          <p:spPr bwMode="auto">
            <a:xfrm>
              <a:off x="1538" y="958"/>
              <a:ext cx="1392" cy="2256"/>
            </a:xfrm>
            <a:custGeom>
              <a:avLst/>
              <a:gdLst>
                <a:gd name="T0" fmla="*/ 0 w 1392"/>
                <a:gd name="T1" fmla="*/ 2256 h 2256"/>
                <a:gd name="T2" fmla="*/ 912 w 1392"/>
                <a:gd name="T3" fmla="*/ 1584 h 2256"/>
                <a:gd name="T4" fmla="*/ 1392 w 1392"/>
                <a:gd name="T5" fmla="*/ 0 h 2256"/>
                <a:gd name="T6" fmla="*/ 0 60000 65536"/>
                <a:gd name="T7" fmla="*/ 0 60000 65536"/>
                <a:gd name="T8" fmla="*/ 0 60000 65536"/>
                <a:gd name="T9" fmla="*/ 0 w 1392"/>
                <a:gd name="T10" fmla="*/ 0 h 2256"/>
                <a:gd name="T11" fmla="*/ 1392 w 1392"/>
                <a:gd name="T12" fmla="*/ 2256 h 2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2256">
                  <a:moveTo>
                    <a:pt x="0" y="2256"/>
                  </a:moveTo>
                  <a:cubicBezTo>
                    <a:pt x="340" y="2108"/>
                    <a:pt x="680" y="1960"/>
                    <a:pt x="912" y="1584"/>
                  </a:cubicBezTo>
                  <a:cubicBezTo>
                    <a:pt x="1144" y="1208"/>
                    <a:pt x="1268" y="604"/>
                    <a:pt x="1392" y="0"/>
                  </a:cubicBezTo>
                </a:path>
              </a:pathLst>
            </a:custGeom>
            <a:noFill/>
            <a:ln w="1905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8" name="Text Box 18"/>
            <p:cNvSpPr txBox="1">
              <a:spLocks noChangeArrowheads="1"/>
            </p:cNvSpPr>
            <p:nvPr/>
          </p:nvSpPr>
          <p:spPr bwMode="auto">
            <a:xfrm>
              <a:off x="2159" y="3696"/>
              <a:ext cx="18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Number of Variables</a:t>
              </a:r>
            </a:p>
          </p:txBody>
        </p:sp>
        <p:sp>
          <p:nvSpPr>
            <p:cNvPr id="83989" name="Text Box 19"/>
            <p:cNvSpPr txBox="1">
              <a:spLocks noChangeArrowheads="1"/>
            </p:cNvSpPr>
            <p:nvPr/>
          </p:nvSpPr>
          <p:spPr bwMode="auto">
            <a:xfrm>
              <a:off x="1551" y="1018"/>
              <a:ext cx="81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>
                  <a:solidFill>
                    <a:srgbClr val="A50021"/>
                  </a:solidFill>
                </a:rPr>
                <a:t>All</a:t>
              </a:r>
            </a:p>
            <a:p>
              <a:pPr algn="r"/>
              <a:r>
                <a:rPr lang="en-US" altLang="en-US">
                  <a:solidFill>
                    <a:srgbClr val="A50021"/>
                  </a:solidFill>
                </a:rPr>
                <a:t>Subsets</a:t>
              </a:r>
            </a:p>
          </p:txBody>
        </p:sp>
        <p:sp>
          <p:nvSpPr>
            <p:cNvPr id="83990" name="Text Box 20"/>
            <p:cNvSpPr txBox="1">
              <a:spLocks noChangeArrowheads="1"/>
            </p:cNvSpPr>
            <p:nvPr/>
          </p:nvSpPr>
          <p:spPr bwMode="auto">
            <a:xfrm>
              <a:off x="2813" y="1364"/>
              <a:ext cx="8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3300"/>
                  </a:solidFill>
                </a:rPr>
                <a:t>Stepwise</a:t>
              </a:r>
            </a:p>
          </p:txBody>
        </p:sp>
        <p:sp>
          <p:nvSpPr>
            <p:cNvPr id="83991" name="Text Box 21"/>
            <p:cNvSpPr txBox="1">
              <a:spLocks noChangeArrowheads="1"/>
            </p:cNvSpPr>
            <p:nvPr/>
          </p:nvSpPr>
          <p:spPr bwMode="auto">
            <a:xfrm rot="-571302">
              <a:off x="3088" y="2611"/>
              <a:ext cx="13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99"/>
                  </a:solidFill>
                </a:rPr>
                <a:t>Fast Backward</a:t>
              </a:r>
            </a:p>
          </p:txBody>
        </p:sp>
        <p:sp>
          <p:nvSpPr>
            <p:cNvPr id="83992" name="Text Box 22"/>
            <p:cNvSpPr txBox="1">
              <a:spLocks noChangeArrowheads="1"/>
            </p:cNvSpPr>
            <p:nvPr/>
          </p:nvSpPr>
          <p:spPr bwMode="auto">
            <a:xfrm rot="-5400000">
              <a:off x="976" y="2000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B49122-5D62-4622-B96D-789A078B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776FAF-7ED1-4378-8F42-FDC25681584A}"/>
              </a:ext>
            </a:extLst>
          </p:cNvPr>
          <p:cNvSpPr/>
          <p:nvPr/>
        </p:nvSpPr>
        <p:spPr>
          <a:xfrm>
            <a:off x="494237" y="5894051"/>
            <a:ext cx="11203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(Simulation with 50,000 cases and 200 intercorrelated inputs; 16 of the inputs were important, 6 strongly so.)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prstClr val="black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03449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413080-8152-4D47-B6D9-0B4D76C157E7}"/>
              </a:ext>
            </a:extLst>
          </p:cNvPr>
          <p:cNvSpPr/>
          <p:nvPr/>
        </p:nvSpPr>
        <p:spPr>
          <a:xfrm>
            <a:off x="167780" y="287047"/>
            <a:ext cx="1196270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/*where we left off after variable screening*/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/*note that res is a character variable*/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res (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'S'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ins(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'1'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)=&amp;screened res /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clodds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=backward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fast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slstay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.001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7F6322-FCD3-44A4-9202-FB13C74D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F06C77-F242-4BF0-9BC8-588AFB6C92BD}"/>
              </a:ext>
            </a:extLst>
          </p:cNvPr>
          <p:cNvSpPr/>
          <p:nvPr/>
        </p:nvSpPr>
        <p:spPr>
          <a:xfrm>
            <a:off x="125835" y="391481"/>
            <a:ext cx="1190397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/*where we left off after variable screening*/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/*score doesn’t allow class variable so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  create indicators by “hand”;</a:t>
            </a:r>
          </a:p>
          <a:p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=(res=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'R'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=(res=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'U'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ins(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)=&amp;screened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/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best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5A5014-0A88-4641-A206-CD2ABECE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4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903C68-F366-4FD4-B3E9-82E0A0769BED}"/>
              </a:ext>
            </a:extLst>
          </p:cNvPr>
          <p:cNvSpPr/>
          <p:nvPr/>
        </p:nvSpPr>
        <p:spPr>
          <a:xfrm>
            <a:off x="243281" y="301317"/>
            <a:ext cx="1194871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/*where we left off after variable screening*/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/*When the SELECTION=SCORE option is used, output </a:t>
            </a:r>
          </a:p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data sets are not available. </a:t>
            </a:r>
          </a:p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Use the ODS to create an output data set with the </a:t>
            </a:r>
          </a:p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score statistic and the number of variables. </a:t>
            </a:r>
          </a:p>
          <a:p>
            <a:r>
              <a:rPr lang="en-US" sz="16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bestsubsets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=score;</a:t>
            </a: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ins(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)=&amp;screened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/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best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=nobs;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27DBB8-8EF9-45BB-8C4E-9EAD9542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66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3141-C222-415B-A950-DA90C944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211" y="79899"/>
            <a:ext cx="7240398" cy="1325563"/>
          </a:xfrm>
        </p:spPr>
        <p:txBody>
          <a:bodyPr/>
          <a:lstStyle/>
          <a:p>
            <a:r>
              <a:rPr lang="en-US" dirty="0"/>
              <a:t>Schwartz Bayes Criterion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DF728D-A28F-4B8E-BB25-BBE6C8348E4D}"/>
              </a:ext>
            </a:extLst>
          </p:cNvPr>
          <p:cNvSpPr/>
          <p:nvPr/>
        </p:nvSpPr>
        <p:spPr>
          <a:xfrm>
            <a:off x="942363" y="2881649"/>
            <a:ext cx="7465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latin typeface="Lucida Console" panose="020B0609040504020204" pitchFamily="49" charset="0"/>
              </a:rPr>
              <a:t>Smaller values of SBC are better.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4225D7-35EF-4D51-B7B2-6A30E1B1907C}"/>
              </a:ext>
            </a:extLst>
          </p:cNvPr>
          <p:cNvSpPr/>
          <p:nvPr/>
        </p:nvSpPr>
        <p:spPr>
          <a:xfrm>
            <a:off x="832463" y="3851012"/>
            <a:ext cx="10125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Lucida Console" panose="020B0609040504020204" pitchFamily="49" charset="0"/>
              </a:rPr>
              <a:t>The score test statistic is asymptotically </a:t>
            </a:r>
          </a:p>
          <a:p>
            <a:pPr lvl="0"/>
            <a:r>
              <a:rPr lang="en-US" sz="2800" dirty="0">
                <a:latin typeface="Lucida Console" panose="020B0609040504020204" pitchFamily="49" charset="0"/>
              </a:rPr>
              <a:t>equivalent to the likelihood ratio statistic.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038F7E-B861-49D4-AF93-D9DD89F0BC3D}"/>
              </a:ext>
            </a:extLst>
          </p:cNvPr>
          <p:cNvSpPr/>
          <p:nvPr/>
        </p:nvSpPr>
        <p:spPr>
          <a:xfrm>
            <a:off x="832463" y="5397308"/>
            <a:ext cx="10006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Lucida Console" panose="020B0609040504020204" pitchFamily="49" charset="0"/>
              </a:rPr>
              <a:t>An SBC type statistic can be computed </a:t>
            </a:r>
          </a:p>
          <a:p>
            <a:pPr lvl="0"/>
            <a:r>
              <a:rPr lang="en-US" sz="2800" dirty="0">
                <a:latin typeface="Lucida Console" panose="020B0609040504020204" pitchFamily="49" charset="0"/>
              </a:rPr>
              <a:t>from the score statistic as </a:t>
            </a:r>
          </a:p>
          <a:p>
            <a:pPr lvl="0"/>
            <a:r>
              <a:rPr lang="en-US" sz="2800" dirty="0">
                <a:latin typeface="Lucida Console" panose="020B0609040504020204" pitchFamily="49" charset="0"/>
              </a:rPr>
              <a:t>–(score) + (k+1)*ln(n)</a:t>
            </a:r>
            <a:endParaRPr lang="en-US" sz="28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4EDA5A8-E512-4C1D-A22B-C3D2528FA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33687"/>
              </p:ext>
            </p:extLst>
          </p:nvPr>
        </p:nvGraphicFramePr>
        <p:xfrm>
          <a:off x="1870990" y="1220411"/>
          <a:ext cx="6280103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65360" imgH="634680" progId="Equation.DSMT4">
                  <p:embed/>
                </p:oleObj>
              </mc:Choice>
              <mc:Fallback>
                <p:oleObj name="Equation" r:id="rId3" imgW="25653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0990" y="1220411"/>
                        <a:ext cx="6280103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F1FA9-FE9A-4B95-94AB-67337A9A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46CB-164B-4A0D-BCF3-3244F8B4A5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790</Words>
  <Application>Microsoft Office PowerPoint</Application>
  <PresentationFormat>Widescreen</PresentationFormat>
  <Paragraphs>149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Lucida Console</vt:lpstr>
      <vt:lpstr>Symbol</vt:lpstr>
      <vt:lpstr>Times New Roman</vt:lpstr>
      <vt:lpstr>Office Theme</vt:lpstr>
      <vt:lpstr>Equation</vt:lpstr>
      <vt:lpstr>Coming to Closure Subset Selection</vt:lpstr>
      <vt:lpstr>PowerPoint Presentation</vt:lpstr>
      <vt:lpstr>PowerPoint Presentation</vt:lpstr>
      <vt:lpstr>PowerPoint Presentation</vt:lpstr>
      <vt:lpstr>Scalability in PROC LOGISTIC</vt:lpstr>
      <vt:lpstr>PowerPoint Presentation</vt:lpstr>
      <vt:lpstr>PowerPoint Presentation</vt:lpstr>
      <vt:lpstr>PowerPoint Presentation</vt:lpstr>
      <vt:lpstr>Schwartz Bayes Criterion</vt:lpstr>
      <vt:lpstr>PowerPoint Presentation</vt:lpstr>
      <vt:lpstr>PowerPoint Presentation</vt:lpstr>
      <vt:lpstr>Run the selected model</vt:lpstr>
      <vt:lpstr>Automatic Selection Routines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Subset Selection</dc:title>
  <dc:creator>Dan McGee</dc:creator>
  <cp:lastModifiedBy>Dan McGee</cp:lastModifiedBy>
  <cp:revision>31</cp:revision>
  <dcterms:created xsi:type="dcterms:W3CDTF">2016-11-11T13:15:43Z</dcterms:created>
  <dcterms:modified xsi:type="dcterms:W3CDTF">2018-06-13T18:32:14Z</dcterms:modified>
</cp:coreProperties>
</file>