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9" r:id="rId3"/>
    <p:sldId id="263" r:id="rId4"/>
    <p:sldId id="264" r:id="rId5"/>
    <p:sldId id="257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19B2-E0F6-4DEC-A1F0-054D706BB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D288A6-63A3-4683-B151-8877A6709E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FC6A2-4C16-4F09-A96A-D12852AB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13C3D9-8FF7-482B-9289-7BA42B0B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73EC8-EB3E-459D-83FC-968918178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9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0E8A8-D4C2-478C-B7EF-8E4009FFA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9CD983-A6FC-4BF1-BFFB-A6C966DA3F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061679-06FB-4A8E-BC55-F82D50570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40422-6B0E-42CA-B31C-D3A06B452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1D314-F656-49B4-BF1F-C85BA8895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23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92E0F9-081E-4BD5-B01C-EEA2FB21A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09271D-BD2D-4398-961F-A9DA9E958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352E20-6DEA-416D-AFA7-80C5FF739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BD3A1-505F-465D-BE86-66B328668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A2848-9451-40C6-9BB2-A25C3BC2C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45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9230-3CAD-43AD-9230-AB99BAC4C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EE15A0-A3A7-41F1-B474-A56E3B8FC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61B08-D521-484F-9958-BFAD55E2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80320-433A-4D87-92F4-C72259819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4551C-C100-45A0-A943-397AB562E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9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B60DD-59B1-4889-BDCA-A92896011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246EF-987B-4955-A311-C27124EBA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DD22E-D791-43E6-B3B1-8104547F7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BDA4F-7592-4418-959A-236A737D6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437415-ABD6-426C-857F-581BF2B7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24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9379D-5F92-43D1-A5A7-BCE10491D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533AE-FF61-4D90-BDEA-84909DC156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53498-E99B-4E08-881F-E7DEB39E9A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FB70F1-A097-4183-B7B6-8B68727BC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38E7C-AD22-4107-BBCC-09C68807A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760281-8A70-4D26-A0BF-3B2DC93AE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46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996A6-CC4D-4E00-AB85-3367B3BD7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437554-A58B-49C6-AF13-71F2B8665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7A9330-423B-47DC-BDB3-FB41922E0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24B576-9EB1-4E0D-8808-D3B1B81CFF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B9DC8E-2F35-47E9-9DC8-28EA5DB0E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0740CC-B67B-4611-817D-A00F11DA0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C84774-DAF3-469A-AC21-B4EF7684B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FED14-53D2-4014-B3C9-E3A7B09D7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4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06C1A-151B-4A15-A35B-D4A08E8EE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AD5D11-085A-459A-B5A7-BDED5A69E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CC59FA-752B-414A-9042-302185467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695155-DE26-4540-AF89-C983CF6CB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77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585A02-8150-4F6C-A95C-B1EFA5043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BE296D-60DB-4DF9-B880-112EE488C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5EDCB2-BFEB-4CBD-A387-5622B6D9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878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8B3A6-7C2F-4CDA-856A-DAE3BA858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E8987-7839-4BD5-B595-2F2878A8A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6358C-D64F-4E60-9308-4AF22DA69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54A6AD-0148-4A00-AC16-9CC900ED1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896613-BE95-4A2C-9F44-AB5F624A4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4CAA2-8294-4589-8484-524605C1C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339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8D124-6ACF-4814-B244-68FA8686C3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186794-C934-4383-911D-97B6E950D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137D7-116F-4C4C-8C01-CFB7130D8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9163B-25B0-4C8C-BA03-653AF40D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3D92C-52A7-45B4-9239-0193472E0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24C7E2-2CF7-48D3-BB1A-63998C94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5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AFBEE-2BB6-4B29-AA89-E90513162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F0580-B52A-4819-9D40-DC33A7CC4B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A52EF-B9B4-4DE5-B547-F2DAB74597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6041C-03CE-4B8F-AC43-97745DB3AF14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E6DB9-2116-454A-B57D-6785EE530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BEF99A-B471-42CF-98DF-2920D66A02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EEFAA-EE12-4382-9194-3C476F032D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073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6BD9-5779-4D17-B80C-68CA466A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6395" y="2321146"/>
            <a:ext cx="10515600" cy="1325563"/>
          </a:xfrm>
        </p:spPr>
        <p:txBody>
          <a:bodyPr/>
          <a:lstStyle/>
          <a:p>
            <a:r>
              <a:rPr lang="en-US" dirty="0"/>
              <a:t>Data splitting and cross-validation</a:t>
            </a:r>
          </a:p>
        </p:txBody>
      </p:sp>
    </p:spTree>
    <p:extLst>
      <p:ext uri="{BB962C8B-B14F-4D97-AF65-F5344CB8AC3E}">
        <p14:creationId xmlns:p14="http://schemas.microsoft.com/office/powerpoint/2010/main" val="4044980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8AAAF9-D941-4702-9166-B474DEED6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58EE4F-065D-462E-A3DA-98829E45176A}"/>
              </a:ext>
            </a:extLst>
          </p:cNvPr>
          <p:cNvSpPr/>
          <p:nvPr/>
        </p:nvSpPr>
        <p:spPr>
          <a:xfrm>
            <a:off x="646385" y="1905506"/>
            <a:ext cx="11043745" cy="1685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prstClr val="black"/>
                </a:solidFill>
                <a:ea typeface="Times New Roman" panose="02020603050405020304" pitchFamily="18" charset="0"/>
              </a:rPr>
              <a:t>In a relatively simple model like the one we fit to large  amounts of data, overfitting is probably not a problem (Hand 1997). </a:t>
            </a:r>
          </a:p>
          <a:p>
            <a:pPr lvl="0">
              <a:spcBef>
                <a:spcPts val="600"/>
              </a:spcBef>
              <a:spcAft>
                <a:spcPts val="300"/>
              </a:spcAft>
            </a:pPr>
            <a:r>
              <a:rPr lang="en-US" sz="2400" kern="800" dirty="0">
                <a:solidFill>
                  <a:prstClr val="black"/>
                </a:solidFill>
                <a:ea typeface="Times New Roman" panose="02020603050405020304" pitchFamily="18" charset="0"/>
              </a:rPr>
              <a:t>The chance of overfitting is increased by variable selection methods that include more complex .</a:t>
            </a:r>
          </a:p>
        </p:txBody>
      </p:sp>
    </p:spTree>
    <p:extLst>
      <p:ext uri="{BB962C8B-B14F-4D97-AF65-F5344CB8AC3E}">
        <p14:creationId xmlns:p14="http://schemas.microsoft.com/office/powerpoint/2010/main" val="225705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37947C9-D2B8-4310-AD00-C08076E49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873" y="0"/>
            <a:ext cx="5840895" cy="1325563"/>
          </a:xfrm>
        </p:spPr>
        <p:txBody>
          <a:bodyPr/>
          <a:lstStyle/>
          <a:p>
            <a:r>
              <a:rPr lang="en-US" dirty="0"/>
              <a:t>The final model, again.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21D16C-3469-49CB-B009-FB4B003491A5}"/>
              </a:ext>
            </a:extLst>
          </p:cNvPr>
          <p:cNvSpPr/>
          <p:nvPr/>
        </p:nvSpPr>
        <p:spPr>
          <a:xfrm>
            <a:off x="353336" y="1137805"/>
            <a:ext cx="1219200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       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bestsubsets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=score;</a:t>
            </a: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ins(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)=&amp;screened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/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=score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best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dirty="0">
                <a:solidFill>
                  <a:srgbClr val="008000"/>
                </a:solidFill>
                <a:latin typeface="Lucida Console" panose="020B0609040504020204" pitchFamily="49" charset="0"/>
              </a:rPr>
              <a:t>/*Schwarz Bayes criterion */</a:t>
            </a:r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_NULL_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NObs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label = 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'Number of Observations Used'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call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symput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1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obs</a:t>
            </a:r>
            <a:r>
              <a:rPr lang="en-US" sz="1000" dirty="0">
                <a:solidFill>
                  <a:srgbClr val="800080"/>
                </a:solidFill>
                <a:latin typeface="Lucida Console" panose="020B0609040504020204" pitchFamily="49" charset="0"/>
              </a:rPr>
              <a:t>'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,n);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subset;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set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score;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=-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scorechisq+log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(&amp;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obs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)*(numberofvariables+</a:t>
            </a:r>
            <a:r>
              <a:rPr lang="en-US" sz="1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1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VariablesInModel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into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:selected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subset</a:t>
            </a:r>
          </a:p>
          <a:p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 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having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=min(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sbc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	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roc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1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 ins=&amp;selected;</a:t>
            </a:r>
          </a:p>
          <a:p>
            <a:r>
              <a:rPr lang="en-US" sz="1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1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17850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D1377E8-F42F-4BE6-83CC-00C3EA1377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484" y="2109911"/>
            <a:ext cx="4572000" cy="46101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22403B2-5EB3-4723-A231-63B81A1B5EA5}"/>
              </a:ext>
            </a:extLst>
          </p:cNvPr>
          <p:cNvSpPr txBox="1">
            <a:spLocks/>
          </p:cNvSpPr>
          <p:nvPr/>
        </p:nvSpPr>
        <p:spPr>
          <a:xfrm>
            <a:off x="1013129" y="198147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 primary purpose of data-splitting is to correct for over optimism.</a:t>
            </a:r>
          </a:p>
        </p:txBody>
      </p:sp>
    </p:spTree>
    <p:extLst>
      <p:ext uri="{BB962C8B-B14F-4D97-AF65-F5344CB8AC3E}">
        <p14:creationId xmlns:p14="http://schemas.microsoft.com/office/powerpoint/2010/main" val="1321581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17655"/>
            <a:ext cx="7886700" cy="1325563"/>
          </a:xfrm>
        </p:spPr>
        <p:txBody>
          <a:bodyPr/>
          <a:lstStyle/>
          <a:p>
            <a:r>
              <a:rPr lang="en-US" dirty="0"/>
              <a:t>Split the data into training and test data sets.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z="1000"/>
              <a:pPr/>
              <a:t>5</a:t>
            </a:fld>
            <a:endParaRPr lang="en-US" altLang="en-US" sz="1000"/>
          </a:p>
        </p:txBody>
      </p:sp>
      <p:sp>
        <p:nvSpPr>
          <p:cNvPr id="5" name="Rectangle 4"/>
          <p:cNvSpPr/>
          <p:nvPr/>
        </p:nvSpPr>
        <p:spPr>
          <a:xfrm>
            <a:off x="1729740" y="2420287"/>
            <a:ext cx="81381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 training set is used for model development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The test data is used for assessment. 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Most input-preparation steps can be done before </a:t>
            </a:r>
          </a:p>
          <a:p>
            <a:pPr lvl="0"/>
            <a:r>
              <a:rPr lang="en-US" sz="2400" dirty="0"/>
              <a:t>the data is split. </a:t>
            </a:r>
          </a:p>
        </p:txBody>
      </p:sp>
    </p:spTree>
    <p:extLst>
      <p:ext uri="{BB962C8B-B14F-4D97-AF65-F5344CB8AC3E}">
        <p14:creationId xmlns:p14="http://schemas.microsoft.com/office/powerpoint/2010/main" val="2540779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E3D62D4-6364-456C-95AC-05FC2A2F5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1044" y="143123"/>
            <a:ext cx="8069911" cy="890752"/>
          </a:xfrm>
        </p:spPr>
        <p:txBody>
          <a:bodyPr>
            <a:normAutofit fontScale="90000"/>
          </a:bodyPr>
          <a:lstStyle/>
          <a:p>
            <a:r>
              <a:rPr lang="en-US" dirty="0"/>
              <a:t>Data splitting in PROC HPLOGISTIC.</a:t>
            </a:r>
            <a:br>
              <a:rPr lang="en-US" dirty="0"/>
            </a:b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1F4CC1E-55C4-48EA-93A0-9488921A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ED82A-FDCA-4B19-85AB-FFEACB4DCE5A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4AA4C6-FA5B-4EAA-BD20-4E73FED4A1E1}"/>
              </a:ext>
            </a:extLst>
          </p:cNvPr>
          <p:cNvSpPr/>
          <p:nvPr/>
        </p:nvSpPr>
        <p:spPr>
          <a:xfrm>
            <a:off x="274583" y="2295988"/>
            <a:ext cx="1164283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%let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screened=</a:t>
            </a:r>
          </a:p>
          <a:p>
            <a:r>
              <a:rPr lang="pt-BR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MIPhone MICCBal Dep MM ILS MTGBal Income POS CD IRA</a:t>
            </a: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brclus1 Sav NSF Age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SavBal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LOCBal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NSFAmt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Inv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MIHMVal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CRScore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MIAcctAg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InvBal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DirDep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CCPurc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SDB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CashBk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AcctAge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InArea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ATMAmt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b_DDABal</a:t>
            </a:r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DDA brclus2 CC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HMOwn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DepAmt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Phone ATM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LORes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brclus4;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hplogistic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ins(descending)=&amp;screened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=backward;</a:t>
            </a:r>
          </a:p>
          <a:p>
            <a:r>
              <a:rPr lang="en-US" sz="2000" dirty="0">
                <a:solidFill>
                  <a:srgbClr val="FF0000"/>
                </a:solidFill>
                <a:latin typeface="Lucida Console" panose="020B0609040504020204" pitchFamily="49" charset="0"/>
              </a:rPr>
              <a:t>partition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fraction(test=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seed=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54321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99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DFF4D-19D9-4BED-BFBB-975BDDA2B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2634" y="81348"/>
            <a:ext cx="5050221" cy="1325563"/>
          </a:xfrm>
        </p:spPr>
        <p:txBody>
          <a:bodyPr/>
          <a:lstStyle/>
          <a:p>
            <a:r>
              <a:rPr lang="en-US" dirty="0"/>
              <a:t>A different partitioning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17584F7-9643-4BA4-9200-71654988D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C94E-A57A-4B31-A766-19330820629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4B727AA-B161-4331-B483-5F6B74035ABE}"/>
              </a:ext>
            </a:extLst>
          </p:cNvPr>
          <p:cNvSpPr/>
          <p:nvPr/>
        </p:nvSpPr>
        <p:spPr>
          <a:xfrm>
            <a:off x="1497725" y="1879947"/>
            <a:ext cx="808771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hplogistic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d.develop_a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ins(descending)=&amp;screened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resr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resu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method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=backward;</a:t>
            </a:r>
          </a:p>
          <a:p>
            <a:r>
              <a:rPr lang="en-US" sz="2000" dirty="0">
                <a:solidFill>
                  <a:srgbClr val="FF0000"/>
                </a:solidFill>
                <a:latin typeface="Lucida Console" panose="020B0609040504020204" pitchFamily="49" charset="0"/>
              </a:rPr>
              <a:t>partition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fraction(test=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.25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seed=</a:t>
            </a:r>
            <a:r>
              <a:rPr lang="en-US" sz="20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3377551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9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395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Lucida Console</vt:lpstr>
      <vt:lpstr>Times New Roman</vt:lpstr>
      <vt:lpstr>Office Theme</vt:lpstr>
      <vt:lpstr>Data splitting and cross-validation</vt:lpstr>
      <vt:lpstr>PowerPoint Presentation</vt:lpstr>
      <vt:lpstr>The final model, again.</vt:lpstr>
      <vt:lpstr>PowerPoint Presentation</vt:lpstr>
      <vt:lpstr>Split the data into training and test data sets.</vt:lpstr>
      <vt:lpstr>Data splitting in PROC HPLOGISTIC. </vt:lpstr>
      <vt:lpstr>A different partitioning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note on data splitting.</dc:title>
  <dc:creator>Dan McGee</dc:creator>
  <cp:lastModifiedBy>Dan McGee</cp:lastModifiedBy>
  <cp:revision>4</cp:revision>
  <dcterms:created xsi:type="dcterms:W3CDTF">2018-06-14T13:39:02Z</dcterms:created>
  <dcterms:modified xsi:type="dcterms:W3CDTF">2018-06-15T19:15:01Z</dcterms:modified>
</cp:coreProperties>
</file>