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380" r:id="rId2"/>
    <p:sldId id="356" r:id="rId3"/>
    <p:sldId id="357" r:id="rId4"/>
    <p:sldId id="358" r:id="rId5"/>
    <p:sldId id="359" r:id="rId6"/>
    <p:sldId id="355" r:id="rId7"/>
    <p:sldId id="362" r:id="rId8"/>
    <p:sldId id="257" r:id="rId9"/>
    <p:sldId id="370" r:id="rId10"/>
    <p:sldId id="368" r:id="rId11"/>
    <p:sldId id="371" r:id="rId12"/>
    <p:sldId id="369" r:id="rId13"/>
    <p:sldId id="389" r:id="rId14"/>
    <p:sldId id="372" r:id="rId15"/>
    <p:sldId id="361" r:id="rId16"/>
    <p:sldId id="375" r:id="rId17"/>
    <p:sldId id="373" r:id="rId18"/>
    <p:sldId id="374" r:id="rId19"/>
    <p:sldId id="367" r:id="rId20"/>
    <p:sldId id="384" r:id="rId21"/>
    <p:sldId id="386" r:id="rId22"/>
    <p:sldId id="385" r:id="rId23"/>
    <p:sldId id="334" r:id="rId24"/>
    <p:sldId id="349" r:id="rId25"/>
    <p:sldId id="347" r:id="rId26"/>
    <p:sldId id="381" r:id="rId27"/>
    <p:sldId id="382" r:id="rId28"/>
    <p:sldId id="383" r:id="rId29"/>
    <p:sldId id="387" r:id="rId30"/>
    <p:sldId id="350" r:id="rId31"/>
    <p:sldId id="388" r:id="rId32"/>
    <p:sldId id="363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25" autoAdjust="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9EEE1-BE88-48D2-B676-F6D79C89A570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20997-64B3-400C-97F5-9D28F99B9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8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5A44-BD28-4281-B1EA-F3AB007FA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0084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4547D-CE59-49E4-AF9F-2220EEE601C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7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A49A1-78AA-4F4E-BBCD-5DBADAB65FF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21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F60C9-BC7A-44E4-A073-6B3CBF995E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89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6C1EA-0429-4740-9E85-3C3574AD5D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477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F621-F1AA-4D34-B6A8-10DE7C131F7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90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11B19-D874-44C9-AE6A-A98547EDA4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67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057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2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9AA9-982D-488B-873C-140E4D7230C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51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6300A-EFA5-4233-B10B-B59A7F8A7C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56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5583B-60EA-4F6C-99B4-4DF02DFCCE8A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3739C-ED00-44D8-BBD5-F2A7BF2D13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65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08967-F2D5-4B67-9E11-77C0CEED3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713" y="2224072"/>
            <a:ext cx="6979418" cy="1325563"/>
          </a:xfrm>
        </p:spPr>
        <p:txBody>
          <a:bodyPr/>
          <a:lstStyle/>
          <a:p>
            <a:r>
              <a:rPr lang="en-US" dirty="0"/>
              <a:t>Examining classifier performance.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245F08-D934-46B0-A327-136FCDB2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1527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6F6897-B6FE-43D3-87A9-3DDB19329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428C66-3865-4404-8E7A-50F01A0E1688}"/>
              </a:ext>
            </a:extLst>
          </p:cNvPr>
          <p:cNvSpPr/>
          <p:nvPr/>
        </p:nvSpPr>
        <p:spPr>
          <a:xfrm>
            <a:off x="495632" y="117693"/>
            <a:ext cx="116963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Lucida Console" panose="020B0609040504020204" pitchFamily="49" charset="0"/>
              </a:rPr>
              <a:t>/*do all subsets*/</a:t>
            </a:r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bestsubsets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=score;</a:t>
            </a:r>
          </a:p>
          <a:p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ins(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)=&amp;screened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resr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resu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/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best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2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solidFill>
                  <a:srgbClr val="008000"/>
                </a:solidFill>
                <a:latin typeface="Lucida Console" panose="020B0609040504020204" pitchFamily="49" charset="0"/>
              </a:rPr>
              <a:t>/*Calculate Schwarz Bayes criterion */</a:t>
            </a:r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_NULL_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label = 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'Number of Observations Used'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call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symput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sz="12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obs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,n);</a:t>
            </a: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subset;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score;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=-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scorechisq+log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obs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)*(numberofvariables+</a:t>
            </a:r>
            <a:r>
              <a:rPr lang="en-US" sz="12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srgbClr val="008000"/>
                </a:solidFill>
                <a:latin typeface="Lucida Console" panose="020B0609040504020204" pitchFamily="49" charset="0"/>
              </a:rPr>
              <a:t>/*select model with lowest SBC</a:t>
            </a:r>
          </a:p>
          <a:p>
            <a:r>
              <a:rPr lang="en-US" sz="1200" dirty="0">
                <a:solidFill>
                  <a:srgbClr val="008000"/>
                </a:solidFill>
                <a:latin typeface="Lucida Console" panose="020B0609040504020204" pitchFamily="49" charset="0"/>
              </a:rPr>
              <a:t>   put variable names in a macro variable*/</a:t>
            </a:r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VariablesInModel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:selected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subset</a:t>
            </a:r>
          </a:p>
          <a:p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having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=min(</a:t>
            </a:r>
            <a:r>
              <a:rPr lang="en-US" sz="12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1200" dirty="0">
                <a:solidFill>
                  <a:srgbClr val="000000"/>
                </a:solidFill>
                <a:latin typeface="Lucida Console" panose="020B0609040504020204" pitchFamily="49" charset="0"/>
              </a:rPr>
              <a:t>;	</a:t>
            </a:r>
          </a:p>
          <a:p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200" dirty="0">
              <a:solidFill>
                <a:srgbClr val="000000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54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88B87-E047-4D17-89FB-5899176C0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664" y="2480174"/>
            <a:ext cx="10515600" cy="1325563"/>
          </a:xfrm>
        </p:spPr>
        <p:txBody>
          <a:bodyPr/>
          <a:lstStyle/>
          <a:p>
            <a:r>
              <a:rPr lang="en-US" dirty="0"/>
              <a:t>Score the </a:t>
            </a:r>
            <a:r>
              <a:rPr lang="en-US" dirty="0" err="1"/>
              <a:t>develop_a</a:t>
            </a:r>
            <a:r>
              <a:rPr lang="en-US" dirty="0"/>
              <a:t> data set adjusting for over sampling, and define two, somewhat arbitrary, threshold predictions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9994C5-CB86-4857-AF77-9675AA92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045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BCDD5B-6A11-4412-9DC2-14E6BB4FB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B528B4-72C0-4FDA-9FB6-19632951BDE5}"/>
              </a:ext>
            </a:extLst>
          </p:cNvPr>
          <p:cNvSpPr/>
          <p:nvPr/>
        </p:nvSpPr>
        <p:spPr>
          <a:xfrm>
            <a:off x="556591" y="71348"/>
            <a:ext cx="1109207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/*run the selected model and</a:t>
            </a:r>
          </a:p>
          <a:p>
            <a:pPr lvl="0"/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score the model using </a:t>
            </a:r>
            <a:r>
              <a:rPr lang="en-US" sz="20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priorevent</a:t>
            </a:r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 option*/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ins=&amp;selected;</a:t>
            </a:r>
          </a:p>
          <a:p>
            <a:pPr lvl="0"/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develop_scored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priorevent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.02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it-IT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it-IT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univariate</a:t>
            </a:r>
            <a:r>
              <a:rPr lang="it-IT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it-IT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it-IT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=develop_scored;</a:t>
            </a:r>
          </a:p>
          <a:p>
            <a:pPr lvl="0"/>
            <a:r>
              <a:rPr lang="en-US" sz="2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var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pPr lvl="0"/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histogram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p_1;</a:t>
            </a:r>
          </a:p>
          <a:p>
            <a:pPr lvl="0"/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sz="2000" dirty="0">
                <a:solidFill>
                  <a:srgbClr val="008000"/>
                </a:solidFill>
                <a:latin typeface="Lucida Console" panose="020B0609040504020204" pitchFamily="49" charset="0"/>
              </a:rPr>
              <a:t>/*two arbitrary thresholds*/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develop_scored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develop_scored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sv-SE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yhat1=p_1 ge </a:t>
            </a:r>
            <a:r>
              <a:rPr lang="sv-SE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.05</a:t>
            </a:r>
            <a:r>
              <a:rPr lang="sv-SE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sv-SE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yhat2=p_1 ge </a:t>
            </a:r>
            <a:r>
              <a:rPr lang="sv-SE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.1</a:t>
            </a:r>
            <a:r>
              <a:rPr lang="sv-SE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label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yhat1=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"Threshold=.05"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pPr lvl="0"/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				yhat2= 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"Threshold=.10"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develop_scored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ins*(yhat1 yhat2);</a:t>
            </a:r>
          </a:p>
          <a:p>
            <a:pPr lvl="0"/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102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54B682-709A-4166-B45E-218A2E7ED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023C3A-D55A-4937-A405-1BEE6D5AE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237" y="1123950"/>
            <a:ext cx="6105525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78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896D75-BB98-42F2-BFAF-F8FDEBCF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BB2435-1E2D-495B-8F0D-1BA906EB9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3850" y="438150"/>
            <a:ext cx="3924300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989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998242"/>
              </p:ext>
            </p:extLst>
          </p:nvPr>
        </p:nvGraphicFramePr>
        <p:xfrm>
          <a:off x="3173413" y="1692275"/>
          <a:ext cx="431641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Equation" r:id="rId3" imgW="1752480" imgH="203040" progId="Equation.DSMT4">
                  <p:embed/>
                </p:oleObj>
              </mc:Choice>
              <mc:Fallback>
                <p:oleObj name="Equation" r:id="rId3" imgW="175248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73413" y="1692275"/>
                        <a:ext cx="4316412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219401"/>
              </p:ext>
            </p:extLst>
          </p:nvPr>
        </p:nvGraphicFramePr>
        <p:xfrm>
          <a:off x="3335338" y="2598738"/>
          <a:ext cx="47847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9" name="Equation" r:id="rId5" imgW="1803240" imgH="203040" progId="Equation.DSMT4">
                  <p:embed/>
                </p:oleObj>
              </mc:Choice>
              <mc:Fallback>
                <p:oleObj name="Equation" r:id="rId5" imgW="180324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35338" y="2598738"/>
                        <a:ext cx="478472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62854C3-F3D7-46AF-B242-61348F16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6276" y="0"/>
            <a:ext cx="5683180" cy="1325563"/>
          </a:xfrm>
        </p:spPr>
        <p:txBody>
          <a:bodyPr/>
          <a:lstStyle/>
          <a:p>
            <a:r>
              <a:rPr lang="en-US" dirty="0"/>
              <a:t>Three essential quantities.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339BC9C-2040-45B1-A257-17F214B073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688223"/>
              </p:ext>
            </p:extLst>
          </p:nvPr>
        </p:nvGraphicFramePr>
        <p:xfrm>
          <a:off x="1718635" y="3731532"/>
          <a:ext cx="2752344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0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18635" y="3731532"/>
                        <a:ext cx="2752344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B164240-330C-4E29-93D7-1B1287C459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900771"/>
              </p:ext>
            </p:extLst>
          </p:nvPr>
        </p:nvGraphicFramePr>
        <p:xfrm>
          <a:off x="1482725" y="5518150"/>
          <a:ext cx="83407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1" name="Equation" r:id="rId9" imgW="6476760" imgH="241200" progId="Equation.DSMT4">
                  <p:embed/>
                </p:oleObj>
              </mc:Choice>
              <mc:Fallback>
                <p:oleObj name="Equation" r:id="rId9" imgW="6476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82725" y="5518150"/>
                        <a:ext cx="8340725" cy="31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8324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F47BDD-C399-49D5-BEA6-F06F2E00A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case, the probability is known.  It is the proportion of y=1 before oversampling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E4892E-F2DD-40A3-944A-F5EC8540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16</a:t>
            </a:fld>
            <a:endParaRPr lang="en-US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47A87CF-4F4C-4007-A5D6-49A06A54C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897858"/>
              </p:ext>
            </p:extLst>
          </p:nvPr>
        </p:nvGraphicFramePr>
        <p:xfrm>
          <a:off x="3109843" y="2596749"/>
          <a:ext cx="387032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3" imgW="1536480" imgH="253800" progId="Equation.DSMT4">
                  <p:embed/>
                </p:oleObj>
              </mc:Choice>
              <mc:Fallback>
                <p:oleObj name="Equation" r:id="rId3" imgW="1536480" imgH="2538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339BC9C-2040-45B1-A257-17F214B073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9843" y="2596749"/>
                        <a:ext cx="3870325" cy="639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4947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896D75-BB98-42F2-BFAF-F8FDEBCF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17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BB2435-1E2D-495B-8F0D-1BA906EB9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008" y="374652"/>
            <a:ext cx="3924300" cy="5981700"/>
          </a:xfrm>
          <a:prstGeom prst="rect">
            <a:avLst/>
          </a:prstGeom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A1C40C6-0D5E-4E62-B360-63DE8740B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910330"/>
              </p:ext>
            </p:extLst>
          </p:nvPr>
        </p:nvGraphicFramePr>
        <p:xfrm>
          <a:off x="6146800" y="738188"/>
          <a:ext cx="43164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4" imgW="1752480" imgH="203040" progId="Equation.DSMT4">
                  <p:embed/>
                </p:oleObj>
              </mc:Choice>
              <mc:Fallback>
                <p:oleObj name="Equation" r:id="rId4" imgW="175248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46800" y="738188"/>
                        <a:ext cx="4316413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3F61021-D190-4D16-A9F3-D561E741E982}"/>
              </a:ext>
            </a:extLst>
          </p:cNvPr>
          <p:cNvSpPr/>
          <p:nvPr/>
        </p:nvSpPr>
        <p:spPr>
          <a:xfrm>
            <a:off x="3346101" y="2411604"/>
            <a:ext cx="351692" cy="1909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469C9F-6118-4B63-AE18-6639F1622243}"/>
              </a:ext>
            </a:extLst>
          </p:cNvPr>
          <p:cNvSpPr/>
          <p:nvPr/>
        </p:nvSpPr>
        <p:spPr>
          <a:xfrm>
            <a:off x="3346101" y="5426110"/>
            <a:ext cx="351692" cy="1808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90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896D75-BB98-42F2-BFAF-F8FDEBCFD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18</a:t>
            </a:fld>
            <a:endParaRPr lang="en-US" alt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BB2435-1E2D-495B-8F0D-1BA906EB9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1692" y="638051"/>
            <a:ext cx="3924300" cy="5981700"/>
          </a:xfrm>
          <a:prstGeom prst="rect">
            <a:avLst/>
          </a:prstGeom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051E0A3-A779-4D14-A045-E43073E74E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685359"/>
              </p:ext>
            </p:extLst>
          </p:nvPr>
        </p:nvGraphicFramePr>
        <p:xfrm>
          <a:off x="5886450" y="398463"/>
          <a:ext cx="47847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4" imgW="1803240" imgH="203040" progId="Equation.DSMT4">
                  <p:embed/>
                </p:oleObj>
              </mc:Choice>
              <mc:Fallback>
                <p:oleObj name="Equation" r:id="rId4" imgW="180324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86450" y="398463"/>
                        <a:ext cx="478472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BC11695-3DE3-43BC-9EF9-7DED3FF6AD15}"/>
              </a:ext>
            </a:extLst>
          </p:cNvPr>
          <p:cNvSpPr/>
          <p:nvPr/>
        </p:nvSpPr>
        <p:spPr>
          <a:xfrm>
            <a:off x="2140298" y="1868993"/>
            <a:ext cx="432079" cy="23111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56FA1F-D80C-4F5B-841B-FEB14828D4C0}"/>
              </a:ext>
            </a:extLst>
          </p:cNvPr>
          <p:cNvSpPr/>
          <p:nvPr/>
        </p:nvSpPr>
        <p:spPr>
          <a:xfrm>
            <a:off x="2140299" y="4933741"/>
            <a:ext cx="432079" cy="15072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14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0717-D964-4DB4-B05F-268B10830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638" y="2665378"/>
            <a:ext cx="5465323" cy="1325563"/>
          </a:xfrm>
        </p:spPr>
        <p:txBody>
          <a:bodyPr/>
          <a:lstStyle/>
          <a:p>
            <a:r>
              <a:rPr lang="en-US" dirty="0"/>
              <a:t>Some additional measures.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AF9BB1-5703-4337-B744-3FCD92A6B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78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96D423-70BF-451C-9327-7B5D52AB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404DD7-EFBD-4499-B8E6-5B354F7A6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70" y="949327"/>
            <a:ext cx="4067175" cy="4276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819D03D-BAD9-47DE-91AB-C9BAE2E11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270" y="5226052"/>
            <a:ext cx="3305175" cy="1495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2EABA1-BFC2-44ED-8DA1-EDC39B0004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9454" y="434132"/>
            <a:ext cx="3857625" cy="50196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74663C-BE9D-44C3-826D-39D90F511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2779" y="5453807"/>
            <a:ext cx="392430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314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C0DC7-0A08-4C38-A3B0-F27750E2A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306" y="0"/>
            <a:ext cx="5231004" cy="1325563"/>
          </a:xfrm>
        </p:spPr>
        <p:txBody>
          <a:bodyPr/>
          <a:lstStyle/>
          <a:p>
            <a:r>
              <a:rPr lang="en-US" dirty="0"/>
              <a:t>True and false positive rate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B6155A-3064-491C-BBA6-2AAA3013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20</a:t>
            </a:fld>
            <a:endParaRPr lang="en-US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A4DF143-0C2A-4EAA-B06E-359F6796A1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908732"/>
              </p:ext>
            </p:extLst>
          </p:nvPr>
        </p:nvGraphicFramePr>
        <p:xfrm>
          <a:off x="2235195" y="2217208"/>
          <a:ext cx="8833900" cy="201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3" imgW="5130720" imgH="1168200" progId="Equation.DSMT4">
                  <p:embed/>
                </p:oleObj>
              </mc:Choice>
              <mc:Fallback>
                <p:oleObj name="Equation" r:id="rId3" imgW="513072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5195" y="2217208"/>
                        <a:ext cx="8833900" cy="201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193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C0DC7-0A08-4C38-A3B0-F27750E2A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306" y="0"/>
            <a:ext cx="5231004" cy="1325563"/>
          </a:xfrm>
        </p:spPr>
        <p:txBody>
          <a:bodyPr/>
          <a:lstStyle/>
          <a:p>
            <a:r>
              <a:rPr lang="en-US" dirty="0"/>
              <a:t>True and false negative rate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B6155A-3064-491C-BBA6-2AAA3013B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21</a:t>
            </a:fld>
            <a:endParaRPr lang="en-US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A4DF143-0C2A-4EAA-B06E-359F6796A1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14705"/>
              </p:ext>
            </p:extLst>
          </p:nvPr>
        </p:nvGraphicFramePr>
        <p:xfrm>
          <a:off x="1293778" y="1725369"/>
          <a:ext cx="9009062" cy="201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3" imgW="5232240" imgH="1168200" progId="Equation.DSMT4">
                  <p:embed/>
                </p:oleObj>
              </mc:Choice>
              <mc:Fallback>
                <p:oleObj name="Equation" r:id="rId3" imgW="5232240" imgH="1168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A4DF143-0C2A-4EAA-B06E-359F6796A1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3778" y="1725369"/>
                        <a:ext cx="9009062" cy="2011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9342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BEC6-27E1-40B3-BE94-72D914774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4929" y="0"/>
            <a:ext cx="2166257" cy="1325563"/>
          </a:xfrm>
        </p:spPr>
        <p:txBody>
          <a:bodyPr/>
          <a:lstStyle/>
          <a:p>
            <a:r>
              <a:rPr lang="en-US" dirty="0"/>
              <a:t>Depth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A7A87B-83C9-4101-B908-8F0CFAFF0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22</a:t>
            </a:fld>
            <a:endParaRPr lang="en-US" alt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026C6B-61A2-464D-99E4-8DEF1DB1B4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509551"/>
              </p:ext>
            </p:extLst>
          </p:nvPr>
        </p:nvGraphicFramePr>
        <p:xfrm>
          <a:off x="1885393" y="2616165"/>
          <a:ext cx="8750808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3" imgW="4051080" imgH="253800" progId="Equation.DSMT4">
                  <p:embed/>
                </p:oleObj>
              </mc:Choice>
              <mc:Fallback>
                <p:oleObj name="Equation" r:id="rId3" imgW="4051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5393" y="2616165"/>
                        <a:ext cx="8750808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430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93842" y="41719"/>
            <a:ext cx="10515600" cy="81755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Positive Predicted Value  -- What is the percentage of true 1’s among those we predict as 1’s?</a:t>
            </a:r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A637A1-ABCF-45F7-B4B9-91FEAAFDDC9D}" type="slidenum">
              <a:rPr lang="en-US" altLang="en-US" sz="1400" kern="0"/>
              <a:pPr eaLnBrk="1" hangingPunct="1"/>
              <a:t>23</a:t>
            </a:fld>
            <a:endParaRPr lang="en-US" altLang="en-US" sz="1400" kern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AF64CFC-ABC7-4E2B-B36F-2D4BB636AB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15328"/>
              </p:ext>
            </p:extLst>
          </p:nvPr>
        </p:nvGraphicFramePr>
        <p:xfrm>
          <a:off x="1191493" y="2142218"/>
          <a:ext cx="879070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3" imgW="3581280" imgH="558720" progId="Equation.DSMT4">
                  <p:embed/>
                </p:oleObj>
              </mc:Choice>
              <mc:Fallback>
                <p:oleObj name="Equation" r:id="rId3" imgW="358128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91493" y="2142218"/>
                        <a:ext cx="8790707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804999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1738F7-F295-4238-9383-E6549FF8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24</a:t>
            </a:fld>
            <a:endParaRPr lang="en-US" altLang="en-US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FABF629-81A0-45F2-A93E-1FD3314557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629681"/>
              </p:ext>
            </p:extLst>
          </p:nvPr>
        </p:nvGraphicFramePr>
        <p:xfrm>
          <a:off x="2216495" y="2715952"/>
          <a:ext cx="3862650" cy="155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3" imgW="2082600" imgH="838080" progId="Equation.DSMT4">
                  <p:embed/>
                </p:oleObj>
              </mc:Choice>
              <mc:Fallback>
                <p:oleObj name="Equation" r:id="rId3" imgW="208260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6495" y="2715952"/>
                        <a:ext cx="3862650" cy="155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6047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9FAC3-E20B-4E61-AC53-47F08DE5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dirty="0" err="1"/>
              <a:t>outroc</a:t>
            </a:r>
            <a:r>
              <a:rPr lang="en-US" dirty="0"/>
              <a:t>= option in the score statement to get the essential measures.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0988B1-87B7-4F2D-9CAD-D16FF8F1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669ECD-9204-4F06-8C43-566662FCA99D}"/>
              </a:ext>
            </a:extLst>
          </p:cNvPr>
          <p:cNvSpPr/>
          <p:nvPr/>
        </p:nvSpPr>
        <p:spPr>
          <a:xfrm>
            <a:off x="838200" y="1382286"/>
            <a:ext cx="101346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ins=&amp;selected;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develop_scored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		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priorevent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=roc;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roc;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1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CF2C67-2FF3-474B-974D-11530306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524A45-5FA5-4372-98B5-51C363FE0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5469" y="3703957"/>
            <a:ext cx="5099857" cy="30175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23EB9D-F0E2-4E15-9700-D9E479A0F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5038" y="466620"/>
            <a:ext cx="6172864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49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F099-B7A7-43CE-9373-794F74E55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545" y="0"/>
            <a:ext cx="4618055" cy="1325563"/>
          </a:xfrm>
        </p:spPr>
        <p:txBody>
          <a:bodyPr/>
          <a:lstStyle/>
          <a:p>
            <a:r>
              <a:rPr lang="en-US" dirty="0"/>
              <a:t>Calculate the measures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3B604-B2F8-482F-8FF2-393C29A7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BD0A9E-73A4-47A0-BC68-2444EA2E7FC0}"/>
              </a:ext>
            </a:extLst>
          </p:cNvPr>
          <p:cNvSpPr/>
          <p:nvPr/>
        </p:nvSpPr>
        <p:spPr>
          <a:xfrm>
            <a:off x="190920" y="960921"/>
            <a:ext cx="119072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roc1;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roc(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rename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=(_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sensit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_=sensitivity _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_=threshold));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p=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.02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/*probability y=1 in original sample*/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specificity=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-_1MSPEC_;</a:t>
            </a:r>
            <a:r>
              <a:rPr lang="en-US" sz="2400" dirty="0">
                <a:solidFill>
                  <a:srgbClr val="008000"/>
                </a:solidFill>
                <a:latin typeface="Lucida Console" panose="020B0609040504020204" pitchFamily="49" charset="0"/>
              </a:rPr>
              <a:t>/*specificity*/</a:t>
            </a:r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true_pos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=p*sensitivity;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false_neg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=p*(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-sensitivity);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true_neg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-p)*specificity;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false_pos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-p)*(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-specificity);</a:t>
            </a:r>
          </a:p>
          <a:p>
            <a:r>
              <a:rPr lang="pt-BR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 depth=true_pos+false_pos;</a:t>
            </a:r>
          </a:p>
          <a:p>
            <a:r>
              <a:rPr lang="nn-NO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pos_pred_val=true_pos/depth;</a:t>
            </a:r>
          </a:p>
          <a:p>
            <a:r>
              <a:rPr lang="nn-NO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neg_pred_val=true_neg/(</a:t>
            </a:r>
            <a:r>
              <a:rPr lang="nn-NO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nn-NO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-depth);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accuracy=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true_pos+true_neg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  lift=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pos_pred_val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/p;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drop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_1mspec_ _FALNEG_ _FALPOS_ _neg_ _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pos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_;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=roc1;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74842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65E7A-3D9C-4F2D-8C98-F654E0F36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476" y="0"/>
            <a:ext cx="10767847" cy="1325563"/>
          </a:xfrm>
        </p:spPr>
        <p:txBody>
          <a:bodyPr>
            <a:normAutofit/>
          </a:bodyPr>
          <a:lstStyle/>
          <a:p>
            <a:r>
              <a:rPr lang="en-US" dirty="0"/>
              <a:t>A Gains chart. </a:t>
            </a:r>
            <a:r>
              <a:rPr lang="en-US" altLang="en-US" dirty="0"/>
              <a:t>Plot positive predicted value vs depth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716409-065D-4717-A6F5-B4C20F39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C445E9-D152-439D-9AD8-3B48523F9CF9}"/>
              </a:ext>
            </a:extLst>
          </p:cNvPr>
          <p:cNvSpPr/>
          <p:nvPr/>
        </p:nvSpPr>
        <p:spPr>
          <a:xfrm>
            <a:off x="204952" y="1594188"/>
            <a:ext cx="1138270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=roc1;</a:t>
            </a:r>
          </a:p>
          <a:p>
            <a:r>
              <a:rPr lang="en-US" sz="2600" dirty="0">
                <a:solidFill>
                  <a:srgbClr val="008000"/>
                </a:solidFill>
                <a:latin typeface="Lucida Console" panose="020B0609040504020204" pitchFamily="49" charset="0"/>
              </a:rPr>
              <a:t>/*</a:t>
            </a:r>
            <a:r>
              <a:rPr lang="en-US" sz="26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restict</a:t>
            </a:r>
            <a:r>
              <a:rPr lang="en-US" sz="2600" dirty="0">
                <a:solidFill>
                  <a:srgbClr val="008000"/>
                </a:solidFill>
                <a:latin typeface="Lucida Console" panose="020B0609040504020204" pitchFamily="49" charset="0"/>
              </a:rPr>
              <a:t> to a reasonable range of probabilities to consider*/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threshold &gt;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.005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and threshold&lt;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"Gains Chart"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"Plot positive predicted value vs depth"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=depth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pos_pred_val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thickness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=y;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2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763B77-0465-49BE-9045-744D7E0F8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29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B72438-7BA5-4833-AFA2-39B12A79A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74" y="1142681"/>
            <a:ext cx="6096851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42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C13B7A4-2D6F-4ECE-A191-CF29AFAF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97" y="5542804"/>
            <a:ext cx="10515600" cy="1325563"/>
          </a:xfrm>
        </p:spPr>
        <p:txBody>
          <a:bodyPr/>
          <a:lstStyle/>
          <a:p>
            <a:r>
              <a:rPr lang="en-US" dirty="0"/>
              <a:t>The AUROC summarizes the predictive performance at all unique thresholds.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B1C788-E617-42AC-97C1-02F65DFE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420457-BFCA-46B8-BB41-606D8A451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417" y="942229"/>
            <a:ext cx="4619625" cy="46005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AC6454D-19BB-4373-A669-898E3051A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01" y="936266"/>
            <a:ext cx="4600575" cy="4572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EC2BDC-805F-43DD-87A3-73AA652B610D}"/>
              </a:ext>
            </a:extLst>
          </p:cNvPr>
          <p:cNvSpPr txBox="1"/>
          <p:nvPr/>
        </p:nvSpPr>
        <p:spPr>
          <a:xfrm>
            <a:off x="1407381" y="214685"/>
            <a:ext cx="17972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chd2018_a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D3C73C-201F-4EEF-8217-BD54BD0DBE34}"/>
              </a:ext>
            </a:extLst>
          </p:cNvPr>
          <p:cNvSpPr txBox="1"/>
          <p:nvPr/>
        </p:nvSpPr>
        <p:spPr>
          <a:xfrm>
            <a:off x="8237551" y="106393"/>
            <a:ext cx="1697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develop_a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9069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D8C7B5-683A-4017-B497-3F849D14D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4655" y="0"/>
            <a:ext cx="6082862" cy="1195659"/>
          </a:xfrm>
        </p:spPr>
        <p:txBody>
          <a:bodyPr/>
          <a:lstStyle/>
          <a:p>
            <a:r>
              <a:rPr lang="en-US" dirty="0"/>
              <a:t>Lift chart – plot lift vs depth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8FABCC-C714-45AC-B409-4B3FDD468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D06C54-F061-4EA1-AAF9-062B5322B40D}"/>
              </a:ext>
            </a:extLst>
          </p:cNvPr>
          <p:cNvSpPr/>
          <p:nvPr/>
        </p:nvSpPr>
        <p:spPr>
          <a:xfrm>
            <a:off x="475593" y="1195659"/>
            <a:ext cx="10878207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=roc1;</a:t>
            </a:r>
          </a:p>
          <a:p>
            <a:r>
              <a:rPr lang="en-US" sz="2600" dirty="0">
                <a:solidFill>
                  <a:srgbClr val="008000"/>
                </a:solidFill>
                <a:latin typeface="Lucida Console" panose="020B0609040504020204" pitchFamily="49" charset="0"/>
              </a:rPr>
              <a:t>/*</a:t>
            </a:r>
            <a:r>
              <a:rPr lang="en-US" sz="2600" dirty="0" err="1">
                <a:solidFill>
                  <a:srgbClr val="008000"/>
                </a:solidFill>
                <a:latin typeface="Lucida Console" panose="020B0609040504020204" pitchFamily="49" charset="0"/>
              </a:rPr>
              <a:t>restict</a:t>
            </a:r>
            <a:r>
              <a:rPr lang="en-US" sz="2600" dirty="0">
                <a:solidFill>
                  <a:srgbClr val="008000"/>
                </a:solidFill>
                <a:latin typeface="Lucida Console" panose="020B0609040504020204" pitchFamily="49" charset="0"/>
              </a:rPr>
              <a:t> to a reasonable range of probabilities to consider*/</a:t>
            </a:r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threshold &gt;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.005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and threshold&lt;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.5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"Lift Chart"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"Plot lift vs depth"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=depth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=lift/ 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lineattrs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thickness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yaxis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values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=(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to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7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by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refline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axis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=y;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title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22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A256A7-1CFD-4DCF-BA29-CECA7F986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31</a:t>
            </a:fld>
            <a:endParaRPr lang="en-US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AE8ED1-39D5-442D-8E13-C962C0879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573" y="1142681"/>
            <a:ext cx="743712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094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658368" y="1166843"/>
            <a:ext cx="106954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kern="800" dirty="0">
              <a:solidFill>
                <a:sysClr val="windowText" lastClr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/>
            <a:r>
              <a:rPr kumimoji="0" lang="en-US" sz="2400" b="0" i="0" u="none" strike="noStrike" kern="8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Ideally, one would like large values of all these statistics. The context of the problem determines which of these measures is the primary concern. </a:t>
            </a:r>
          </a:p>
          <a:p>
            <a:pPr lvl="0"/>
            <a:endParaRPr lang="en-US" sz="2400" kern="800" dirty="0">
              <a:solidFill>
                <a:sysClr val="windowText" lastClr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/>
            <a:r>
              <a:rPr kumimoji="0" lang="en-US" sz="2400" b="0" i="0" u="none" strike="noStrike" kern="8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database marketer might be most concerned with PV+ because it gives the response rate for the customers that receive an offer. </a:t>
            </a:r>
          </a:p>
          <a:p>
            <a:pPr lvl="0"/>
            <a:endParaRPr lang="en-US" sz="2400" kern="800" dirty="0">
              <a:solidFill>
                <a:sysClr val="windowText" lastClr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/>
            <a:r>
              <a:rPr kumimoji="0" lang="en-US" sz="2400" b="0" i="0" u="none" strike="noStrike" kern="8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fraud investigator might be most concerned with sensitivity because it gives the proportion of frauds that would be detected.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14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144327"/>
              </p:ext>
            </p:extLst>
          </p:nvPr>
        </p:nvGraphicFramePr>
        <p:xfrm>
          <a:off x="630238" y="4879975"/>
          <a:ext cx="10201275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3" imgW="3187440" imgH="457200" progId="Equation.DSMT4">
                  <p:embed/>
                </p:oleObj>
              </mc:Choice>
              <mc:Fallback>
                <p:oleObj name="Equation" r:id="rId3" imgW="3187440" imgH="4572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238" y="4879975"/>
                        <a:ext cx="10201275" cy="146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847843" y="529273"/>
          <a:ext cx="8232991" cy="201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5" imgW="2806560" imgH="685800" progId="Equation.DSMT4">
                  <p:embed/>
                </p:oleObj>
              </mc:Choice>
              <mc:Fallback>
                <p:oleObj name="Equation" r:id="rId5" imgW="2806560" imgH="6858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47843" y="529273"/>
                        <a:ext cx="8232991" cy="201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491983" y="2670493"/>
          <a:ext cx="1005840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7" imgW="139680" imgH="203040" progId="Equation.DSMT4">
                  <p:embed/>
                </p:oleObj>
              </mc:Choice>
              <mc:Fallback>
                <p:oleObj name="Equation" r:id="rId7" imgW="13968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91983" y="2670493"/>
                        <a:ext cx="1005840" cy="1463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F5514-C8A0-41BC-A376-10237175A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2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8840" y="0"/>
            <a:ext cx="7462520" cy="1325563"/>
          </a:xfrm>
        </p:spPr>
        <p:txBody>
          <a:bodyPr/>
          <a:lstStyle/>
          <a:p>
            <a:r>
              <a:rPr lang="en-US" b="1" i="1" dirty="0"/>
              <a:t>Using thresholds for prediction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2755900" y="1911350"/>
          <a:ext cx="4962525" cy="310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3" imgW="1904760" imgH="1193760" progId="Equation.DSMT4">
                  <p:embed/>
                </p:oleObj>
              </mc:Choice>
              <mc:Fallback>
                <p:oleObj name="Equation" r:id="rId3" imgW="1904760" imgH="119376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55900" y="1911350"/>
                        <a:ext cx="4962525" cy="310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C49C0-E826-423B-B7B4-14EC92860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58BED-E113-40AE-9475-B1DB9D15DA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E5E55-4D1B-468F-AD22-D697DF948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013" y="2364315"/>
            <a:ext cx="4283187" cy="1325563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confusion matrix.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9BCD09-D3AD-4868-B5EF-24BB8EA0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850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BFD7-6482-432F-BE77-55DC0D973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9951720" cy="1325563"/>
          </a:xfrm>
        </p:spPr>
        <p:txBody>
          <a:bodyPr/>
          <a:lstStyle/>
          <a:p>
            <a:r>
              <a:rPr lang="en-US" dirty="0"/>
              <a:t>The essential calculations are based on the “confusion” matrix.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C77C1B-9746-48CC-80D1-D88AF5C72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26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6035"/>
            <a:ext cx="10515600" cy="132556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36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The </a:t>
            </a:r>
            <a:r>
              <a:rPr lang="en-US" sz="3600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confusion matrix</a:t>
            </a:r>
            <a:r>
              <a:rPr lang="en-US" sz="36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is a crosstabulation  of the actual and predicted classes. 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631A7D-E9DB-4D27-B505-A01A03238F4E}" type="slidenum">
              <a:rPr lang="en-US" altLang="en-US" sz="1400" kern="0"/>
              <a:pPr eaLnBrk="1" hangingPunct="1"/>
              <a:t>8</a:t>
            </a:fld>
            <a:endParaRPr lang="en-US" altLang="en-US" sz="1400" kern="0">
              <a:latin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AAD557-970F-4AF7-AC8A-9C5A5476AFFB}"/>
              </a:ext>
            </a:extLst>
          </p:cNvPr>
          <p:cNvSpPr/>
          <p:nvPr/>
        </p:nvSpPr>
        <p:spPr>
          <a:xfrm>
            <a:off x="1072352" y="6058478"/>
            <a:ext cx="9445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It quantifies the </a:t>
            </a:r>
            <a:r>
              <a:rPr lang="en-US" sz="2800" i="1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confusion</a:t>
            </a:r>
            <a:r>
              <a:rPr lang="en-US" sz="2800" kern="800" dirty="0">
                <a:solidFill>
                  <a:sysClr val="windowText" lastClr="000000"/>
                </a:solidFill>
                <a:ea typeface="Times New Roman" panose="02020603050405020304" pitchFamily="18" charset="0"/>
              </a:rPr>
              <a:t> of the classifier for a single threshold</a:t>
            </a:r>
            <a:endParaRPr lang="en-US" sz="2800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DD931D28-A004-4FB9-8EEA-4336A094CE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891407"/>
              </p:ext>
            </p:extLst>
          </p:nvPr>
        </p:nvGraphicFramePr>
        <p:xfrm>
          <a:off x="6298003" y="1595364"/>
          <a:ext cx="416052" cy="64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3" imgW="164880" imgH="253800" progId="Equation.DSMT4">
                  <p:embed/>
                </p:oleObj>
              </mc:Choice>
              <mc:Fallback>
                <p:oleObj name="Equation" r:id="rId3" imgW="164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98003" y="1595364"/>
                        <a:ext cx="416052" cy="64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78BCAE9-659C-499A-BFA7-A1A82EEA66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733668"/>
              </p:ext>
            </p:extLst>
          </p:nvPr>
        </p:nvGraphicFramePr>
        <p:xfrm>
          <a:off x="3609880" y="2892078"/>
          <a:ext cx="445770" cy="548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5" imgW="164880" imgH="203040" progId="Equation.DSMT4">
                  <p:embed/>
                </p:oleObj>
              </mc:Choice>
              <mc:Fallback>
                <p:oleObj name="Equation" r:id="rId5" imgW="164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09880" y="2892078"/>
                        <a:ext cx="445770" cy="548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561A5-8C7E-42EA-810D-291994897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15982"/>
              </p:ext>
            </p:extLst>
          </p:nvPr>
        </p:nvGraphicFramePr>
        <p:xfrm>
          <a:off x="4936563" y="2683192"/>
          <a:ext cx="2722880" cy="1007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839">
                  <a:extLst>
                    <a:ext uri="{9D8B030D-6E8A-4147-A177-3AD203B41FA5}">
                      <a16:colId xmlns:a16="http://schemas.microsoft.com/office/drawing/2014/main" val="168415665"/>
                    </a:ext>
                  </a:extLst>
                </a:gridCol>
                <a:gridCol w="1273041">
                  <a:extLst>
                    <a:ext uri="{9D8B030D-6E8A-4147-A177-3AD203B41FA5}">
                      <a16:colId xmlns:a16="http://schemas.microsoft.com/office/drawing/2014/main" val="1523614714"/>
                    </a:ext>
                  </a:extLst>
                </a:gridCol>
              </a:tblGrid>
              <a:tr h="50375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75140"/>
                  </a:ext>
                </a:extLst>
              </a:tr>
              <a:tr h="503757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41529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00F1A59-8B58-446C-A802-3AF610DF7133}"/>
              </a:ext>
            </a:extLst>
          </p:cNvPr>
          <p:cNvSpPr txBox="1"/>
          <p:nvPr/>
        </p:nvSpPr>
        <p:spPr>
          <a:xfrm>
            <a:off x="4531806" y="27074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CD9618-9D8F-4705-A28B-840BE957D9FC}"/>
              </a:ext>
            </a:extLst>
          </p:cNvPr>
          <p:cNvSpPr txBox="1"/>
          <p:nvPr/>
        </p:nvSpPr>
        <p:spPr>
          <a:xfrm>
            <a:off x="4531806" y="32560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6FD6E5-4A57-491F-BD94-128A57227667}"/>
              </a:ext>
            </a:extLst>
          </p:cNvPr>
          <p:cNvSpPr txBox="1"/>
          <p:nvPr/>
        </p:nvSpPr>
        <p:spPr>
          <a:xfrm>
            <a:off x="5644180" y="22354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C60CC3-D0DB-4695-8111-4E39C8F4A850}"/>
              </a:ext>
            </a:extLst>
          </p:cNvPr>
          <p:cNvSpPr txBox="1"/>
          <p:nvPr/>
        </p:nvSpPr>
        <p:spPr>
          <a:xfrm>
            <a:off x="6735908" y="2235444"/>
            <a:ext cx="235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944551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7DDB9-603A-463C-A9A6-DEFB76A22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2941350"/>
            <a:ext cx="10515600" cy="1325563"/>
          </a:xfrm>
        </p:spPr>
        <p:txBody>
          <a:bodyPr/>
          <a:lstStyle/>
          <a:p>
            <a:r>
              <a:rPr lang="en-US" dirty="0"/>
              <a:t>Re-do the final model for the </a:t>
            </a:r>
            <a:r>
              <a:rPr lang="en-US" dirty="0" err="1"/>
              <a:t>develop_a</a:t>
            </a:r>
            <a:r>
              <a:rPr lang="en-US" dirty="0"/>
              <a:t> data set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8C74A5-1756-4199-9498-1B35330B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3655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722</Words>
  <Application>Microsoft Office PowerPoint</Application>
  <PresentationFormat>Widescreen</PresentationFormat>
  <Paragraphs>160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Lucida Console</vt:lpstr>
      <vt:lpstr>Times New Roman</vt:lpstr>
      <vt:lpstr>1_Office Theme</vt:lpstr>
      <vt:lpstr>Equation</vt:lpstr>
      <vt:lpstr>MathType 6.0 Equation</vt:lpstr>
      <vt:lpstr>Examining classifier performance.</vt:lpstr>
      <vt:lpstr>PowerPoint Presentation</vt:lpstr>
      <vt:lpstr>The AUROC summarizes the predictive performance at all unique thresholds.</vt:lpstr>
      <vt:lpstr>PowerPoint Presentation</vt:lpstr>
      <vt:lpstr>Using thresholds for prediction</vt:lpstr>
      <vt:lpstr> The confusion matrix.</vt:lpstr>
      <vt:lpstr>The essential calculations are based on the “confusion” matrix.</vt:lpstr>
      <vt:lpstr>The confusion matrix is a crosstabulation  of the actual and predicted classes. </vt:lpstr>
      <vt:lpstr>Re-do the final model for the develop_a data set</vt:lpstr>
      <vt:lpstr>PowerPoint Presentation</vt:lpstr>
      <vt:lpstr>Score the develop_a data set adjusting for over sampling, and define two, somewhat arbitrary, threshold predictions</vt:lpstr>
      <vt:lpstr>PowerPoint Presentation</vt:lpstr>
      <vt:lpstr>PowerPoint Presentation</vt:lpstr>
      <vt:lpstr>PowerPoint Presentation</vt:lpstr>
      <vt:lpstr>Three essential quantities.</vt:lpstr>
      <vt:lpstr>In this case, the probability is known.  It is the proportion of y=1 before oversampling</vt:lpstr>
      <vt:lpstr>PowerPoint Presentation</vt:lpstr>
      <vt:lpstr>PowerPoint Presentation</vt:lpstr>
      <vt:lpstr>Some additional measures.</vt:lpstr>
      <vt:lpstr>True and false positive rate</vt:lpstr>
      <vt:lpstr>True and false negative rate</vt:lpstr>
      <vt:lpstr>Depth</vt:lpstr>
      <vt:lpstr>Positive Predicted Value  -- What is the percentage of true 1’s among those we predict as 1’s?</vt:lpstr>
      <vt:lpstr>PowerPoint Presentation</vt:lpstr>
      <vt:lpstr>Use the outroc= option in the score statement to get the essential measures.</vt:lpstr>
      <vt:lpstr>PowerPoint Presentation</vt:lpstr>
      <vt:lpstr>Calculate the measures</vt:lpstr>
      <vt:lpstr>A Gains chart. Plot positive predicted value vs depth</vt:lpstr>
      <vt:lpstr>PowerPoint Presentation</vt:lpstr>
      <vt:lpstr>Lift chart – plot lift vs depth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69</cp:revision>
  <dcterms:created xsi:type="dcterms:W3CDTF">2016-12-03T17:59:02Z</dcterms:created>
  <dcterms:modified xsi:type="dcterms:W3CDTF">2018-06-15T20:25:15Z</dcterms:modified>
</cp:coreProperties>
</file>