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60" r:id="rId4"/>
    <p:sldId id="261" r:id="rId5"/>
    <p:sldId id="264" r:id="rId6"/>
    <p:sldId id="262" r:id="rId7"/>
    <p:sldId id="263" r:id="rId8"/>
    <p:sldId id="265" r:id="rId9"/>
    <p:sldId id="266" r:id="rId10"/>
    <p:sldId id="268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838D8C-D944-4B3C-A487-615F703C9450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16D4B8-6CFB-4776-942B-07D644A61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37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70C72B-B3DA-44F5-8D59-039F21399F14}" type="slidenum"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300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B68DF-F515-4F3B-91DB-30D366D85B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12C5A7-B229-466C-B38E-475E2509AB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DAEC2E-E385-40CA-B6D5-8B65FF420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232C8-F0E7-4FAE-98E3-5890EB55CA43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B978-7EE4-4402-96E3-435384E33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9BA29C-8490-4E6E-BF95-B846C0D53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E7896-CE0A-4CE5-B97D-4A29B7C1E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720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E306A-ECE2-48FF-9A1B-7F0473ED8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FCD48A-0F3F-409D-9E82-B9BB328416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C1409E-E19B-400B-8C07-357681A60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232C8-F0E7-4FAE-98E3-5890EB55CA43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6CD7DE-E5E0-437A-B96C-BE46E75AC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931C6D-5820-4A06-946D-CF63B974D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E7896-CE0A-4CE5-B97D-4A29B7C1E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358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67DA9B-7214-421F-8911-F30CBC7BB9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6AA45F-6502-40FA-A2FB-B3A4F056E1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E9179C-043F-4303-8473-929BEBFB6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232C8-F0E7-4FAE-98E3-5890EB55CA43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A407A4-38C3-4808-A208-C5B8E4F4D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2A832B-0AA2-457F-A412-4C909AE9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E7896-CE0A-4CE5-B97D-4A29B7C1E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819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0760D-3124-4E2E-81B8-E82A179C1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2A8173-C246-4368-B812-3958A74BAC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675863-7578-4B81-B1FF-6EE59035A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232C8-F0E7-4FAE-98E3-5890EB55CA43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1AC0F1-433D-422E-95A9-BCEF1D77D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BCA053-3D21-48AA-B0EF-D570CCE25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E7896-CE0A-4CE5-B97D-4A29B7C1E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943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5DDA0-600D-4114-AAE6-15098F64C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214244-4BFF-4DD3-8E9F-1266D0FB97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1A4AA7-DE6D-4946-8791-0AB44F536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232C8-F0E7-4FAE-98E3-5890EB55CA43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81FC6F-6F83-4F53-8688-5A5A3EC55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F8971D-63A4-4909-B9BE-29028E4FA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E7896-CE0A-4CE5-B97D-4A29B7C1E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915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C3767-49F0-446D-B4E5-CC0DCFF4E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650F58-AE3A-4010-AB61-161B010BAB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22E70A-914A-4D16-B363-A33A53BBE1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6C25D3-2F11-48DE-8305-317469708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232C8-F0E7-4FAE-98E3-5890EB55CA43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C92DE3-556B-443E-BF9A-F2452FB03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8A38C5-17C7-4881-8A3B-C809E3C29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E7896-CE0A-4CE5-B97D-4A29B7C1E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657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A5A28-E4D2-407C-86FB-539912D4B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F853AF-8C4E-48F1-AD4A-CB8312700F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41D198-0FB6-4608-8BEE-E193C52181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753652-8E3E-47DC-83DE-1EEDDA18E1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592D35-3B37-43A2-956B-75E14B9EA8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13B1A1-B801-4557-B1F0-E73F6EC7F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232C8-F0E7-4FAE-98E3-5890EB55CA43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1B6D0F-713D-46A6-8687-82DA1DE43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E10D3F-0C48-4317-8B66-EECC0511D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E7896-CE0A-4CE5-B97D-4A29B7C1E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611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3B1B4-321C-40D5-B2D1-6B8EF8EF9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86294D-6289-463C-AF8C-883761FED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232C8-F0E7-4FAE-98E3-5890EB55CA43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B9A33A-8A01-43F2-B9AC-586D2751B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40A5A1-9C1A-45F7-B7CA-A876BEFF3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E7896-CE0A-4CE5-B97D-4A29B7C1E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73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F98299-98E0-41B4-9C8A-C65BE08B4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232C8-F0E7-4FAE-98E3-5890EB55CA43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6CFA2F-FC08-4EBD-8A99-89EDDA257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6151A-EABB-4973-9064-E4C8C8D74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E7896-CE0A-4CE5-B97D-4A29B7C1E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270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5F6CD-9BD7-4ED3-AD2A-5FD42AB7C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CDB31-7DEC-4553-BD8B-4068AEC457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52EEBC-03E2-455E-B7E0-EB6AAB540F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B472B6-7112-43AB-AF12-8E4140D5F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232C8-F0E7-4FAE-98E3-5890EB55CA43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FE24F-EFC8-4078-A0FA-3BF1CE2E3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0D0D07-30EB-40AA-95E1-605D094AC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E7896-CE0A-4CE5-B97D-4A29B7C1E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316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8EF9F-2DA3-4CB1-8AFB-229A4734B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D0B587-17FD-4A98-9977-F901E2AE19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D940DD-F9A2-4AA7-AD4C-DA5ECFDDE2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B18A34-3468-4107-8391-AE78C67D1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232C8-F0E7-4FAE-98E3-5890EB55CA43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44C539-BF34-488F-977E-C599CD5A9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392A04-7C74-4927-B0EE-E9EE2AE98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E7896-CE0A-4CE5-B97D-4A29B7C1E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990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AE746-0D5B-4B18-B1A4-75B94497C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FF05FB-46AB-4C5D-B4DA-4B7C9D6BAE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AEA041-D9A1-4AAA-A2EF-B8ADE434DE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232C8-F0E7-4FAE-98E3-5890EB55CA43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63409A-87FA-4E5D-B5FC-59A67E2E6E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5879D3-2FFC-4D3C-8215-D7F505627F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E7896-CE0A-4CE5-B97D-4A29B7C1E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06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9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4E8BF07-5AAB-49BD-8985-2043081E09B7}" type="slidenum">
              <a:rPr lang="en-US" altLang="en-US" sz="1400" kern="0"/>
              <a:pPr eaLnBrk="1" hangingPunct="1"/>
              <a:t>1</a:t>
            </a:fld>
            <a:endParaRPr lang="en-US" altLang="en-US" sz="1400" kern="0"/>
          </a:p>
        </p:txBody>
      </p:sp>
      <p:sp>
        <p:nvSpPr>
          <p:cNvPr id="31747" name="Module Title"/>
          <p:cNvSpPr>
            <a:spLocks noChangeArrowheads="1"/>
          </p:cNvSpPr>
          <p:nvPr/>
        </p:nvSpPr>
        <p:spPr bwMode="auto">
          <a:xfrm>
            <a:off x="2694561" y="2589576"/>
            <a:ext cx="6404226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3900"/>
              </a:lnSpc>
            </a:pPr>
            <a:r>
              <a:rPr lang="en-US" altLang="en-US" sz="3600" b="1" kern="0" dirty="0">
                <a:latin typeface="Arial Narrow" panose="020B0606020202030204" pitchFamily="34" charset="0"/>
              </a:rPr>
              <a:t>Determining Optimal Thresholds</a:t>
            </a:r>
          </a:p>
        </p:txBody>
      </p:sp>
      <p:sp>
        <p:nvSpPr>
          <p:cNvPr id="31760" name="MO Picture" hidden="1"/>
          <p:cNvSpPr>
            <a:spLocks noChangeArrowheads="1"/>
          </p:cNvSpPr>
          <p:nvPr/>
        </p:nvSpPr>
        <p:spPr bwMode="auto">
          <a:xfrm>
            <a:off x="1524000" y="0"/>
            <a:ext cx="0" cy="0"/>
          </a:xfrm>
          <a:prstGeom prst="rect">
            <a:avLst/>
          </a:prstGeom>
          <a:solidFill>
            <a:srgbClr val="FFFFFF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 lIns="88900" tIns="88900" rIns="88900" bIns="88900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kern="0"/>
              <a:t>5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438032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Using Profit to Assess Fit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66D84DB-B6A8-4893-BD07-5DF7029D957A}" type="slidenum">
              <a:rPr lang="en-US" altLang="en-US" sz="1400" kern="0"/>
              <a:pPr eaLnBrk="1" hangingPunct="1"/>
              <a:t>10</a:t>
            </a:fld>
            <a:endParaRPr lang="en-US" altLang="en-US" sz="1400" kern="0">
              <a:latin typeface="Times New Roman" panose="02020603050405020304" pitchFamily="18" charset="0"/>
            </a:endParaRPr>
          </a:p>
        </p:txBody>
      </p:sp>
      <p:pic>
        <p:nvPicPr>
          <p:cNvPr id="36868" name="Picture 4" descr="SGPlot_slid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8650" y="1233489"/>
            <a:ext cx="5854700" cy="439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81561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882A959-3F82-4B5E-89FA-E89405ED6558}" type="slidenum">
              <a:rPr lang="en-US" altLang="en-US" sz="1400" kern="0"/>
              <a:pPr eaLnBrk="1" hangingPunct="1"/>
              <a:t>11</a:t>
            </a:fld>
            <a:endParaRPr lang="en-US" altLang="en-US" sz="1400" kern="0">
              <a:latin typeface="Times New Roman" panose="02020603050405020304" pitchFamily="18" charset="0"/>
            </a:endParaRPr>
          </a:p>
        </p:txBody>
      </p:sp>
      <p:pic>
        <p:nvPicPr>
          <p:cNvPr id="35844" name="Picture 53" descr="C:\Documents and Settings\kaperk\Desktop\chap4_slide3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587" y="-190500"/>
            <a:ext cx="7948613" cy="439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279400" y="4305431"/>
            <a:ext cx="11074400" cy="24160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kern="800" dirty="0">
                <a:effectLst/>
                <a:ea typeface="Times New Roman" panose="02020603050405020304" pitchFamily="18" charset="0"/>
              </a:rPr>
              <a:t>Profit information can be difficult to come by. </a:t>
            </a:r>
          </a:p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kern="800" dirty="0">
                <a:effectLst/>
                <a:ea typeface="Times New Roman" panose="02020603050405020304" pitchFamily="18" charset="0"/>
              </a:rPr>
              <a:t>One possibility  is to use a cutoff of </a:t>
            </a:r>
            <a:r>
              <a:rPr lang="en-US" kern="8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en-US" kern="800" baseline="-25000" dirty="0">
                <a:effectLst/>
                <a:ea typeface="Times New Roman" panose="02020603050405020304" pitchFamily="18" charset="0"/>
              </a:rPr>
              <a:t>1.</a:t>
            </a:r>
          </a:p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kern="800" dirty="0">
                <a:effectLst/>
                <a:ea typeface="Times New Roman" panose="02020603050405020304" pitchFamily="18" charset="0"/>
              </a:rPr>
              <a:t>The central cutoff, </a:t>
            </a:r>
            <a:r>
              <a:rPr lang="en-US" kern="8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en-US" kern="800" baseline="-25000" dirty="0">
                <a:effectLst/>
                <a:ea typeface="Times New Roman" panose="02020603050405020304" pitchFamily="18" charset="0"/>
              </a:rPr>
              <a:t>1</a:t>
            </a:r>
            <a:r>
              <a:rPr lang="en-US" kern="800" dirty="0">
                <a:effectLst/>
                <a:ea typeface="Times New Roman" panose="02020603050405020304" pitchFamily="18" charset="0"/>
              </a:rPr>
              <a:t>, tends to maximize the mean of sensitivity and specificity. Because increasing sensitivity usually corresponds to decreasing specificity, the central cutoff tends to equalize sensitivity and specificity.</a:t>
            </a:r>
          </a:p>
          <a:p>
            <a:pPr>
              <a:spcBef>
                <a:spcPts val="600"/>
              </a:spcBef>
              <a:spcAft>
                <a:spcPts val="300"/>
              </a:spcAft>
            </a:pPr>
            <a:endParaRPr lang="en-US" kern="800" dirty="0">
              <a:effectLst/>
              <a:ea typeface="Times New Roman" panose="02020603050405020304" pitchFamily="18" charset="0"/>
            </a:endParaRPr>
          </a:p>
          <a:p>
            <a:r>
              <a:rPr lang="en-US" kern="800" dirty="0">
                <a:effectLst/>
                <a:ea typeface="Times New Roman" panose="02020603050405020304" pitchFamily="18" charset="0"/>
              </a:rPr>
              <a:t>If separate samples were taken with equal allocation (50% events and 50% nonevents), then using the unadjusted cutoff of 0.5 on the biased sample is equivalent to using the central cutoff, </a:t>
            </a:r>
            <a:r>
              <a:rPr lang="en-US" kern="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en-US" kern="800" baseline="-25000" dirty="0">
                <a:effectLst/>
                <a:ea typeface="Times New Roman" panose="02020603050405020304" pitchFamily="18" charset="0"/>
              </a:rPr>
              <a:t>1</a:t>
            </a:r>
            <a:r>
              <a:rPr lang="en-US" kern="800" dirty="0">
                <a:effectLst/>
                <a:ea typeface="Times New Roman" panose="02020603050405020304" pitchFamily="18" charset="0"/>
              </a:rPr>
              <a:t>, on the population.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98859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ED82A-FDCA-4B19-85AB-FFEACB4DCE5A}" type="slidenum">
              <a:rPr lang="en-US" altLang="en-US" sz="1800" kern="0">
                <a:solidFill>
                  <a:sysClr val="windowText" lastClr="000000"/>
                </a:solidFill>
              </a:rPr>
              <a:pPr/>
              <a:t>2</a:t>
            </a:fld>
            <a:endParaRPr lang="en-US" alt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29920" y="815965"/>
            <a:ext cx="11074400" cy="4847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2400" kern="800" dirty="0">
                <a:solidFill>
                  <a:sysClr val="windowText" lastClr="000000"/>
                </a:solidFill>
                <a:ea typeface="Times New Roman" panose="02020603050405020304" pitchFamily="18" charset="0"/>
              </a:rPr>
              <a:t>Different cutoffs produce different allocations and different confusion matrices. </a:t>
            </a:r>
          </a:p>
          <a:p>
            <a:pPr>
              <a:spcBef>
                <a:spcPts val="600"/>
              </a:spcBef>
              <a:spcAft>
                <a:spcPts val="300"/>
              </a:spcAft>
            </a:pPr>
            <a:endParaRPr lang="en-US" sz="2400" kern="800" dirty="0">
              <a:solidFill>
                <a:sysClr val="windowText" lastClr="000000"/>
              </a:solidFill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2400" kern="800" dirty="0">
                <a:solidFill>
                  <a:sysClr val="windowText" lastClr="000000"/>
                </a:solidFill>
                <a:ea typeface="Times New Roman" panose="02020603050405020304" pitchFamily="18" charset="0"/>
              </a:rPr>
              <a:t>To determine the optimal cutoff, </a:t>
            </a:r>
            <a:r>
              <a:rPr lang="en-US" sz="2400" b="1" kern="800" dirty="0">
                <a:solidFill>
                  <a:sysClr val="windowText" lastClr="000000"/>
                </a:solidFill>
                <a:ea typeface="Times New Roman" panose="02020603050405020304" pitchFamily="18" charset="0"/>
              </a:rPr>
              <a:t>a performance criterion</a:t>
            </a:r>
            <a:r>
              <a:rPr lang="en-US" sz="2400" kern="800" dirty="0">
                <a:solidFill>
                  <a:sysClr val="windowText" lastClr="000000"/>
                </a:solidFill>
                <a:ea typeface="Times New Roman" panose="02020603050405020304" pitchFamily="18" charset="0"/>
              </a:rPr>
              <a:t> needs to be defined. </a:t>
            </a:r>
          </a:p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2400" kern="800" dirty="0">
                <a:solidFill>
                  <a:sysClr val="windowText" lastClr="000000"/>
                </a:solidFill>
                <a:ea typeface="Times New Roman" panose="02020603050405020304" pitchFamily="18" charset="0"/>
              </a:rPr>
              <a:t>If the goal were to increase the sensitivity of the classifier, then the optimal classifier would allocate all cases to class 1. </a:t>
            </a:r>
          </a:p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2400" kern="800" dirty="0">
                <a:solidFill>
                  <a:sysClr val="windowText" lastClr="000000"/>
                </a:solidFill>
                <a:ea typeface="Times New Roman" panose="02020603050405020304" pitchFamily="18" charset="0"/>
              </a:rPr>
              <a:t>If the goal were to increase specificity, then the optimal classifier would be to allocate all cases to class 0. </a:t>
            </a:r>
          </a:p>
          <a:p>
            <a:pPr>
              <a:spcBef>
                <a:spcPts val="600"/>
              </a:spcBef>
              <a:spcAft>
                <a:spcPts val="300"/>
              </a:spcAft>
            </a:pPr>
            <a:endParaRPr lang="en-US" sz="2400" kern="800" dirty="0">
              <a:solidFill>
                <a:sysClr val="windowText" lastClr="000000"/>
              </a:solidFill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2400" kern="800" dirty="0">
                <a:solidFill>
                  <a:sysClr val="windowText" lastClr="000000"/>
                </a:solidFill>
                <a:ea typeface="Times New Roman" panose="02020603050405020304" pitchFamily="18" charset="0"/>
              </a:rPr>
              <a:t>For realistic data, there is a trade-off between sensitivity and specificity. Higher cutoffs decrease sensitivity and increase specificity. Lower cutoffs decrease specificity and increase sensitivity.</a:t>
            </a:r>
          </a:p>
        </p:txBody>
      </p:sp>
    </p:spTree>
    <p:extLst>
      <p:ext uri="{BB962C8B-B14F-4D97-AF65-F5344CB8AC3E}">
        <p14:creationId xmlns:p14="http://schemas.microsoft.com/office/powerpoint/2010/main" val="3655734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6F13F-F400-4BC5-81C2-A5F2D1A9F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2217" y="2184201"/>
            <a:ext cx="2751306" cy="1162116"/>
          </a:xfrm>
        </p:spPr>
        <p:txBody>
          <a:bodyPr>
            <a:normAutofit fontScale="90000"/>
          </a:bodyPr>
          <a:lstStyle/>
          <a:p>
            <a:r>
              <a:rPr lang="en-US" dirty="0"/>
              <a:t>Profit matrix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A49981C-8992-4C83-96DD-C20140D23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C94E-A57A-4B31-A766-193308206296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4528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Profit Matrix</a:t>
            </a:r>
          </a:p>
        </p:txBody>
      </p:sp>
      <p:sp>
        <p:nvSpPr>
          <p:cNvPr id="31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25BB3A2-98FD-46A1-810C-072D52E7B631}" type="slidenum">
              <a:rPr lang="en-US" altLang="en-US" sz="1400" kern="0"/>
              <a:pPr eaLnBrk="1" hangingPunct="1"/>
              <a:t>4</a:t>
            </a:fld>
            <a:endParaRPr lang="en-US" altLang="en-US" sz="1400" kern="0">
              <a:latin typeface="Times New Roman" panose="02020603050405020304" pitchFamily="18" charset="0"/>
            </a:endParaRPr>
          </a:p>
        </p:txBody>
      </p:sp>
      <p:grpSp>
        <p:nvGrpSpPr>
          <p:cNvPr id="34820" name="Group 3"/>
          <p:cNvGrpSpPr>
            <a:grpSpLocks/>
          </p:cNvGrpSpPr>
          <p:nvPr/>
        </p:nvGrpSpPr>
        <p:grpSpPr bwMode="auto">
          <a:xfrm>
            <a:off x="1998436" y="1447800"/>
            <a:ext cx="8669564" cy="4495800"/>
            <a:chOff x="490" y="912"/>
            <a:chExt cx="5030" cy="2832"/>
          </a:xfrm>
        </p:grpSpPr>
        <p:sp>
          <p:nvSpPr>
            <p:cNvPr id="34822" name="AutoShape 4"/>
            <p:cNvSpPr>
              <a:spLocks noChangeArrowheads="1"/>
            </p:cNvSpPr>
            <p:nvPr/>
          </p:nvSpPr>
          <p:spPr bwMode="auto">
            <a:xfrm>
              <a:off x="2784" y="3072"/>
              <a:ext cx="432" cy="336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kern="0">
                  <a:solidFill>
                    <a:srgbClr val="000099"/>
                  </a:solidFill>
                </a:rPr>
                <a:t>57</a:t>
              </a:r>
            </a:p>
          </p:txBody>
        </p:sp>
        <p:sp>
          <p:nvSpPr>
            <p:cNvPr id="34823" name="AutoShape 5"/>
            <p:cNvSpPr>
              <a:spLocks noChangeArrowheads="1"/>
            </p:cNvSpPr>
            <p:nvPr/>
          </p:nvSpPr>
          <p:spPr bwMode="auto">
            <a:xfrm>
              <a:off x="3216" y="3072"/>
              <a:ext cx="432" cy="336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kern="0">
                  <a:solidFill>
                    <a:srgbClr val="A50021"/>
                  </a:solidFill>
                </a:rPr>
                <a:t>18</a:t>
              </a:r>
            </a:p>
          </p:txBody>
        </p:sp>
        <p:sp>
          <p:nvSpPr>
            <p:cNvPr id="34824" name="AutoShape 6"/>
            <p:cNvSpPr>
              <a:spLocks noChangeArrowheads="1"/>
            </p:cNvSpPr>
            <p:nvPr/>
          </p:nvSpPr>
          <p:spPr bwMode="auto">
            <a:xfrm>
              <a:off x="2784" y="3408"/>
              <a:ext cx="432" cy="336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kern="0">
                  <a:solidFill>
                    <a:srgbClr val="A50021"/>
                  </a:solidFill>
                </a:rPr>
                <a:t>1</a:t>
              </a:r>
            </a:p>
          </p:txBody>
        </p:sp>
        <p:sp>
          <p:nvSpPr>
            <p:cNvPr id="34825" name="AutoShape 7"/>
            <p:cNvSpPr>
              <a:spLocks noChangeArrowheads="1"/>
            </p:cNvSpPr>
            <p:nvPr/>
          </p:nvSpPr>
          <p:spPr bwMode="auto">
            <a:xfrm>
              <a:off x="3216" y="3408"/>
              <a:ext cx="432" cy="336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kern="0">
                  <a:solidFill>
                    <a:srgbClr val="000099"/>
                  </a:solidFill>
                </a:rPr>
                <a:t>24</a:t>
              </a:r>
            </a:p>
          </p:txBody>
        </p:sp>
        <p:sp>
          <p:nvSpPr>
            <p:cNvPr id="34826" name="AutoShape 8"/>
            <p:cNvSpPr>
              <a:spLocks noChangeArrowheads="1"/>
            </p:cNvSpPr>
            <p:nvPr/>
          </p:nvSpPr>
          <p:spPr bwMode="auto">
            <a:xfrm>
              <a:off x="2784" y="2160"/>
              <a:ext cx="432" cy="336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kern="0">
                  <a:solidFill>
                    <a:srgbClr val="000099"/>
                  </a:solidFill>
                </a:rPr>
                <a:t>66</a:t>
              </a:r>
            </a:p>
          </p:txBody>
        </p:sp>
        <p:sp>
          <p:nvSpPr>
            <p:cNvPr id="34827" name="AutoShape 9"/>
            <p:cNvSpPr>
              <a:spLocks noChangeArrowheads="1"/>
            </p:cNvSpPr>
            <p:nvPr/>
          </p:nvSpPr>
          <p:spPr bwMode="auto">
            <a:xfrm>
              <a:off x="3216" y="2160"/>
              <a:ext cx="432" cy="336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kern="0">
                  <a:solidFill>
                    <a:srgbClr val="A50021"/>
                  </a:solidFill>
                </a:rPr>
                <a:t>9</a:t>
              </a:r>
            </a:p>
          </p:txBody>
        </p:sp>
        <p:sp>
          <p:nvSpPr>
            <p:cNvPr id="34828" name="AutoShape 10"/>
            <p:cNvSpPr>
              <a:spLocks noChangeArrowheads="1"/>
            </p:cNvSpPr>
            <p:nvPr/>
          </p:nvSpPr>
          <p:spPr bwMode="auto">
            <a:xfrm>
              <a:off x="2784" y="2496"/>
              <a:ext cx="432" cy="336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kern="0">
                  <a:solidFill>
                    <a:srgbClr val="A50021"/>
                  </a:solidFill>
                </a:rPr>
                <a:t>4</a:t>
              </a:r>
            </a:p>
          </p:txBody>
        </p:sp>
        <p:sp>
          <p:nvSpPr>
            <p:cNvPr id="34829" name="AutoShape 11"/>
            <p:cNvSpPr>
              <a:spLocks noChangeArrowheads="1"/>
            </p:cNvSpPr>
            <p:nvPr/>
          </p:nvSpPr>
          <p:spPr bwMode="auto">
            <a:xfrm>
              <a:off x="3216" y="2496"/>
              <a:ext cx="432" cy="336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kern="0">
                  <a:solidFill>
                    <a:srgbClr val="000099"/>
                  </a:solidFill>
                </a:rPr>
                <a:t>21</a:t>
              </a:r>
            </a:p>
          </p:txBody>
        </p:sp>
        <p:sp>
          <p:nvSpPr>
            <p:cNvPr id="34830" name="AutoShape 12"/>
            <p:cNvSpPr>
              <a:spLocks noChangeArrowheads="1"/>
            </p:cNvSpPr>
            <p:nvPr/>
          </p:nvSpPr>
          <p:spPr bwMode="auto">
            <a:xfrm>
              <a:off x="2784" y="1248"/>
              <a:ext cx="432" cy="336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kern="0">
                  <a:solidFill>
                    <a:srgbClr val="000099"/>
                  </a:solidFill>
                </a:rPr>
                <a:t>70</a:t>
              </a:r>
            </a:p>
          </p:txBody>
        </p:sp>
        <p:sp>
          <p:nvSpPr>
            <p:cNvPr id="34831" name="AutoShape 13"/>
            <p:cNvSpPr>
              <a:spLocks noChangeArrowheads="1"/>
            </p:cNvSpPr>
            <p:nvPr/>
          </p:nvSpPr>
          <p:spPr bwMode="auto">
            <a:xfrm>
              <a:off x="3216" y="1248"/>
              <a:ext cx="432" cy="336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kern="0">
                  <a:solidFill>
                    <a:srgbClr val="A50021"/>
                  </a:solidFill>
                </a:rPr>
                <a:t>5</a:t>
              </a:r>
            </a:p>
          </p:txBody>
        </p:sp>
        <p:sp>
          <p:nvSpPr>
            <p:cNvPr id="34832" name="AutoShape 14"/>
            <p:cNvSpPr>
              <a:spLocks noChangeArrowheads="1"/>
            </p:cNvSpPr>
            <p:nvPr/>
          </p:nvSpPr>
          <p:spPr bwMode="auto">
            <a:xfrm>
              <a:off x="2784" y="1584"/>
              <a:ext cx="432" cy="336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kern="0">
                  <a:solidFill>
                    <a:srgbClr val="A50021"/>
                  </a:solidFill>
                </a:rPr>
                <a:t>9</a:t>
              </a:r>
            </a:p>
          </p:txBody>
        </p:sp>
        <p:sp>
          <p:nvSpPr>
            <p:cNvPr id="34833" name="AutoShape 15"/>
            <p:cNvSpPr>
              <a:spLocks noChangeArrowheads="1"/>
            </p:cNvSpPr>
            <p:nvPr/>
          </p:nvSpPr>
          <p:spPr bwMode="auto">
            <a:xfrm>
              <a:off x="3216" y="1584"/>
              <a:ext cx="432" cy="336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kern="0">
                  <a:solidFill>
                    <a:srgbClr val="000099"/>
                  </a:solidFill>
                </a:rPr>
                <a:t>16</a:t>
              </a:r>
            </a:p>
          </p:txBody>
        </p:sp>
        <p:sp>
          <p:nvSpPr>
            <p:cNvPr id="34834" name="Text Box 16"/>
            <p:cNvSpPr txBox="1">
              <a:spLocks noChangeArrowheads="1"/>
            </p:cNvSpPr>
            <p:nvPr/>
          </p:nvSpPr>
          <p:spPr bwMode="auto">
            <a:xfrm>
              <a:off x="3854" y="912"/>
              <a:ext cx="97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u="sng" kern="0"/>
                <a:t>Total Profit</a:t>
              </a:r>
            </a:p>
          </p:txBody>
        </p:sp>
        <p:sp>
          <p:nvSpPr>
            <p:cNvPr id="34835" name="Text Box 17"/>
            <p:cNvSpPr txBox="1">
              <a:spLocks noChangeArrowheads="1"/>
            </p:cNvSpPr>
            <p:nvPr/>
          </p:nvSpPr>
          <p:spPr bwMode="auto">
            <a:xfrm>
              <a:off x="3696" y="3264"/>
              <a:ext cx="1712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kern="0"/>
                <a:t>24*99 - 18 = $2358</a:t>
              </a:r>
            </a:p>
          </p:txBody>
        </p:sp>
        <p:sp>
          <p:nvSpPr>
            <p:cNvPr id="34836" name="Text Box 18"/>
            <p:cNvSpPr txBox="1">
              <a:spLocks noChangeArrowheads="1"/>
            </p:cNvSpPr>
            <p:nvPr/>
          </p:nvSpPr>
          <p:spPr bwMode="auto">
            <a:xfrm>
              <a:off x="3744" y="2352"/>
              <a:ext cx="177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kern="0"/>
                <a:t>21*99 - 9 = $2070</a:t>
              </a:r>
            </a:p>
          </p:txBody>
        </p:sp>
        <p:sp>
          <p:nvSpPr>
            <p:cNvPr id="34837" name="Text Box 19"/>
            <p:cNvSpPr txBox="1">
              <a:spLocks noChangeArrowheads="1"/>
            </p:cNvSpPr>
            <p:nvPr/>
          </p:nvSpPr>
          <p:spPr bwMode="auto">
            <a:xfrm>
              <a:off x="3744" y="1440"/>
              <a:ext cx="153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kern="0"/>
                <a:t>16*99 - 5 = $1579</a:t>
              </a:r>
            </a:p>
          </p:txBody>
        </p:sp>
        <p:sp>
          <p:nvSpPr>
            <p:cNvPr id="34838" name="AutoShape 20"/>
            <p:cNvSpPr>
              <a:spLocks noChangeArrowheads="1"/>
            </p:cNvSpPr>
            <p:nvPr/>
          </p:nvSpPr>
          <p:spPr bwMode="auto">
            <a:xfrm>
              <a:off x="1008" y="2035"/>
              <a:ext cx="768" cy="461"/>
            </a:xfrm>
            <a:prstGeom prst="roundRect">
              <a:avLst>
                <a:gd name="adj" fmla="val 16667"/>
              </a:avLst>
            </a:prstGeom>
            <a:solidFill>
              <a:srgbClr val="B2B2B2"/>
            </a:solidFill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b="1" kern="0">
                  <a:solidFill>
                    <a:srgbClr val="000099"/>
                  </a:solidFill>
                </a:rPr>
                <a:t>$0</a:t>
              </a:r>
            </a:p>
          </p:txBody>
        </p:sp>
        <p:sp>
          <p:nvSpPr>
            <p:cNvPr id="34839" name="AutoShape 21"/>
            <p:cNvSpPr>
              <a:spLocks noChangeArrowheads="1"/>
            </p:cNvSpPr>
            <p:nvPr/>
          </p:nvSpPr>
          <p:spPr bwMode="auto">
            <a:xfrm>
              <a:off x="1776" y="2035"/>
              <a:ext cx="768" cy="461"/>
            </a:xfrm>
            <a:prstGeom prst="roundRect">
              <a:avLst>
                <a:gd name="adj" fmla="val 16667"/>
              </a:avLst>
            </a:prstGeom>
            <a:solidFill>
              <a:srgbClr val="B2B2B2"/>
            </a:solidFill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kern="0">
                  <a:solidFill>
                    <a:srgbClr val="C00000"/>
                  </a:solidFill>
                </a:rPr>
                <a:t>-$1</a:t>
              </a:r>
              <a:endParaRPr lang="en-US" altLang="en-US" b="1" kern="0">
                <a:solidFill>
                  <a:srgbClr val="C00000"/>
                </a:solidFill>
              </a:endParaRPr>
            </a:p>
          </p:txBody>
        </p:sp>
        <p:sp>
          <p:nvSpPr>
            <p:cNvPr id="34840" name="AutoShape 22"/>
            <p:cNvSpPr>
              <a:spLocks noChangeArrowheads="1"/>
            </p:cNvSpPr>
            <p:nvPr/>
          </p:nvSpPr>
          <p:spPr bwMode="auto">
            <a:xfrm>
              <a:off x="1008" y="2496"/>
              <a:ext cx="768" cy="461"/>
            </a:xfrm>
            <a:prstGeom prst="roundRect">
              <a:avLst>
                <a:gd name="adj" fmla="val 16667"/>
              </a:avLst>
            </a:prstGeom>
            <a:solidFill>
              <a:srgbClr val="B2B2B2"/>
            </a:solidFill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b="1" kern="0">
                  <a:solidFill>
                    <a:srgbClr val="A50021"/>
                  </a:solidFill>
                </a:rPr>
                <a:t>$0</a:t>
              </a:r>
            </a:p>
          </p:txBody>
        </p:sp>
        <p:sp>
          <p:nvSpPr>
            <p:cNvPr id="34841" name="AutoShape 23"/>
            <p:cNvSpPr>
              <a:spLocks noChangeArrowheads="1"/>
            </p:cNvSpPr>
            <p:nvPr/>
          </p:nvSpPr>
          <p:spPr bwMode="auto">
            <a:xfrm>
              <a:off x="1776" y="2496"/>
              <a:ext cx="768" cy="461"/>
            </a:xfrm>
            <a:prstGeom prst="roundRect">
              <a:avLst>
                <a:gd name="adj" fmla="val 16667"/>
              </a:avLst>
            </a:prstGeom>
            <a:solidFill>
              <a:srgbClr val="B2B2B2"/>
            </a:solidFill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b="1" kern="0">
                  <a:solidFill>
                    <a:srgbClr val="000099"/>
                  </a:solidFill>
                </a:rPr>
                <a:t>$99</a:t>
              </a:r>
            </a:p>
          </p:txBody>
        </p:sp>
        <p:sp>
          <p:nvSpPr>
            <p:cNvPr id="34842" name="Text Box 24"/>
            <p:cNvSpPr txBox="1">
              <a:spLocks noChangeArrowheads="1"/>
            </p:cNvSpPr>
            <p:nvPr/>
          </p:nvSpPr>
          <p:spPr bwMode="auto">
            <a:xfrm>
              <a:off x="1296" y="1440"/>
              <a:ext cx="862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kern="0"/>
                <a:t>Predicted</a:t>
              </a:r>
            </a:p>
          </p:txBody>
        </p:sp>
        <p:sp>
          <p:nvSpPr>
            <p:cNvPr id="34843" name="Text Box 25"/>
            <p:cNvSpPr txBox="1">
              <a:spLocks noChangeArrowheads="1"/>
            </p:cNvSpPr>
            <p:nvPr/>
          </p:nvSpPr>
          <p:spPr bwMode="auto">
            <a:xfrm rot="16200000">
              <a:off x="296" y="2335"/>
              <a:ext cx="656" cy="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kern="0"/>
                <a:t>Actual</a:t>
              </a:r>
            </a:p>
          </p:txBody>
        </p:sp>
        <p:sp>
          <p:nvSpPr>
            <p:cNvPr id="34844" name="Text Box 26"/>
            <p:cNvSpPr txBox="1">
              <a:spLocks noChangeArrowheads="1"/>
            </p:cNvSpPr>
            <p:nvPr/>
          </p:nvSpPr>
          <p:spPr bwMode="auto">
            <a:xfrm>
              <a:off x="770" y="2112"/>
              <a:ext cx="207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kern="0"/>
                <a:t>0</a:t>
              </a:r>
            </a:p>
          </p:txBody>
        </p:sp>
        <p:sp>
          <p:nvSpPr>
            <p:cNvPr id="34845" name="Text Box 27"/>
            <p:cNvSpPr txBox="1">
              <a:spLocks noChangeArrowheads="1"/>
            </p:cNvSpPr>
            <p:nvPr/>
          </p:nvSpPr>
          <p:spPr bwMode="auto">
            <a:xfrm>
              <a:off x="770" y="2544"/>
              <a:ext cx="207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kern="0"/>
                <a:t>1</a:t>
              </a:r>
            </a:p>
          </p:txBody>
        </p:sp>
        <p:sp>
          <p:nvSpPr>
            <p:cNvPr id="34846" name="Text Box 28"/>
            <p:cNvSpPr txBox="1">
              <a:spLocks noChangeArrowheads="1"/>
            </p:cNvSpPr>
            <p:nvPr/>
          </p:nvSpPr>
          <p:spPr bwMode="auto">
            <a:xfrm>
              <a:off x="1298" y="1728"/>
              <a:ext cx="207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kern="0"/>
                <a:t>0</a:t>
              </a:r>
            </a:p>
          </p:txBody>
        </p:sp>
        <p:sp>
          <p:nvSpPr>
            <p:cNvPr id="34847" name="Text Box 29"/>
            <p:cNvSpPr txBox="1">
              <a:spLocks noChangeArrowheads="1"/>
            </p:cNvSpPr>
            <p:nvPr/>
          </p:nvSpPr>
          <p:spPr bwMode="auto">
            <a:xfrm>
              <a:off x="2064" y="1728"/>
              <a:ext cx="207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kern="0"/>
                <a:t>1</a:t>
              </a:r>
            </a:p>
          </p:txBody>
        </p:sp>
      </p:grpSp>
      <p:sp>
        <p:nvSpPr>
          <p:cNvPr id="34821" name="Rectangle 31"/>
          <p:cNvSpPr>
            <a:spLocks noChangeArrowheads="1"/>
          </p:cNvSpPr>
          <p:nvPr/>
        </p:nvSpPr>
        <p:spPr bwMode="auto">
          <a:xfrm>
            <a:off x="5638800" y="4648200"/>
            <a:ext cx="4648200" cy="1524000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kern="0"/>
          </a:p>
        </p:txBody>
      </p:sp>
    </p:spTree>
    <p:extLst>
      <p:ext uri="{BB962C8B-B14F-4D97-AF65-F5344CB8AC3E}">
        <p14:creationId xmlns:p14="http://schemas.microsoft.com/office/powerpoint/2010/main" val="3899914134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ED82A-FDCA-4B19-85AB-FFEACB4DCE5A}" type="slidenum">
              <a:rPr lang="en-US" altLang="en-US" sz="1800" kern="0">
                <a:solidFill>
                  <a:sysClr val="windowText" lastClr="000000"/>
                </a:solidFill>
              </a:rPr>
              <a:pPr/>
              <a:t>5</a:t>
            </a:fld>
            <a:endParaRPr lang="en-US" alt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147360"/>
            <a:ext cx="11338559" cy="28546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kern="800" dirty="0">
                <a:solidFill>
                  <a:sysClr val="windowText" lastClr="000000"/>
                </a:solidFill>
                <a:ea typeface="Times New Roman" panose="02020603050405020304" pitchFamily="18" charset="0"/>
              </a:rPr>
              <a:t>The decision-theoretic approach starts by assigning profit margins to true positives and loss margins to false positives. The optimal decision rule minimizes the total expected profit.</a:t>
            </a:r>
          </a:p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kern="800" dirty="0">
                <a:solidFill>
                  <a:sysClr val="windowText" lastClr="000000"/>
                </a:solidFill>
                <a:ea typeface="Times New Roman" panose="02020603050405020304" pitchFamily="18" charset="0"/>
              </a:rPr>
              <a:t>The profit matrix in the above slide is consistent with a marketing effort that costs $1, and, when successful, garners revenue of $100. Hence, the profit for soliciting a non-responder is -$1, and the profit for soliciting a responder is $100-$1 = $99. Given that each individual has a posterior probability </a:t>
            </a:r>
            <a:r>
              <a:rPr lang="en-US" i="1" kern="800" dirty="0">
                <a:solidFill>
                  <a:sysClr val="windowText" lastClr="000000"/>
                </a:solidFill>
                <a:ea typeface="Times New Roman" panose="02020603050405020304" pitchFamily="18" charset="0"/>
              </a:rPr>
              <a:t>p</a:t>
            </a:r>
            <a:r>
              <a:rPr lang="en-US" i="1" kern="800" baseline="-25000" dirty="0">
                <a:solidFill>
                  <a:sysClr val="windowText" lastClr="000000"/>
                </a:solidFill>
                <a:ea typeface="Times New Roman" panose="02020603050405020304" pitchFamily="18" charset="0"/>
              </a:rPr>
              <a:t>i</a:t>
            </a:r>
            <a:r>
              <a:rPr lang="en-US" kern="800" dirty="0">
                <a:solidFill>
                  <a:sysClr val="windowText" lastClr="000000"/>
                </a:solidFill>
                <a:ea typeface="Times New Roman" panose="02020603050405020304" pitchFamily="18" charset="0"/>
              </a:rPr>
              <a:t>, you can resort to simple algebra to find the optimum cutoff.</a:t>
            </a:r>
          </a:p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kern="800" dirty="0">
                <a:solidFill>
                  <a:sysClr val="windowText" lastClr="000000"/>
                </a:solidFill>
                <a:ea typeface="Times New Roman" panose="02020603050405020304" pitchFamily="18" charset="0"/>
              </a:rPr>
              <a:t>A typical decision rule would be: Solicit if the expected profit for soliciting, given the posterior probability, is higher than the expected profit for ignoring the customer.</a:t>
            </a:r>
          </a:p>
          <a:p>
            <a:r>
              <a:rPr lang="en-US" kern="800" dirty="0">
                <a:solidFill>
                  <a:sysClr val="windowText" lastClr="000000"/>
                </a:solidFill>
                <a:ea typeface="Times New Roman" panose="02020603050405020304" pitchFamily="18" charset="0"/>
              </a:rPr>
              <a:t>Solicit if:</a:t>
            </a:r>
            <a:endParaRPr lang="en-US" kern="0" dirty="0">
              <a:solidFill>
                <a:sysClr val="windowText" lastClr="00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2084525" y="3001988"/>
          <a:ext cx="8264107" cy="1828800"/>
        </p:xfrm>
        <a:graphic>
          <a:graphicData uri="http://schemas.openxmlformats.org/drawingml/2006/table">
            <a:tbl>
              <a:tblPr/>
              <a:tblGrid>
                <a:gridCol w="3617676">
                  <a:extLst>
                    <a:ext uri="{9D8B030D-6E8A-4147-A177-3AD203B41FA5}">
                      <a16:colId xmlns:a16="http://schemas.microsoft.com/office/drawing/2014/main" val="3787860787"/>
                    </a:ext>
                  </a:extLst>
                </a:gridCol>
                <a:gridCol w="704459">
                  <a:extLst>
                    <a:ext uri="{9D8B030D-6E8A-4147-A177-3AD203B41FA5}">
                      <a16:colId xmlns:a16="http://schemas.microsoft.com/office/drawing/2014/main" val="4044196743"/>
                    </a:ext>
                  </a:extLst>
                </a:gridCol>
                <a:gridCol w="3941972">
                  <a:extLst>
                    <a:ext uri="{9D8B030D-6E8A-4147-A177-3AD203B41FA5}">
                      <a16:colId xmlns:a16="http://schemas.microsoft.com/office/drawing/2014/main" val="691283974"/>
                    </a:ext>
                  </a:extLst>
                </a:gridCol>
              </a:tblGrid>
              <a:tr h="20955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E(Profit | </a:t>
                      </a:r>
                      <a:r>
                        <a:rPr lang="en-US" sz="2400" i="1" ker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</a:t>
                      </a:r>
                      <a:r>
                        <a:rPr lang="en-US" sz="2400" i="1" kern="0" baseline="-250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</a:t>
                      </a:r>
                      <a:r>
                        <a:rPr lang="en-US" sz="2400" ker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, solicit)</a:t>
                      </a:r>
                      <a:endParaRPr lang="en-US" sz="2400" kern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&gt; </a:t>
                      </a:r>
                      <a:endParaRPr lang="en-US" sz="2400" kern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E(Profit | </a:t>
                      </a:r>
                      <a:r>
                        <a:rPr lang="en-US" sz="2400" i="1" ker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</a:t>
                      </a:r>
                      <a:r>
                        <a:rPr lang="en-US" sz="2400" i="1" kern="0" baseline="-250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</a:t>
                      </a:r>
                      <a:r>
                        <a:rPr lang="en-US" sz="2400" ker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, do not solicit)</a:t>
                      </a:r>
                      <a:endParaRPr lang="en-US" sz="2400" kern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3178559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1" kern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</a:t>
                      </a:r>
                      <a:r>
                        <a:rPr lang="en-US" sz="2400" i="1" kern="0" baseline="-250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</a:t>
                      </a:r>
                      <a:r>
                        <a:rPr lang="en-US" sz="2400" kern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*99 + (1-</a:t>
                      </a:r>
                      <a:r>
                        <a:rPr lang="en-US" sz="2400" i="1" kern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</a:t>
                      </a:r>
                      <a:r>
                        <a:rPr lang="en-US" sz="2400" i="1" kern="0" baseline="-250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</a:t>
                      </a:r>
                      <a:r>
                        <a:rPr lang="en-US" sz="2400" kern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)*(-1)</a:t>
                      </a:r>
                      <a:endParaRPr lang="en-US" sz="2400" kern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&gt; </a:t>
                      </a:r>
                      <a:endParaRPr lang="en-US" sz="2400" kern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1" ker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</a:t>
                      </a:r>
                      <a:r>
                        <a:rPr lang="en-US" sz="2400" i="1" kern="0" baseline="-250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</a:t>
                      </a:r>
                      <a:r>
                        <a:rPr lang="en-US" sz="2400" ker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*0 + (1-</a:t>
                      </a:r>
                      <a:r>
                        <a:rPr lang="en-US" sz="2400" i="1" ker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</a:t>
                      </a:r>
                      <a:r>
                        <a:rPr lang="en-US" sz="2400" i="1" kern="0" baseline="-250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</a:t>
                      </a:r>
                      <a:r>
                        <a:rPr lang="en-US" sz="2400" ker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)*(0)</a:t>
                      </a:r>
                      <a:endParaRPr lang="en-US" sz="2400" kern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1785679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99*</a:t>
                      </a:r>
                      <a:r>
                        <a:rPr lang="en-US" sz="2400" i="1" ker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</a:t>
                      </a:r>
                      <a:r>
                        <a:rPr lang="en-US" sz="2400" i="1" kern="0" baseline="-250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</a:t>
                      </a:r>
                      <a:r>
                        <a:rPr lang="en-US" sz="2400" ker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-1 + </a:t>
                      </a:r>
                      <a:r>
                        <a:rPr lang="en-US" sz="2400" i="1" ker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</a:t>
                      </a:r>
                      <a:r>
                        <a:rPr lang="en-US" sz="2400" i="1" kern="0" baseline="-250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</a:t>
                      </a:r>
                      <a:endParaRPr lang="en-US" sz="2400" kern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&gt; </a:t>
                      </a:r>
                      <a:endParaRPr lang="en-US" sz="2400" kern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</a:t>
                      </a:r>
                      <a:endParaRPr lang="en-US" sz="2400" kern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0177909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100*</a:t>
                      </a:r>
                      <a:r>
                        <a:rPr lang="en-US" sz="2400" i="1" ker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</a:t>
                      </a:r>
                      <a:r>
                        <a:rPr lang="en-US" sz="2400" i="1" kern="0" baseline="-250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</a:t>
                      </a:r>
                      <a:r>
                        <a:rPr lang="en-US" sz="2400" ker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-1</a:t>
                      </a:r>
                      <a:endParaRPr lang="en-US" sz="2400" kern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&gt; </a:t>
                      </a:r>
                      <a:endParaRPr lang="en-US" sz="2400" kern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</a:t>
                      </a:r>
                      <a:endParaRPr lang="en-US" sz="2400" kern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138697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1" ker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</a:t>
                      </a:r>
                      <a:r>
                        <a:rPr lang="en-US" sz="2400" i="1" kern="0" baseline="-250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</a:t>
                      </a:r>
                      <a:endParaRPr lang="en-US" sz="2400" kern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&gt; </a:t>
                      </a:r>
                      <a:endParaRPr lang="en-US" sz="2400" kern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0.01.</a:t>
                      </a:r>
                      <a:endParaRPr lang="en-US" sz="2400" kern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1844180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843916" y="5402942"/>
            <a:ext cx="99460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kern="8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 cutoff of 0.01 can be used to calculate the expected profit of using this rule with the current model.</a:t>
            </a:r>
            <a:endParaRPr lang="en-US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691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Profit Matrix</a:t>
            </a:r>
          </a:p>
        </p:txBody>
      </p:sp>
      <p:sp>
        <p:nvSpPr>
          <p:cNvPr id="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728005" y="7159432"/>
            <a:ext cx="2743200" cy="365125"/>
          </a:xfrm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4665FD2-359A-404E-890B-3C9E1643A4E7}" type="slidenum">
              <a:rPr lang="en-US" altLang="en-US" sz="1400" kern="0"/>
              <a:pPr eaLnBrk="1" hangingPunct="1"/>
              <a:t>6</a:t>
            </a:fld>
            <a:endParaRPr lang="en-US" altLang="en-US" sz="1400" kern="0">
              <a:latin typeface="Times New Roman" panose="02020603050405020304" pitchFamily="18" charset="0"/>
            </a:endParaRPr>
          </a:p>
        </p:txBody>
      </p:sp>
      <p:grpSp>
        <p:nvGrpSpPr>
          <p:cNvPr id="1033" name="Group 41"/>
          <p:cNvGrpSpPr>
            <a:grpSpLocks/>
          </p:cNvGrpSpPr>
          <p:nvPr/>
        </p:nvGrpSpPr>
        <p:grpSpPr bwMode="auto">
          <a:xfrm>
            <a:off x="1479605" y="2098482"/>
            <a:ext cx="7620000" cy="3124200"/>
            <a:chOff x="528" y="816"/>
            <a:chExt cx="4800" cy="1968"/>
          </a:xfrm>
        </p:grpSpPr>
        <p:sp>
          <p:nvSpPr>
            <p:cNvPr id="1034" name="Rectangle 18"/>
            <p:cNvSpPr>
              <a:spLocks noChangeArrowheads="1"/>
            </p:cNvSpPr>
            <p:nvPr/>
          </p:nvSpPr>
          <p:spPr bwMode="auto">
            <a:xfrm rot="-5400000">
              <a:off x="-93" y="1869"/>
              <a:ext cx="1536" cy="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kern="0"/>
                <a:t>Actual Class</a:t>
              </a:r>
            </a:p>
          </p:txBody>
        </p:sp>
        <p:sp>
          <p:nvSpPr>
            <p:cNvPr id="1035" name="Rectangle 19"/>
            <p:cNvSpPr>
              <a:spLocks noChangeArrowheads="1"/>
            </p:cNvSpPr>
            <p:nvPr/>
          </p:nvSpPr>
          <p:spPr bwMode="auto">
            <a:xfrm>
              <a:off x="1302" y="816"/>
              <a:ext cx="1536" cy="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kern="0"/>
                <a:t>Decision</a:t>
              </a:r>
            </a:p>
          </p:txBody>
        </p:sp>
        <p:sp>
          <p:nvSpPr>
            <p:cNvPr id="1036" name="Rectangle 24"/>
            <p:cNvSpPr>
              <a:spLocks noChangeArrowheads="1"/>
            </p:cNvSpPr>
            <p:nvPr/>
          </p:nvSpPr>
          <p:spPr bwMode="auto">
            <a:xfrm>
              <a:off x="1180" y="1440"/>
              <a:ext cx="901" cy="608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 kern="0"/>
            </a:p>
          </p:txBody>
        </p:sp>
        <p:sp>
          <p:nvSpPr>
            <p:cNvPr id="1037" name="Rectangle 25"/>
            <p:cNvSpPr>
              <a:spLocks noChangeArrowheads="1"/>
            </p:cNvSpPr>
            <p:nvPr/>
          </p:nvSpPr>
          <p:spPr bwMode="auto">
            <a:xfrm>
              <a:off x="2081" y="2048"/>
              <a:ext cx="901" cy="608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 kern="0"/>
            </a:p>
          </p:txBody>
        </p:sp>
        <p:sp>
          <p:nvSpPr>
            <p:cNvPr id="1038" name="Rectangle 26"/>
            <p:cNvSpPr>
              <a:spLocks noChangeArrowheads="1"/>
            </p:cNvSpPr>
            <p:nvPr/>
          </p:nvSpPr>
          <p:spPr bwMode="auto">
            <a:xfrm>
              <a:off x="2081" y="1440"/>
              <a:ext cx="901" cy="60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 kern="0"/>
            </a:p>
          </p:txBody>
        </p:sp>
        <p:sp>
          <p:nvSpPr>
            <p:cNvPr id="1039" name="Rectangle 27"/>
            <p:cNvSpPr>
              <a:spLocks noChangeArrowheads="1"/>
            </p:cNvSpPr>
            <p:nvPr/>
          </p:nvSpPr>
          <p:spPr bwMode="auto">
            <a:xfrm>
              <a:off x="1180" y="2048"/>
              <a:ext cx="901" cy="60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 kern="0"/>
            </a:p>
          </p:txBody>
        </p:sp>
        <p:graphicFrame>
          <p:nvGraphicFramePr>
            <p:cNvPr id="1026" name="Object 14"/>
            <p:cNvGraphicFramePr>
              <a:graphicFrameLocks noChangeAspect="1"/>
            </p:cNvGraphicFramePr>
            <p:nvPr>
              <p:extLst/>
            </p:nvPr>
          </p:nvGraphicFramePr>
          <p:xfrm>
            <a:off x="1464" y="1548"/>
            <a:ext cx="432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1" name="Equation" r:id="rId3" imgW="228600" imgH="203040" progId="Equation.DSMT4">
                    <p:embed/>
                  </p:oleObj>
                </mc:Choice>
                <mc:Fallback>
                  <p:oleObj name="Equation" r:id="rId3" imgW="228600" imgH="203040" progId="Equation.DSMT4">
                    <p:embed/>
                    <p:pic>
                      <p:nvPicPr>
                        <p:cNvPr id="1026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64" y="1548"/>
                          <a:ext cx="432" cy="38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7" name="Object 15"/>
            <p:cNvGraphicFramePr>
              <a:graphicFrameLocks noChangeAspect="1"/>
            </p:cNvGraphicFramePr>
            <p:nvPr/>
          </p:nvGraphicFramePr>
          <p:xfrm>
            <a:off x="1440" y="2148"/>
            <a:ext cx="456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2" name="Equation" r:id="rId5" imgW="241200" imgH="203040" progId="">
                    <p:embed/>
                  </p:oleObj>
                </mc:Choice>
                <mc:Fallback>
                  <p:oleObj name="Equation" r:id="rId5" imgW="241200" imgH="203040" progId="">
                    <p:embed/>
                    <p:pic>
                      <p:nvPicPr>
                        <p:cNvPr id="1027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40" y="2148"/>
                          <a:ext cx="456" cy="38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8" name="Object 16"/>
            <p:cNvGraphicFramePr>
              <a:graphicFrameLocks noChangeAspect="1"/>
            </p:cNvGraphicFramePr>
            <p:nvPr/>
          </p:nvGraphicFramePr>
          <p:xfrm>
            <a:off x="2362" y="2148"/>
            <a:ext cx="434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3" name="Equation" r:id="rId7" imgW="228600" imgH="203040" progId="">
                    <p:embed/>
                  </p:oleObj>
                </mc:Choice>
                <mc:Fallback>
                  <p:oleObj name="Equation" r:id="rId7" imgW="228600" imgH="203040" progId="">
                    <p:embed/>
                    <p:pic>
                      <p:nvPicPr>
                        <p:cNvPr id="1028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62" y="2148"/>
                          <a:ext cx="434" cy="38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9" name="Object 17"/>
            <p:cNvGraphicFramePr>
              <a:graphicFrameLocks noChangeAspect="1"/>
            </p:cNvGraphicFramePr>
            <p:nvPr/>
          </p:nvGraphicFramePr>
          <p:xfrm>
            <a:off x="2352" y="1548"/>
            <a:ext cx="435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4" name="Equation" r:id="rId9" imgW="228600" imgH="203040" progId="">
                    <p:embed/>
                  </p:oleObj>
                </mc:Choice>
                <mc:Fallback>
                  <p:oleObj name="Equation" r:id="rId9" imgW="228600" imgH="203040" progId="">
                    <p:embed/>
                    <p:pic>
                      <p:nvPicPr>
                        <p:cNvPr id="1029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52" y="1548"/>
                          <a:ext cx="435" cy="38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0" name="Object 33"/>
            <p:cNvGraphicFramePr>
              <a:graphicFrameLocks noChangeAspect="1"/>
            </p:cNvGraphicFramePr>
            <p:nvPr/>
          </p:nvGraphicFramePr>
          <p:xfrm>
            <a:off x="3648" y="1676"/>
            <a:ext cx="1680" cy="8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5" name="Equation" r:id="rId11" imgW="1155600" imgH="596880" progId="">
                    <p:embed/>
                  </p:oleObj>
                </mc:Choice>
                <mc:Fallback>
                  <p:oleObj name="Equation" r:id="rId11" imgW="1155600" imgH="596880" progId="">
                    <p:embed/>
                    <p:pic>
                      <p:nvPicPr>
                        <p:cNvPr id="1030" name="Object 3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48" y="1676"/>
                          <a:ext cx="1680" cy="86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40" name="Text Box 34"/>
            <p:cNvSpPr txBox="1">
              <a:spLocks noChangeArrowheads="1"/>
            </p:cNvSpPr>
            <p:nvPr/>
          </p:nvSpPr>
          <p:spPr bwMode="auto">
            <a:xfrm>
              <a:off x="3648" y="816"/>
              <a:ext cx="1174" cy="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kern="0" dirty="0"/>
                <a:t>Bayes Rule:</a:t>
              </a:r>
            </a:p>
            <a:p>
              <a:endParaRPr lang="en-US" altLang="en-US" kern="0" dirty="0"/>
            </a:p>
            <a:p>
              <a:r>
                <a:rPr lang="en-US" altLang="en-US" kern="0" dirty="0"/>
                <a:t>Decision 1 if</a:t>
              </a:r>
            </a:p>
          </p:txBody>
        </p:sp>
        <p:sp>
          <p:nvSpPr>
            <p:cNvPr id="1041" name="Rectangle 35"/>
            <p:cNvSpPr>
              <a:spLocks noChangeArrowheads="1"/>
            </p:cNvSpPr>
            <p:nvPr/>
          </p:nvSpPr>
          <p:spPr bwMode="auto">
            <a:xfrm>
              <a:off x="864" y="1626"/>
              <a:ext cx="288" cy="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kern="0"/>
                <a:t>0</a:t>
              </a:r>
            </a:p>
          </p:txBody>
        </p:sp>
        <p:sp>
          <p:nvSpPr>
            <p:cNvPr id="1042" name="Rectangle 36"/>
            <p:cNvSpPr>
              <a:spLocks noChangeArrowheads="1"/>
            </p:cNvSpPr>
            <p:nvPr/>
          </p:nvSpPr>
          <p:spPr bwMode="auto">
            <a:xfrm>
              <a:off x="864" y="2250"/>
              <a:ext cx="288" cy="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kern="0"/>
                <a:t>1</a:t>
              </a:r>
            </a:p>
          </p:txBody>
        </p:sp>
        <p:sp>
          <p:nvSpPr>
            <p:cNvPr id="1043" name="Rectangle 37"/>
            <p:cNvSpPr>
              <a:spLocks noChangeArrowheads="1"/>
            </p:cNvSpPr>
            <p:nvPr/>
          </p:nvSpPr>
          <p:spPr bwMode="auto">
            <a:xfrm>
              <a:off x="1296" y="1152"/>
              <a:ext cx="672" cy="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kern="0"/>
                <a:t>0</a:t>
              </a:r>
            </a:p>
          </p:txBody>
        </p:sp>
        <p:sp>
          <p:nvSpPr>
            <p:cNvPr id="1044" name="Rectangle 38"/>
            <p:cNvSpPr>
              <a:spLocks noChangeArrowheads="1"/>
            </p:cNvSpPr>
            <p:nvPr/>
          </p:nvSpPr>
          <p:spPr bwMode="auto">
            <a:xfrm>
              <a:off x="2208" y="1152"/>
              <a:ext cx="672" cy="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kern="0"/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82539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ED82A-FDCA-4B19-85AB-FFEACB4DCE5A}" type="slidenum">
              <a:rPr lang="en-US" altLang="en-US" sz="1800" kern="0">
                <a:solidFill>
                  <a:sysClr val="windowText" lastClr="000000"/>
                </a:solidFill>
              </a:rPr>
              <a:pPr/>
              <a:t>7</a:t>
            </a:fld>
            <a:endParaRPr lang="en-US" alt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2920" y="487019"/>
            <a:ext cx="108508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kern="800" dirty="0">
                <a:solidFill>
                  <a:sysClr val="windowText" lastClr="000000"/>
                </a:solidFill>
                <a:ea typeface="Times New Roman" panose="02020603050405020304" pitchFamily="18" charset="0"/>
              </a:rPr>
              <a:t>The </a:t>
            </a:r>
            <a:r>
              <a:rPr lang="en-US" i="1" kern="800" dirty="0">
                <a:solidFill>
                  <a:sysClr val="windowText" lastClr="000000"/>
                </a:solidFill>
                <a:ea typeface="Times New Roman" panose="02020603050405020304" pitchFamily="18" charset="0"/>
              </a:rPr>
              <a:t>Bayes rule</a:t>
            </a:r>
            <a:r>
              <a:rPr lang="en-US" kern="800" dirty="0">
                <a:solidFill>
                  <a:sysClr val="windowText" lastClr="000000"/>
                </a:solidFill>
                <a:ea typeface="Times New Roman" panose="02020603050405020304" pitchFamily="18" charset="0"/>
              </a:rPr>
              <a:t> is the decision rule that maximizes the expected profit. In the two-class situation, the </a:t>
            </a:r>
            <a:br>
              <a:rPr lang="en-US" kern="800" dirty="0">
                <a:solidFill>
                  <a:sysClr val="windowText" lastClr="000000"/>
                </a:solidFill>
                <a:ea typeface="Times New Roman" panose="02020603050405020304" pitchFamily="18" charset="0"/>
              </a:rPr>
            </a:br>
            <a:r>
              <a:rPr lang="en-US" kern="800" dirty="0">
                <a:solidFill>
                  <a:sysClr val="windowText" lastClr="000000"/>
                </a:solidFill>
                <a:ea typeface="Times New Roman" panose="02020603050405020304" pitchFamily="18" charset="0"/>
              </a:rPr>
              <a:t>Bayes rule can be determined analytically. Using the symbols in the above profit matrix, if a customer is solicited then the expected profit is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4141638" y="1744543"/>
          <a:ext cx="2641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tion" r:id="rId3" imgW="1320480" imgH="228600" progId="Equation.DSMT4">
                  <p:embed/>
                </p:oleObj>
              </mc:Choice>
              <mc:Fallback>
                <p:oleObj name="Equation" r:id="rId3" imgW="1320480" imgH="22860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1638" y="1744543"/>
                        <a:ext cx="26416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674202" y="2327362"/>
            <a:ext cx="100039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kern="800" dirty="0">
                <a:solidFill>
                  <a:sysClr val="windowText" lastClr="000000"/>
                </a:solidFill>
                <a:ea typeface="Times New Roman" panose="02020603050405020304" pitchFamily="18" charset="0"/>
              </a:rPr>
              <a:t>where </a:t>
            </a:r>
            <a:r>
              <a:rPr lang="en-US" i="1" kern="800" dirty="0">
                <a:solidFill>
                  <a:sysClr val="windowText" lastClr="000000"/>
                </a:solidFill>
                <a:ea typeface="Times New Roman" panose="02020603050405020304" pitchFamily="18" charset="0"/>
              </a:rPr>
              <a:t>p</a:t>
            </a:r>
            <a:r>
              <a:rPr lang="en-US" kern="800" dirty="0">
                <a:solidFill>
                  <a:sysClr val="windowText" lastClr="000000"/>
                </a:solidFill>
                <a:ea typeface="Times New Roman" panose="02020603050405020304" pitchFamily="18" charset="0"/>
              </a:rPr>
              <a:t> is the true posterior probability that a case belongs to class 1.  If a customer is not solicited then the expected profit is</a:t>
            </a:r>
            <a:endParaRPr lang="en-US" kern="0" dirty="0">
              <a:solidFill>
                <a:sysClr val="windowText" lastClr="000000"/>
              </a:solidFill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4154338" y="3107005"/>
          <a:ext cx="2616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Equation" r:id="rId5" imgW="1307880" imgH="228600" progId="Equation.DSMT4">
                  <p:embed/>
                </p:oleObj>
              </mc:Choice>
              <mc:Fallback>
                <p:oleObj name="Equation" r:id="rId5" imgW="1307880" imgH="2286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154338" y="3107005"/>
                        <a:ext cx="26162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674202" y="3711209"/>
            <a:ext cx="53713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800" dirty="0">
                <a:solidFill>
                  <a:sysClr val="windowText" lastClr="000000"/>
                </a:solidFill>
                <a:ea typeface="Times New Roman" panose="02020603050405020304" pitchFamily="18" charset="0"/>
              </a:rPr>
              <a:t>Therefore, the optimal rule allocates a case to class 1 if </a:t>
            </a:r>
            <a:endParaRPr lang="en-US" kern="0" dirty="0">
              <a:solidFill>
                <a:sysClr val="windowText" lastClr="000000"/>
              </a:solidFill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3695580" y="4333475"/>
          <a:ext cx="5461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Equation" r:id="rId7" imgW="2730240" imgH="228600" progId="Equation.DSMT4">
                  <p:embed/>
                </p:oleObj>
              </mc:Choice>
              <mc:Fallback>
                <p:oleObj name="Equation" r:id="rId7" imgW="2730240" imgH="22860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695580" y="4333475"/>
                        <a:ext cx="54610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617129" y="4887095"/>
            <a:ext cx="43231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800" dirty="0">
                <a:solidFill>
                  <a:sysClr val="windowText" lastClr="000000"/>
                </a:solidFill>
                <a:ea typeface="Times New Roman" panose="02020603050405020304" pitchFamily="18" charset="0"/>
              </a:rPr>
              <a:t>The optimal rule allocates a case to class 1 if</a:t>
            </a:r>
            <a:endParaRPr lang="en-US" kern="0" dirty="0">
              <a:solidFill>
                <a:sysClr val="windowText" lastClr="000000"/>
              </a:solidFill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/>
          </p:nvPr>
        </p:nvGraphicFramePr>
        <p:xfrm>
          <a:off x="3934628" y="5438802"/>
          <a:ext cx="5461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Equation" r:id="rId9" imgW="2730240" imgH="228600" progId="Equation.DSMT4">
                  <p:embed/>
                </p:oleObj>
              </mc:Choice>
              <mc:Fallback>
                <p:oleObj name="Equation" r:id="rId9" imgW="2730240" imgH="22860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934628" y="5438802"/>
                        <a:ext cx="54610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/>
          <p:nvPr/>
        </p:nvSpPr>
        <p:spPr>
          <a:xfrm>
            <a:off x="3934628" y="6019652"/>
            <a:ext cx="37130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800" dirty="0">
                <a:solidFill>
                  <a:sysClr val="windowText" lastClr="000000"/>
                </a:solidFill>
                <a:ea typeface="Times New Roman" panose="02020603050405020304" pitchFamily="18" charset="0"/>
              </a:rPr>
              <a:t>otherwise allocate the case to class 0.</a:t>
            </a:r>
            <a:endParaRPr lang="en-US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653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ED82A-FDCA-4B19-85AB-FFEACB4DCE5A}" type="slidenum">
              <a:rPr lang="en-US" altLang="en-US" sz="1800" kern="0">
                <a:solidFill>
                  <a:sysClr val="windowText" lastClr="000000"/>
                </a:solidFill>
              </a:rPr>
              <a:pPr/>
              <a:t>8</a:t>
            </a:fld>
            <a:endParaRPr lang="en-US" alt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3390" y="1131140"/>
            <a:ext cx="113995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kern="800" dirty="0">
                <a:solidFill>
                  <a:sysClr val="windowText" lastClr="000000"/>
                </a:solidFill>
                <a:ea typeface="Times New Roman" panose="02020603050405020304" pitchFamily="18" charset="0"/>
              </a:rPr>
              <a:t>Solving for </a:t>
            </a:r>
            <a:r>
              <a:rPr lang="en-US" i="1" kern="800" dirty="0">
                <a:solidFill>
                  <a:sysClr val="windowText" lastClr="000000"/>
                </a:solidFill>
                <a:ea typeface="Times New Roman" panose="02020603050405020304" pitchFamily="18" charset="0"/>
              </a:rPr>
              <a:t>p</a:t>
            </a:r>
            <a:r>
              <a:rPr lang="en-US" kern="800" dirty="0">
                <a:solidFill>
                  <a:sysClr val="windowText" lastClr="000000"/>
                </a:solidFill>
                <a:ea typeface="Times New Roman" panose="02020603050405020304" pitchFamily="18" charset="0"/>
              </a:rPr>
              <a:t> gives the optimal cutoff probability. Because </a:t>
            </a:r>
            <a:r>
              <a:rPr lang="en-US" i="1" kern="800" dirty="0">
                <a:solidFill>
                  <a:sysClr val="windowText" lastClr="000000"/>
                </a:solidFill>
                <a:ea typeface="Times New Roman" panose="02020603050405020304" pitchFamily="18" charset="0"/>
              </a:rPr>
              <a:t>p</a:t>
            </a:r>
            <a:r>
              <a:rPr lang="en-US" kern="800" dirty="0">
                <a:solidFill>
                  <a:sysClr val="windowText" lastClr="000000"/>
                </a:solidFill>
                <a:ea typeface="Times New Roman" panose="02020603050405020304" pitchFamily="18" charset="0"/>
              </a:rPr>
              <a:t> must be estimated from the data, the </a:t>
            </a:r>
            <a:r>
              <a:rPr lang="en-US" i="1" kern="800" dirty="0">
                <a:solidFill>
                  <a:sysClr val="windowText" lastClr="000000"/>
                </a:solidFill>
                <a:ea typeface="Times New Roman" panose="02020603050405020304" pitchFamily="18" charset="0"/>
              </a:rPr>
              <a:t>plug-in Bayes rule</a:t>
            </a:r>
            <a:r>
              <a:rPr lang="en-US" kern="800" dirty="0">
                <a:solidFill>
                  <a:sysClr val="windowText" lastClr="000000"/>
                </a:solidFill>
                <a:ea typeface="Times New Roman" panose="02020603050405020304" pitchFamily="18" charset="0"/>
              </a:rPr>
              <a:t> is used in practice</a:t>
            </a:r>
            <a:endParaRPr lang="en-US" kern="0" dirty="0">
              <a:solidFill>
                <a:sysClr val="windowText" lastClr="00000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4695044" y="2436693"/>
          <a:ext cx="2342938" cy="1280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3" imgW="1231560" imgH="672840" progId="Equation.DSMT4">
                  <p:embed/>
                </p:oleObj>
              </mc:Choice>
              <mc:Fallback>
                <p:oleObj name="Equation" r:id="rId3" imgW="1231560" imgH="67284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95044" y="2436693"/>
                        <a:ext cx="2342938" cy="12801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453390" y="4555912"/>
            <a:ext cx="98691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2000" kern="800" dirty="0">
                <a:solidFill>
                  <a:sysClr val="windowText" lastClr="000000"/>
                </a:solidFill>
                <a:ea typeface="Times New Roman" panose="02020603050405020304" pitchFamily="18" charset="0"/>
              </a:rPr>
              <a:t>The plug-in Bayes rule may not achieve the maximum profit if the estimate of the posterior probability is poorly estimated.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6038850" y="234632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5" imgW="114120" imgH="177480" progId="Equation.DSMT4">
                  <p:embed/>
                </p:oleObj>
              </mc:Choice>
              <mc:Fallback>
                <p:oleObj name="Equation" r:id="rId5" imgW="114120" imgH="1774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038850" y="2346325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03342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ED82A-FDCA-4B19-85AB-FFEACB4DCE5A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3" name="Rectangle 2"/>
          <p:cNvSpPr/>
          <p:nvPr/>
        </p:nvSpPr>
        <p:spPr>
          <a:xfrm>
            <a:off x="1016000" y="971937"/>
            <a:ext cx="87071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600"/>
              </a:spcBef>
              <a:spcAft>
                <a:spcPts val="300"/>
              </a:spcAft>
            </a:pPr>
            <a:r>
              <a:rPr lang="en-US" sz="2000" kern="800" dirty="0">
                <a:solidFill>
                  <a:sysClr val="windowText" lastClr="000000"/>
                </a:solidFill>
                <a:ea typeface="Times New Roman" panose="02020603050405020304" pitchFamily="18" charset="0"/>
              </a:rPr>
              <a:t>Using the profit matrix defined earlier, the optimal cutoff becomes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3841750" y="2112963"/>
          <a:ext cx="3092822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3" imgW="1460160" imgH="647640" progId="Equation.DSMT4">
                  <p:embed/>
                </p:oleObj>
              </mc:Choice>
              <mc:Fallback>
                <p:oleObj name="Equation" r:id="rId3" imgW="1460160" imgH="64764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41750" y="2112963"/>
                        <a:ext cx="3092822" cy="137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197511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ECTIONNUMBER" val="0"/>
  <p:tag name="SHAPETITLE" val="Module Title"/>
  <p:tag name="SLIDETYPE" val="Organizer"/>
  <p:tag name="SECTIONCOUNT" val="5"/>
  <p:tag name="SHAPETABLE" val="Group 12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637</Words>
  <Application>Microsoft Office PowerPoint</Application>
  <PresentationFormat>Widescreen</PresentationFormat>
  <Paragraphs>93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Arial Narrow</vt:lpstr>
      <vt:lpstr>Calibri</vt:lpstr>
      <vt:lpstr>Calibri Light</vt:lpstr>
      <vt:lpstr>Symbol</vt:lpstr>
      <vt:lpstr>Times New Roman</vt:lpstr>
      <vt:lpstr>Office Theme</vt:lpstr>
      <vt:lpstr>Equation</vt:lpstr>
      <vt:lpstr>PowerPoint Presentation</vt:lpstr>
      <vt:lpstr>PowerPoint Presentation</vt:lpstr>
      <vt:lpstr>Profit matrix</vt:lpstr>
      <vt:lpstr>Profit Matrix</vt:lpstr>
      <vt:lpstr>PowerPoint Presentation</vt:lpstr>
      <vt:lpstr>Profit Matrix</vt:lpstr>
      <vt:lpstr>PowerPoint Presentation</vt:lpstr>
      <vt:lpstr>PowerPoint Presentation</vt:lpstr>
      <vt:lpstr>PowerPoint Presentation</vt:lpstr>
      <vt:lpstr>Using Profit to Assess Fit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McGee</dc:creator>
  <cp:lastModifiedBy>Dan McGee</cp:lastModifiedBy>
  <cp:revision>3</cp:revision>
  <dcterms:created xsi:type="dcterms:W3CDTF">2018-06-15T16:59:38Z</dcterms:created>
  <dcterms:modified xsi:type="dcterms:W3CDTF">2018-06-16T13:42:08Z</dcterms:modified>
</cp:coreProperties>
</file>